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8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4.xml" ContentType="application/vnd.openxmlformats-officedocument.drawingml.chartshapes+xml"/>
  <Override PartName="/ppt/charts/chart18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9.xml" ContentType="application/vnd.openxmlformats-officedocument.drawingml.chart+xml"/>
  <Override PartName="/ppt/drawings/drawing6.xml" ContentType="application/vnd.openxmlformats-officedocument.drawingml.chartshapes+xml"/>
  <Override PartName="/ppt/charts/chart20.xml" ContentType="application/vnd.openxmlformats-officedocument.drawingml.chart+xml"/>
  <Override PartName="/ppt/drawings/drawing7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drawings/drawing8.xml" ContentType="application/vnd.openxmlformats-officedocument.drawingml.chartshapes+xml"/>
  <Override PartName="/ppt/charts/chart22.xml" ContentType="application/vnd.openxmlformats-officedocument.drawingml.chart+xml"/>
  <Override PartName="/ppt/drawings/drawing9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3.xml" ContentType="application/vnd.openxmlformats-officedocument.drawingml.chart+xml"/>
  <Override PartName="/ppt/drawings/drawing10.xml" ContentType="application/vnd.openxmlformats-officedocument.drawingml.chartshapes+xml"/>
  <Override PartName="/ppt/charts/chart24.xml" ContentType="application/vnd.openxmlformats-officedocument.drawingml.chart+xml"/>
  <Override PartName="/ppt/drawings/drawing11.xml" ContentType="application/vnd.openxmlformats-officedocument.drawingml.chartshape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3" r:id="rId3"/>
    <p:sldId id="264" r:id="rId4"/>
    <p:sldId id="263" r:id="rId5"/>
    <p:sldId id="261" r:id="rId6"/>
    <p:sldId id="269" r:id="rId7"/>
    <p:sldId id="279" r:id="rId8"/>
    <p:sldId id="276" r:id="rId9"/>
    <p:sldId id="277" r:id="rId10"/>
    <p:sldId id="278" r:id="rId11"/>
    <p:sldId id="280" r:id="rId12"/>
    <p:sldId id="265" r:id="rId13"/>
    <p:sldId id="267" r:id="rId14"/>
    <p:sldId id="268" r:id="rId15"/>
    <p:sldId id="284" r:id="rId16"/>
    <p:sldId id="270" r:id="rId17"/>
    <p:sldId id="271" r:id="rId18"/>
    <p:sldId id="281" r:id="rId19"/>
    <p:sldId id="273" r:id="rId20"/>
    <p:sldId id="282" r:id="rId21"/>
    <p:sldId id="275" r:id="rId2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30" autoAdjust="0"/>
  </p:normalViewPr>
  <p:slideViewPr>
    <p:cSldViewPr>
      <p:cViewPr>
        <p:scale>
          <a:sx n="110" d="100"/>
          <a:sy n="110" d="100"/>
        </p:scale>
        <p:origin x="-216" y="-72"/>
      </p:cViewPr>
      <p:guideLst>
        <p:guide orient="horz" pos="1620"/>
        <p:guide pos="16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4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84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медиа рынка , млн. грн.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7.2751322751322803E-2"/>
          <c:w val="0.901569115227006"/>
          <c:h val="0.68473159605049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Лист1!$B$2:$K$2</c:f>
              <c:numCache>
                <c:formatCode>0</c:formatCode>
                <c:ptCount val="5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3960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Лист1!$B$3:$K$3</c:f>
              <c:numCache>
                <c:formatCode>0</c:formatCode>
                <c:ptCount val="5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400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Лист1!$B$4:$K$4</c:f>
              <c:numCache>
                <c:formatCode>0</c:formatCode>
                <c:ptCount val="5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1613</c:v>
                </c:pt>
                <c:pt idx="4" formatCode="#,##0">
                  <c:v>1242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Лист1!$B$5:$K$5</c:f>
              <c:numCache>
                <c:formatCode>#,##0</c:formatCode>
                <c:ptCount val="5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1982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Лист1!$B$6:$K$6</c:f>
              <c:numCache>
                <c:formatCode>0</c:formatCode>
                <c:ptCount val="5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296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Лист1!$B$7:$K$7</c:f>
              <c:numCache>
                <c:formatCode>0</c:formatCode>
                <c:ptCount val="5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35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Лист1!$B$8:$K$8</c:f>
              <c:numCache>
                <c:formatCode>0</c:formatCode>
                <c:ptCount val="5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98174464"/>
        <c:axId val="82716352"/>
      </c:barChart>
      <c:catAx>
        <c:axId val="98174464"/>
        <c:scaling>
          <c:orientation val="minMax"/>
        </c:scaling>
        <c:delete val="0"/>
        <c:axPos val="b"/>
        <c:majorTickMark val="out"/>
        <c:minorTickMark val="none"/>
        <c:tickLblPos val="nextTo"/>
        <c:crossAx val="82716352"/>
        <c:crosses val="autoZero"/>
        <c:auto val="1"/>
        <c:lblAlgn val="ctr"/>
        <c:lblOffset val="100"/>
        <c:noMultiLvlLbl val="0"/>
      </c:catAx>
      <c:valAx>
        <c:axId val="82716352"/>
        <c:scaling>
          <c:orientation val="minMax"/>
          <c:max val="12000"/>
        </c:scaling>
        <c:delete val="0"/>
        <c:axPos val="l"/>
        <c:numFmt formatCode="0" sourceLinked="1"/>
        <c:majorTickMark val="out"/>
        <c:minorTickMark val="none"/>
        <c:tickLblPos val="nextTo"/>
        <c:crossAx val="98174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05827882538706E-2"/>
          <c:y val="0.85605491631917296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599E-2"/>
          <c:w val="0.46454783793864202"/>
          <c:h val="0.718507397987271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0.41417134539405298</c:v>
                </c:pt>
                <c:pt idx="1">
                  <c:v>0.53016409629348904</c:v>
                </c:pt>
                <c:pt idx="2">
                  <c:v>0.54263750053466397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8.9558640049906393E-2</c:v>
                </c:pt>
                <c:pt idx="1">
                  <c:v>8.0666681873997698E-2</c:v>
                </c:pt>
                <c:pt idx="2">
                  <c:v>8.2757149506618805E-2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4.5364160948222099E-2</c:v>
                </c:pt>
                <c:pt idx="1">
                  <c:v>3.2604455146394803E-2</c:v>
                </c:pt>
                <c:pt idx="2">
                  <c:v>4.40126901002027E-2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0.118248336452485</c:v>
                </c:pt>
                <c:pt idx="1">
                  <c:v>9.8469035367238694E-2</c:v>
                </c:pt>
                <c:pt idx="2">
                  <c:v>0.11587788051125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6.7263204408400903E-2</c:v>
                </c:pt>
                <c:pt idx="1">
                  <c:v>5.0181894719814102E-2</c:v>
                </c:pt>
                <c:pt idx="2">
                  <c:v>4.3895785398974499E-2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5.2681170721563697E-2</c:v>
                </c:pt>
                <c:pt idx="1">
                  <c:v>4.73185924161207E-2</c:v>
                </c:pt>
                <c:pt idx="2">
                  <c:v>3.8285799117965001E-2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0.21271314202536901</c:v>
                </c:pt>
                <c:pt idx="1">
                  <c:v>0.16059524418294499</c:v>
                </c:pt>
                <c:pt idx="2">
                  <c:v>0.132533194830324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963264"/>
        <c:axId val="37761536"/>
      </c:barChart>
      <c:catAx>
        <c:axId val="37963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37761536"/>
        <c:crosses val="autoZero"/>
        <c:auto val="1"/>
        <c:lblAlgn val="ctr"/>
        <c:lblOffset val="100"/>
        <c:noMultiLvlLbl val="0"/>
      </c:catAx>
      <c:valAx>
        <c:axId val="377615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963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09079149935701"/>
          <c:y val="0.19488758101665901"/>
          <c:w val="0.32823014704715298"/>
          <c:h val="0.610224503187101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199"/>
          <c:y val="5.6154934559603797E-2"/>
          <c:w val="0.495368024258032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0.26162277438873199</c:v>
                </c:pt>
                <c:pt idx="1">
                  <c:v>0.34405633683216702</c:v>
                </c:pt>
                <c:pt idx="2">
                  <c:v>0.39388293687370002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6.5084560829241703E-2</c:v>
                </c:pt>
                <c:pt idx="1">
                  <c:v>4.0781487702269602E-2</c:v>
                </c:pt>
                <c:pt idx="2">
                  <c:v>7.1983305613750298E-2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4.5380151763130497E-2</c:v>
                </c:pt>
                <c:pt idx="1">
                  <c:v>4.72317692928787E-2</c:v>
                </c:pt>
                <c:pt idx="2">
                  <c:v>5.2784163070589703E-2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4.6917621385706501E-2</c:v>
                </c:pt>
                <c:pt idx="1">
                  <c:v>4.40478811979799E-2</c:v>
                </c:pt>
                <c:pt idx="2">
                  <c:v>4.73216504541904E-2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8.3826811486386002E-2</c:v>
                </c:pt>
                <c:pt idx="1">
                  <c:v>8.6031400267413904E-2</c:v>
                </c:pt>
                <c:pt idx="2">
                  <c:v>7.4379769024409903E-2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4.8936170212766E-2</c:v>
                </c:pt>
                <c:pt idx="1">
                  <c:v>5.8731575712827902E-2</c:v>
                </c:pt>
                <c:pt idx="2">
                  <c:v>5.08440097437814E-2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0.448231909934038</c:v>
                </c:pt>
                <c:pt idx="1">
                  <c:v>0.37911954899446298</c:v>
                </c:pt>
                <c:pt idx="2">
                  <c:v>0.30880416521957899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401216"/>
        <c:axId val="41345024"/>
      </c:barChart>
      <c:catAx>
        <c:axId val="35401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1345024"/>
        <c:crosses val="autoZero"/>
        <c:auto val="1"/>
        <c:lblAlgn val="ctr"/>
        <c:lblOffset val="100"/>
        <c:noMultiLvlLbl val="0"/>
      </c:catAx>
      <c:valAx>
        <c:axId val="413450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401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710206857878703"/>
          <c:y val="0.120976640091426"/>
          <c:w val="0.34652147500467301"/>
          <c:h val="0.680293393377050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0.32954647106181201</c:v>
                </c:pt>
                <c:pt idx="1">
                  <c:v>0.539872008202123</c:v>
                </c:pt>
                <c:pt idx="2">
                  <c:v>0.61317481976171795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8.6993469898917597E-2</c:v>
                </c:pt>
                <c:pt idx="1">
                  <c:v>4.0692428451737497E-2</c:v>
                </c:pt>
                <c:pt idx="2">
                  <c:v>5.9788292685479402E-2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4.0969675284014698E-2</c:v>
                </c:pt>
                <c:pt idx="1">
                  <c:v>2.92018657541874E-2</c:v>
                </c:pt>
                <c:pt idx="2">
                  <c:v>2.9901513452135198E-2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6.8208247607120506E-2</c:v>
                </c:pt>
                <c:pt idx="1">
                  <c:v>6.131653534137E-2</c:v>
                </c:pt>
                <c:pt idx="2">
                  <c:v>2.0977327617558099E-2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0.12742642454602399</c:v>
                </c:pt>
                <c:pt idx="1">
                  <c:v>0.11018197160295699</c:v>
                </c:pt>
                <c:pt idx="2">
                  <c:v>0.101453863465935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3.2739958851417797E-2</c:v>
                </c:pt>
                <c:pt idx="1">
                  <c:v>2.5937341833192101E-2</c:v>
                </c:pt>
                <c:pt idx="2">
                  <c:v>2.3895552106554901E-2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0.31411575275069298</c:v>
                </c:pt>
                <c:pt idx="1">
                  <c:v>0.19279784881443299</c:v>
                </c:pt>
                <c:pt idx="2">
                  <c:v>0.150808630910619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760640"/>
        <c:axId val="41346752"/>
      </c:barChart>
      <c:catAx>
        <c:axId val="35760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1346752"/>
        <c:crosses val="autoZero"/>
        <c:auto val="1"/>
        <c:lblAlgn val="ctr"/>
        <c:lblOffset val="100"/>
        <c:noMultiLvlLbl val="0"/>
      </c:catAx>
      <c:valAx>
        <c:axId val="41346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76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29998254162203"/>
          <c:y val="9.5536516013169703E-2"/>
          <c:w val="0.32375470185852401"/>
          <c:h val="0.757091303637996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0.38947067238912703</c:v>
                </c:pt>
                <c:pt idx="1">
                  <c:v>0.50038833987346198</c:v>
                </c:pt>
                <c:pt idx="2">
                  <c:v>0.51635725034296498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0.13711015736766799</c:v>
                </c:pt>
                <c:pt idx="1">
                  <c:v>8.1007597902027495E-2</c:v>
                </c:pt>
                <c:pt idx="2">
                  <c:v>0.138951379252617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3.3876967095851203E-2</c:v>
                </c:pt>
                <c:pt idx="1">
                  <c:v>2.7275317715855701E-2</c:v>
                </c:pt>
                <c:pt idx="2">
                  <c:v>7.5235612489919002E-2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0.105464949928469</c:v>
                </c:pt>
                <c:pt idx="1">
                  <c:v>0.119119542279395</c:v>
                </c:pt>
                <c:pt idx="2">
                  <c:v>0.135848527346565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0.14151645207439201</c:v>
                </c:pt>
                <c:pt idx="1">
                  <c:v>0.120410286310675</c:v>
                </c:pt>
                <c:pt idx="2">
                  <c:v>7.7275028280905503E-2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3.9084406294706699E-2</c:v>
                </c:pt>
                <c:pt idx="1">
                  <c:v>2.6450382128429501E-2</c:v>
                </c:pt>
                <c:pt idx="2">
                  <c:v>2.42775656571383E-2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0.15347639484978501</c:v>
                </c:pt>
                <c:pt idx="1">
                  <c:v>0.12534853379015501</c:v>
                </c:pt>
                <c:pt idx="2">
                  <c:v>3.2054636629890297E-2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2142464"/>
        <c:axId val="41351936"/>
      </c:barChart>
      <c:catAx>
        <c:axId val="102142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1351936"/>
        <c:crosses val="autoZero"/>
        <c:auto val="1"/>
        <c:lblAlgn val="ctr"/>
        <c:lblOffset val="100"/>
        <c:noMultiLvlLbl val="0"/>
      </c:catAx>
      <c:valAx>
        <c:axId val="413519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2142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14480798429801"/>
          <c:y val="3.2521643751427097E-2"/>
          <c:w val="0.49436567233270401"/>
          <c:h val="0.8418332760719090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0.58999370673379503</c:v>
                </c:pt>
                <c:pt idx="1">
                  <c:v>0.62728304758106801</c:v>
                </c:pt>
                <c:pt idx="2">
                  <c:v>0.78383550382125899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4.7828823159219602E-2</c:v>
                </c:pt>
                <c:pt idx="1">
                  <c:v>4.1279437781750999E-2</c:v>
                </c:pt>
                <c:pt idx="2">
                  <c:v>4.7283170836884901E-2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3.1151667715544399E-2</c:v>
                </c:pt>
                <c:pt idx="1">
                  <c:v>2.8421291232175599E-2</c:v>
                </c:pt>
                <c:pt idx="2">
                  <c:v>2.3676304998336499E-2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8.05538074260541E-2</c:v>
                </c:pt>
                <c:pt idx="1">
                  <c:v>0.101254964884873</c:v>
                </c:pt>
                <c:pt idx="2">
                  <c:v>7.3806481386534506E-2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1.63624921334172E-2</c:v>
                </c:pt>
                <c:pt idx="1">
                  <c:v>1.22703079427812E-2</c:v>
                </c:pt>
                <c:pt idx="2">
                  <c:v>7.6663182955928099E-3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2.0453115166771601E-2</c:v>
                </c:pt>
                <c:pt idx="1">
                  <c:v>2.17829474133691E-2</c:v>
                </c:pt>
                <c:pt idx="2">
                  <c:v>1.1341402966805201E-2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0.21365638766519801</c:v>
                </c:pt>
                <c:pt idx="1">
                  <c:v>0.16770800316398299</c:v>
                </c:pt>
                <c:pt idx="2">
                  <c:v>5.2390817694586603E-2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2141952"/>
        <c:axId val="132055616"/>
      </c:barChart>
      <c:catAx>
        <c:axId val="102141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32055616"/>
        <c:crosses val="autoZero"/>
        <c:auto val="1"/>
        <c:lblAlgn val="ctr"/>
        <c:lblOffset val="100"/>
        <c:noMultiLvlLbl val="0"/>
      </c:catAx>
      <c:valAx>
        <c:axId val="132055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214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00065216770601"/>
          <c:y val="0.131651127836663"/>
          <c:w val="0.30840045550494399"/>
          <c:h val="0.818001498044219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99"/>
          <c:y val="3.9574488006175301E-2"/>
          <c:w val="0.671116204316067"/>
          <c:h val="0.60287967766080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 </c:v>
                </c:pt>
              </c:strCache>
            </c:strRef>
          </c:cat>
          <c:val>
            <c:numRef>
              <c:f>Лист1!$B$2:$B$9</c:f>
              <c:numCache>
                <c:formatCode>0</c:formatCode>
                <c:ptCount val="8"/>
                <c:pt idx="0">
                  <c:v>506</c:v>
                </c:pt>
                <c:pt idx="1">
                  <c:v>622</c:v>
                </c:pt>
                <c:pt idx="2">
                  <c:v>276</c:v>
                </c:pt>
                <c:pt idx="3">
                  <c:v>684</c:v>
                </c:pt>
                <c:pt idx="4">
                  <c:v>748</c:v>
                </c:pt>
                <c:pt idx="5">
                  <c:v>606</c:v>
                </c:pt>
                <c:pt idx="6">
                  <c:v>258</c:v>
                </c:pt>
                <c:pt idx="7">
                  <c:v>156.404471604002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233728"/>
        <c:axId val="13205792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 </c:v>
                </c:pt>
              </c:strCache>
            </c:strRef>
          </c:cat>
          <c:val>
            <c:numRef>
              <c:f>Лист1!$C$2:$C$9</c:f>
              <c:numCache>
                <c:formatCode>0.00</c:formatCode>
                <c:ptCount val="8"/>
                <c:pt idx="0">
                  <c:v>7.13</c:v>
                </c:pt>
                <c:pt idx="1">
                  <c:v>6.75</c:v>
                </c:pt>
                <c:pt idx="2">
                  <c:v>8.15</c:v>
                </c:pt>
                <c:pt idx="3">
                  <c:v>12.68</c:v>
                </c:pt>
                <c:pt idx="4">
                  <c:v>5.24</c:v>
                </c:pt>
                <c:pt idx="5">
                  <c:v>9.4499999999999993</c:v>
                </c:pt>
                <c:pt idx="6">
                  <c:v>10.73</c:v>
                </c:pt>
                <c:pt idx="7">
                  <c:v>7.6847451108885698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234752"/>
        <c:axId val="132058496"/>
      </c:lineChart>
      <c:catAx>
        <c:axId val="132233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32057920"/>
        <c:crosses val="autoZero"/>
        <c:auto val="1"/>
        <c:lblAlgn val="ctr"/>
        <c:lblOffset val="100"/>
        <c:noMultiLvlLbl val="0"/>
      </c:catAx>
      <c:valAx>
        <c:axId val="1320579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2233728"/>
        <c:crosses val="autoZero"/>
        <c:crossBetween val="between"/>
      </c:valAx>
      <c:valAx>
        <c:axId val="132058496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132234752"/>
        <c:crosses val="max"/>
        <c:crossBetween val="between"/>
      </c:valAx>
      <c:catAx>
        <c:axId val="132234752"/>
        <c:scaling>
          <c:orientation val="minMax"/>
        </c:scaling>
        <c:delete val="1"/>
        <c:axPos val="b"/>
        <c:majorTickMark val="out"/>
        <c:minorTickMark val="none"/>
        <c:tickLblPos val="nextTo"/>
        <c:crossAx val="13205849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399"/>
          <c:y val="0.84018855608617904"/>
          <c:w val="0.669626894478626"/>
          <c:h val="0.159811443913820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26847085577601"/>
          <c:y val="6.10072761274753E-2"/>
          <c:w val="0.61753563732973504"/>
          <c:h val="0.7409390939815110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Откл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8.1585474587424295E-2</c:v>
                </c:pt>
                <c:pt idx="1">
                  <c:v>3.7709094494752897E-2</c:v>
                </c:pt>
                <c:pt idx="2">
                  <c:v>-0.11153416922076601</c:v>
                </c:pt>
                <c:pt idx="3">
                  <c:v>-0.23057805620777599</c:v>
                </c:pt>
                <c:pt idx="4">
                  <c:v>-0.18761316608686099</c:v>
                </c:pt>
                <c:pt idx="5">
                  <c:v>-0.23099584021068001</c:v>
                </c:pt>
                <c:pt idx="6">
                  <c:v>-0.25819940600915697</c:v>
                </c:pt>
                <c:pt idx="7">
                  <c:v>-0.296620931852137</c:v>
                </c:pt>
                <c:pt idx="8">
                  <c:v>-0.25228855502085201</c:v>
                </c:pt>
                <c:pt idx="9">
                  <c:v>-9.4014649456963598E-2</c:v>
                </c:pt>
                <c:pt idx="10">
                  <c:v>-0.27426743118157798</c:v>
                </c:pt>
                <c:pt idx="11">
                  <c:v>-0.332635901448669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452032"/>
        <c:axId val="136023424"/>
      </c:lineChart>
      <c:catAx>
        <c:axId val="14545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023424"/>
        <c:crossesAt val="100"/>
        <c:auto val="1"/>
        <c:lblAlgn val="ctr"/>
        <c:lblOffset val="100"/>
        <c:noMultiLvlLbl val="0"/>
      </c:catAx>
      <c:valAx>
        <c:axId val="136023424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145452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6922372136978"/>
          <c:y val="0.910677242330861"/>
          <c:w val="0.69106313290292798"/>
          <c:h val="8.68390910970198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80536739698905802"/>
          <c:h val="0.546105197865923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0.50176533396248801</c:v>
                </c:pt>
                <c:pt idx="1">
                  <c:v>0.62525615772723897</c:v>
                </c:pt>
                <c:pt idx="2">
                  <c:v>0.75457631602605701</c:v>
                </c:pt>
                <c:pt idx="3">
                  <c:v>0.58895019967684503</c:v>
                </c:pt>
                <c:pt idx="4">
                  <c:v>0.64197622366239204</c:v>
                </c:pt>
                <c:pt idx="5">
                  <c:v>0.65475514331402995</c:v>
                </c:pt>
                <c:pt idx="6">
                  <c:v>0.76219213147334097</c:v>
                </c:pt>
                <c:pt idx="8">
                  <c:v>0.61324080616684795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0.21582855812370999</c:v>
                </c:pt>
                <c:pt idx="1">
                  <c:v>0.19110759197764199</c:v>
                </c:pt>
                <c:pt idx="2">
                  <c:v>0.108456188936901</c:v>
                </c:pt>
                <c:pt idx="3">
                  <c:v>0.28110273097027499</c:v>
                </c:pt>
                <c:pt idx="4">
                  <c:v>0.128900726309466</c:v>
                </c:pt>
                <c:pt idx="5">
                  <c:v>0.17198284989518001</c:v>
                </c:pt>
                <c:pt idx="6">
                  <c:v>9.2251955801914601E-2</c:v>
                </c:pt>
                <c:pt idx="8">
                  <c:v>0.17380496586678301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7.4149779272512498E-2</c:v>
                </c:pt>
                <c:pt idx="1">
                  <c:v>4.3427497272129197E-2</c:v>
                </c:pt>
                <c:pt idx="2">
                  <c:v>2.3178616180950299E-2</c:v>
                </c:pt>
                <c:pt idx="3">
                  <c:v>1.5896379920411801E-2</c:v>
                </c:pt>
                <c:pt idx="4">
                  <c:v>9.1593825591629596E-2</c:v>
                </c:pt>
                <c:pt idx="5">
                  <c:v>3.2621363198099301E-2</c:v>
                </c:pt>
                <c:pt idx="6">
                  <c:v>3.24110938335265E-2</c:v>
                </c:pt>
                <c:pt idx="8">
                  <c:v>5.3338878632539402E-2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7.0072282778994299E-2</c:v>
                </c:pt>
                <c:pt idx="1">
                  <c:v>7.5047407092667107E-2</c:v>
                </c:pt>
                <c:pt idx="2">
                  <c:v>5.8552308382507703E-2</c:v>
                </c:pt>
                <c:pt idx="3">
                  <c:v>5.0949777487249902E-2</c:v>
                </c:pt>
                <c:pt idx="4">
                  <c:v>9.7061943865013697E-2</c:v>
                </c:pt>
                <c:pt idx="5">
                  <c:v>0.101094479739175</c:v>
                </c:pt>
                <c:pt idx="6">
                  <c:v>9.4421253871674701E-2</c:v>
                </c:pt>
                <c:pt idx="8">
                  <c:v>7.7203772706514906E-2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9.1155811492580098E-3</c:v>
                </c:pt>
                <c:pt idx="1">
                  <c:v>4.2219749414449696E-3</c:v>
                </c:pt>
                <c:pt idx="2">
                  <c:v>2.79776385211318E-2</c:v>
                </c:pt>
                <c:pt idx="3">
                  <c:v>5.17901074229249E-3</c:v>
                </c:pt>
                <c:pt idx="4">
                  <c:v>4.69441088825754E-3</c:v>
                </c:pt>
                <c:pt idx="5">
                  <c:v>1.5924465383427299E-2</c:v>
                </c:pt>
                <c:pt idx="6">
                  <c:v>6.0472294081546198E-3</c:v>
                </c:pt>
                <c:pt idx="8">
                  <c:v>8.9521018152315494E-3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0.12906846471303701</c:v>
                </c:pt>
                <c:pt idx="1">
                  <c:v>6.09393709888775E-2</c:v>
                </c:pt>
                <c:pt idx="2">
                  <c:v>2.7258931952451999E-2</c:v>
                </c:pt>
                <c:pt idx="3">
                  <c:v>5.79219012029265E-2</c:v>
                </c:pt>
                <c:pt idx="4">
                  <c:v>3.5772869683240699E-2</c:v>
                </c:pt>
                <c:pt idx="5">
                  <c:v>2.3621698470088801E-2</c:v>
                </c:pt>
                <c:pt idx="6">
                  <c:v>1.26763356113884E-2</c:v>
                </c:pt>
                <c:pt idx="8">
                  <c:v>7.3459474812082995E-2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1879040"/>
        <c:axId val="99161728"/>
      </c:barChart>
      <c:catAx>
        <c:axId val="41879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99161728"/>
        <c:crosses val="autoZero"/>
        <c:auto val="1"/>
        <c:lblAlgn val="ctr"/>
        <c:lblOffset val="100"/>
        <c:noMultiLvlLbl val="0"/>
      </c:catAx>
      <c:valAx>
        <c:axId val="9916172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8790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01E-2"/>
          <c:y val="0.90955608841815905"/>
          <c:w val="0.89999982640817699"/>
          <c:h val="6.1049029531698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80536739698905802"/>
          <c:h val="0.5461051978659230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0.39153814184130697</c:v>
                </c:pt>
                <c:pt idx="1">
                  <c:v>0.47537278106508901</c:v>
                </c:pt>
                <c:pt idx="2">
                  <c:v>0.59941348973607</c:v>
                </c:pt>
                <c:pt idx="3">
                  <c:v>0.37232724946578999</c:v>
                </c:pt>
                <c:pt idx="4">
                  <c:v>0.51512057000951605</c:v>
                </c:pt>
                <c:pt idx="5">
                  <c:v>0.52338211858663197</c:v>
                </c:pt>
                <c:pt idx="6">
                  <c:v>0.61579478666606902</c:v>
                </c:pt>
                <c:pt idx="8">
                  <c:v>0.50980658308233395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0.20067521790864601</c:v>
                </c:pt>
                <c:pt idx="1">
                  <c:v>0.180307692307692</c:v>
                </c:pt>
                <c:pt idx="2">
                  <c:v>0.11175953079178901</c:v>
                </c:pt>
                <c:pt idx="3">
                  <c:v>0.27585643705851098</c:v>
                </c:pt>
                <c:pt idx="4">
                  <c:v>0.13332327616218301</c:v>
                </c:pt>
                <c:pt idx="5">
                  <c:v>0.164233509790633</c:v>
                </c:pt>
                <c:pt idx="6">
                  <c:v>8.1004082731392202E-2</c:v>
                </c:pt>
                <c:pt idx="8">
                  <c:v>0.14620700438310899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2.3180014460822001E-2</c:v>
                </c:pt>
                <c:pt idx="1">
                  <c:v>2.59881656804734E-2</c:v>
                </c:pt>
                <c:pt idx="2">
                  <c:v>1.47800586510264E-2</c:v>
                </c:pt>
                <c:pt idx="3">
                  <c:v>2.35052332149225E-2</c:v>
                </c:pt>
                <c:pt idx="4">
                  <c:v>3.7006521688676401E-2</c:v>
                </c:pt>
                <c:pt idx="5">
                  <c:v>1.4800432289854001E-2</c:v>
                </c:pt>
                <c:pt idx="6">
                  <c:v>1.7452555072008599E-2</c:v>
                </c:pt>
                <c:pt idx="8">
                  <c:v>2.13493995776683E-2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0.16535437553729901</c:v>
                </c:pt>
                <c:pt idx="1">
                  <c:v>0.17436686390532499</c:v>
                </c:pt>
                <c:pt idx="2">
                  <c:v>0.14712609970674501</c:v>
                </c:pt>
                <c:pt idx="3">
                  <c:v>0.141589427408708</c:v>
                </c:pt>
                <c:pt idx="4">
                  <c:v>0.21793116253162201</c:v>
                </c:pt>
                <c:pt idx="5">
                  <c:v>0.197754290843148</c:v>
                </c:pt>
                <c:pt idx="6">
                  <c:v>0.22121674368522601</c:v>
                </c:pt>
                <c:pt idx="8">
                  <c:v>0.190245993604888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2.0216684600363199E-2</c:v>
                </c:pt>
                <c:pt idx="1">
                  <c:v>1.0082840236686401E-2</c:v>
                </c:pt>
                <c:pt idx="2">
                  <c:v>5.7390029325513202E-2</c:v>
                </c:pt>
                <c:pt idx="3">
                  <c:v>1.42093013760157E-2</c:v>
                </c:pt>
                <c:pt idx="4">
                  <c:v>1.13723396848237E-2</c:v>
                </c:pt>
                <c:pt idx="5">
                  <c:v>3.4802996721191401E-2</c:v>
                </c:pt>
                <c:pt idx="6">
                  <c:v>2.0090627663870101E-2</c:v>
                </c:pt>
                <c:pt idx="8">
                  <c:v>2.1260912669435299E-2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Днепропетровск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0.199035565651562</c:v>
                </c:pt>
                <c:pt idx="1">
                  <c:v>0.13388165680473399</c:v>
                </c:pt>
                <c:pt idx="2">
                  <c:v>6.9530791788856294E-2</c:v>
                </c:pt>
                <c:pt idx="3">
                  <c:v>0.17251235147605201</c:v>
                </c:pt>
                <c:pt idx="4">
                  <c:v>8.5246129923178704E-2</c:v>
                </c:pt>
                <c:pt idx="5">
                  <c:v>6.5026651768541804E-2</c:v>
                </c:pt>
                <c:pt idx="6">
                  <c:v>4.4441204181434803E-2</c:v>
                </c:pt>
                <c:pt idx="8">
                  <c:v>0.111130106682566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1880576"/>
        <c:axId val="99163456"/>
      </c:barChart>
      <c:catAx>
        <c:axId val="41880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99163456"/>
        <c:crosses val="autoZero"/>
        <c:auto val="1"/>
        <c:lblAlgn val="ctr"/>
        <c:lblOffset val="100"/>
        <c:noMultiLvlLbl val="0"/>
      </c:catAx>
      <c:valAx>
        <c:axId val="9916345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8805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01E-2"/>
          <c:y val="0.90955608841815905"/>
          <c:w val="0.89999982640817699"/>
          <c:h val="6.1049029531698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60062975028918397"/>
          <c:h val="0.71920841099960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0.234963725719635</c:v>
                </c:pt>
                <c:pt idx="1">
                  <c:v>0.13712967890722</c:v>
                </c:pt>
                <c:pt idx="2">
                  <c:v>9.0108968985750201E-2</c:v>
                </c:pt>
                <c:pt idx="3">
                  <c:v>0.16485707954797299</c:v>
                </c:pt>
                <c:pt idx="4">
                  <c:v>0.13788395904436901</c:v>
                </c:pt>
                <c:pt idx="5">
                  <c:v>0.14515265131226601</c:v>
                </c:pt>
                <c:pt idx="6">
                  <c:v>8.4200416199775904E-2</c:v>
                </c:pt>
                <c:pt idx="8">
                  <c:v>0.128842120065153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0.175462204540136</c:v>
                </c:pt>
                <c:pt idx="1">
                  <c:v>3.5834663828277401E-2</c:v>
                </c:pt>
                <c:pt idx="2">
                  <c:v>5.5113160100586797E-2</c:v>
                </c:pt>
                <c:pt idx="3">
                  <c:v>4.0106359406160003E-2</c:v>
                </c:pt>
                <c:pt idx="4">
                  <c:v>5.4436860068259402E-2</c:v>
                </c:pt>
                <c:pt idx="5">
                  <c:v>9.0519550080342806E-2</c:v>
                </c:pt>
                <c:pt idx="6">
                  <c:v>8.3057010222049504E-2</c:v>
                </c:pt>
                <c:pt idx="8">
                  <c:v>9.2972567584986607E-2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GALLERY PLUS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0.22197519307278299</c:v>
                </c:pt>
                <c:pt idx="1">
                  <c:v>2.0223523150611999E-2</c:v>
                </c:pt>
                <c:pt idx="2">
                  <c:v>6.1190276613579203E-2</c:v>
                </c:pt>
                <c:pt idx="3">
                  <c:v>4.3651672944826102E-2</c:v>
                </c:pt>
                <c:pt idx="4">
                  <c:v>3.2423208191126297E-2</c:v>
                </c:pt>
                <c:pt idx="5">
                  <c:v>0.180771290840921</c:v>
                </c:pt>
                <c:pt idx="6">
                  <c:v>5.4014498387797601E-2</c:v>
                </c:pt>
                <c:pt idx="8">
                  <c:v>8.9339911175691705E-2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8.2904282705359295E-2</c:v>
                </c:pt>
                <c:pt idx="1">
                  <c:v>0.21536278162142999</c:v>
                </c:pt>
                <c:pt idx="2">
                  <c:v>6.6219614417434999E-2</c:v>
                </c:pt>
                <c:pt idx="3">
                  <c:v>5.9827165964989999E-2</c:v>
                </c:pt>
                <c:pt idx="4">
                  <c:v>2.7303754266211601E-2</c:v>
                </c:pt>
                <c:pt idx="5">
                  <c:v>1.9014461703267298E-2</c:v>
                </c:pt>
                <c:pt idx="6">
                  <c:v>4.9097852683573799E-2</c:v>
                </c:pt>
                <c:pt idx="8">
                  <c:v>6.5563589064532399E-2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0.10326468523285701</c:v>
                </c:pt>
                <c:pt idx="6" formatCode="0%">
                  <c:v>1.05193349950834E-3</c:v>
                </c:pt>
                <c:pt idx="8" formatCode="0%">
                  <c:v>2.1221744378171301E-2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6.0028083313830999E-2</c:v>
                </c:pt>
                <c:pt idx="3" formatCode="0%">
                  <c:v>2.5038776866829201E-2</c:v>
                </c:pt>
                <c:pt idx="4" formatCode="0%">
                  <c:v>5.2389078498293502E-2</c:v>
                </c:pt>
                <c:pt idx="6" formatCode="0%">
                  <c:v>2.4697569118891402E-3</c:v>
                </c:pt>
                <c:pt idx="8" formatCode="0%">
                  <c:v>1.8210155032401001E-2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1.4217177626960001E-2</c:v>
                </c:pt>
                <c:pt idx="2" formatCode="0%">
                  <c:v>8.1726739312657191E-3</c:v>
                </c:pt>
                <c:pt idx="3" formatCode="0%">
                  <c:v>4.0327941502326603E-2</c:v>
                </c:pt>
                <c:pt idx="4" formatCode="0%">
                  <c:v>1.33105802047782E-2</c:v>
                </c:pt>
                <c:pt idx="5" formatCode="0%">
                  <c:v>2.9191215854311701E-2</c:v>
                </c:pt>
                <c:pt idx="6" formatCode="0%">
                  <c:v>1.9712319056003999E-2</c:v>
                </c:pt>
                <c:pt idx="8" formatCode="0%">
                  <c:v>1.77297069266555E-2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5" formatCode="0%">
                  <c:v>0.17113015532940501</c:v>
                </c:pt>
                <c:pt idx="6" formatCode="0%">
                  <c:v>1.22573120812276E-2</c:v>
                </c:pt>
                <c:pt idx="8" formatCode="0%">
                  <c:v>1.37689396158759E-2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БОРДЫ УКРАИНЫ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2" formatCode="0%">
                  <c:v>0.108549874266555</c:v>
                </c:pt>
                <c:pt idx="6" formatCode="0%">
                  <c:v>1.27604107114272E-2</c:v>
                </c:pt>
                <c:pt idx="8" formatCode="0%">
                  <c:v>1.26088332141978E-2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General</c:formatCode>
                <c:ptCount val="9"/>
                <c:pt idx="0" formatCode="0%">
                  <c:v>3.06576175988767E-2</c:v>
                </c:pt>
                <c:pt idx="3" formatCode="0%">
                  <c:v>1.6397075116330598E-2</c:v>
                </c:pt>
                <c:pt idx="4" formatCode="0%">
                  <c:v>1.1604095563139899E-2</c:v>
                </c:pt>
                <c:pt idx="5" formatCode="0%">
                  <c:v>1.3122656668452101E-2</c:v>
                </c:pt>
                <c:pt idx="6" formatCode="0%">
                  <c:v>4.91664570422374E-3</c:v>
                </c:pt>
                <c:pt idx="8" formatCode="0%">
                  <c:v>1.0897969227884699E-2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7.6527030189562403E-2</c:v>
                </c:pt>
                <c:pt idx="1">
                  <c:v>0.591449352492461</c:v>
                </c:pt>
                <c:pt idx="2">
                  <c:v>0.61064543168482799</c:v>
                </c:pt>
                <c:pt idx="3">
                  <c:v>0.60979392865056503</c:v>
                </c:pt>
                <c:pt idx="4">
                  <c:v>0.67064846416382295</c:v>
                </c:pt>
                <c:pt idx="5">
                  <c:v>0.35109801821103398</c:v>
                </c:pt>
                <c:pt idx="6">
                  <c:v>0.67646184454252301</c:v>
                </c:pt>
                <c:pt idx="8">
                  <c:v>0.52884446371445004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1925120"/>
        <c:axId val="80202560"/>
      </c:barChart>
      <c:catAx>
        <c:axId val="41925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0202560"/>
        <c:crosses val="autoZero"/>
        <c:auto val="1"/>
        <c:lblAlgn val="ctr"/>
        <c:lblOffset val="100"/>
        <c:noMultiLvlLbl val="0"/>
      </c:catAx>
      <c:valAx>
        <c:axId val="8020256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925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01"/>
          <c:y val="5.7104508964024601E-2"/>
          <c:w val="0.24537081664128799"/>
          <c:h val="0.871041334913404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84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медиа рынка , %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705E-2"/>
          <c:w val="0.90156911522700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Лист1!$B$2:$K$2</c:f>
              <c:numCache>
                <c:formatCode>0.0%</c:formatCode>
                <c:ptCount val="5"/>
                <c:pt idx="0">
                  <c:v>0.40939781858177299</c:v>
                </c:pt>
                <c:pt idx="1">
                  <c:v>0.428324655734514</c:v>
                </c:pt>
                <c:pt idx="2">
                  <c:v>0.42304831086994599</c:v>
                </c:pt>
                <c:pt idx="3">
                  <c:v>0.38675958188153298</c:v>
                </c:pt>
                <c:pt idx="4">
                  <c:v>0.38915094339622602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Лист1!$B$3:$K$3</c:f>
              <c:numCache>
                <c:formatCode>0.0%</c:formatCode>
                <c:ptCount val="5"/>
                <c:pt idx="0">
                  <c:v>5.1327487702789401E-2</c:v>
                </c:pt>
                <c:pt idx="1">
                  <c:v>4.5009975183689398E-2</c:v>
                </c:pt>
                <c:pt idx="2">
                  <c:v>4.3759845965342201E-2</c:v>
                </c:pt>
                <c:pt idx="3">
                  <c:v>4.3554006968641097E-2</c:v>
                </c:pt>
                <c:pt idx="4">
                  <c:v>3.9308176100628901E-2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Лист1!$B$4:$K$4</c:f>
              <c:numCache>
                <c:formatCode>0.0%</c:formatCode>
                <c:ptCount val="5"/>
                <c:pt idx="0">
                  <c:v>0.12220830405426</c:v>
                </c:pt>
                <c:pt idx="1">
                  <c:v>0.12164858157753899</c:v>
                </c:pt>
                <c:pt idx="2">
                  <c:v>0.131279537896027</c:v>
                </c:pt>
                <c:pt idx="3">
                  <c:v>0.14050522648083599</c:v>
                </c:pt>
                <c:pt idx="4">
                  <c:v>0.122051886792453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Лист1!$B$5:$K$5</c:f>
              <c:numCache>
                <c:formatCode>0.0%</c:formatCode>
                <c:ptCount val="5"/>
                <c:pt idx="0">
                  <c:v>0.33763099202590802</c:v>
                </c:pt>
                <c:pt idx="1">
                  <c:v>0.29638460415551598</c:v>
                </c:pt>
                <c:pt idx="2">
                  <c:v>0.28955890075266899</c:v>
                </c:pt>
                <c:pt idx="3">
                  <c:v>0.217508710801394</c:v>
                </c:pt>
                <c:pt idx="4">
                  <c:v>0.19477201257861601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Лист1!$B$6:$K$6</c:f>
              <c:numCache>
                <c:formatCode>0.0%</c:formatCode>
                <c:ptCount val="5"/>
                <c:pt idx="0">
                  <c:v>3.0552076013565101E-2</c:v>
                </c:pt>
                <c:pt idx="1">
                  <c:v>3.2966765607513E-2</c:v>
                </c:pt>
                <c:pt idx="2">
                  <c:v>3.4132679852966898E-2</c:v>
                </c:pt>
                <c:pt idx="3">
                  <c:v>2.9616724738675999E-2</c:v>
                </c:pt>
                <c:pt idx="4">
                  <c:v>2.9088050314465399E-2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Лист1!$B$7:$K$7</c:f>
              <c:numCache>
                <c:formatCode>0.0%</c:formatCode>
                <c:ptCount val="5"/>
                <c:pt idx="0">
                  <c:v>6.1104152027130201E-3</c:v>
                </c:pt>
                <c:pt idx="1">
                  <c:v>3.8927546104812398E-3</c:v>
                </c:pt>
                <c:pt idx="2">
                  <c:v>3.8289865219674401E-3</c:v>
                </c:pt>
                <c:pt idx="3">
                  <c:v>3.4843205574912901E-3</c:v>
                </c:pt>
                <c:pt idx="4">
                  <c:v>3.4394654088050298E-3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F2014</c:v>
                </c:pt>
              </c:strCache>
            </c:strRef>
          </c:cat>
          <c:val>
            <c:numRef>
              <c:f>Лист1!$B$8:$K$8</c:f>
              <c:numCache>
                <c:formatCode>0.0%</c:formatCode>
                <c:ptCount val="5"/>
                <c:pt idx="0">
                  <c:v>4.2772906418991202E-2</c:v>
                </c:pt>
                <c:pt idx="1">
                  <c:v>7.1772663130747899E-2</c:v>
                </c:pt>
                <c:pt idx="2">
                  <c:v>7.4391738141081798E-2</c:v>
                </c:pt>
                <c:pt idx="3">
                  <c:v>0.17857142857142899</c:v>
                </c:pt>
                <c:pt idx="4">
                  <c:v>0.22218946540880499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98841088"/>
        <c:axId val="96379456"/>
      </c:barChart>
      <c:catAx>
        <c:axId val="98841088"/>
        <c:scaling>
          <c:orientation val="minMax"/>
        </c:scaling>
        <c:delete val="0"/>
        <c:axPos val="b"/>
        <c:majorTickMark val="out"/>
        <c:minorTickMark val="none"/>
        <c:tickLblPos val="nextTo"/>
        <c:crossAx val="96379456"/>
        <c:crosses val="autoZero"/>
        <c:auto val="1"/>
        <c:lblAlgn val="ctr"/>
        <c:lblOffset val="100"/>
        <c:noMultiLvlLbl val="0"/>
      </c:catAx>
      <c:valAx>
        <c:axId val="9637945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98841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597"/>
          <c:w val="0.88428618927243596"/>
          <c:h val="6.2806654221255101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60062975028918397"/>
          <c:h val="0.71920841099960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0.234281619996241</c:v>
                </c:pt>
                <c:pt idx="1">
                  <c:v>0.107938835861804</c:v>
                </c:pt>
                <c:pt idx="2">
                  <c:v>9.2124416981075999E-2</c:v>
                </c:pt>
                <c:pt idx="3">
                  <c:v>0.16730545124951399</c:v>
                </c:pt>
                <c:pt idx="4">
                  <c:v>0.13939516844533401</c:v>
                </c:pt>
                <c:pt idx="5">
                  <c:v>0.14612278637967799</c:v>
                </c:pt>
                <c:pt idx="6">
                  <c:v>8.5406768378629497E-2</c:v>
                </c:pt>
                <c:pt idx="8">
                  <c:v>0.146113755605288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0.18791815448224</c:v>
                </c:pt>
                <c:pt idx="1">
                  <c:v>4.4262255668021097E-2</c:v>
                </c:pt>
                <c:pt idx="2">
                  <c:v>6.5788301001158594E-2</c:v>
                </c:pt>
                <c:pt idx="3">
                  <c:v>4.6860028486339501E-2</c:v>
                </c:pt>
                <c:pt idx="4">
                  <c:v>5.1496869375649602E-2</c:v>
                </c:pt>
                <c:pt idx="5">
                  <c:v>9.8241821129939899E-2</c:v>
                </c:pt>
                <c:pt idx="6">
                  <c:v>6.9963054868384195E-2</c:v>
                </c:pt>
                <c:pt idx="8">
                  <c:v>0.10507437213578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GALLERY PLUS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0.14861398233414799</c:v>
                </c:pt>
                <c:pt idx="1">
                  <c:v>2.6302502824994599E-2</c:v>
                </c:pt>
                <c:pt idx="2">
                  <c:v>4.9374647217848601E-2</c:v>
                </c:pt>
                <c:pt idx="3">
                  <c:v>4.42444645863007E-2</c:v>
                </c:pt>
                <c:pt idx="4">
                  <c:v>3.1382291059342399E-2</c:v>
                </c:pt>
                <c:pt idx="5">
                  <c:v>0.19312943121482801</c:v>
                </c:pt>
                <c:pt idx="6">
                  <c:v>5.3155594889097803E-2</c:v>
                </c:pt>
                <c:pt idx="8">
                  <c:v>8.6914641992917097E-2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8.91867130238677E-2</c:v>
                </c:pt>
                <c:pt idx="1">
                  <c:v>0.18420166854999601</c:v>
                </c:pt>
                <c:pt idx="2">
                  <c:v>7.3319271560559701E-2</c:v>
                </c:pt>
                <c:pt idx="3">
                  <c:v>6.0883076524666603E-2</c:v>
                </c:pt>
                <c:pt idx="4">
                  <c:v>2.77573576009531E-2</c:v>
                </c:pt>
                <c:pt idx="5">
                  <c:v>1.9394016469017301E-2</c:v>
                </c:pt>
                <c:pt idx="6">
                  <c:v>5.8379792901270502E-2</c:v>
                </c:pt>
                <c:pt idx="8">
                  <c:v>7.3469530046312501E-2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0.124048581093779</c:v>
                </c:pt>
                <c:pt idx="6" formatCode="0%">
                  <c:v>1.9855385654150102E-3</c:v>
                </c:pt>
                <c:pt idx="8" formatCode="0%">
                  <c:v>4.0807479729263803E-2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7.4154294305581694E-2</c:v>
                </c:pt>
                <c:pt idx="3" formatCode="0%">
                  <c:v>2.4213388579567501E-2</c:v>
                </c:pt>
                <c:pt idx="4" formatCode="0%">
                  <c:v>4.1445917513751901E-2</c:v>
                </c:pt>
                <c:pt idx="6" formatCode="0%">
                  <c:v>3.6582737449240999E-3</c:v>
                </c:pt>
                <c:pt idx="8" formatCode="0%">
                  <c:v>2.9271405435187099E-2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1.3171866190565699E-2</c:v>
                </c:pt>
                <c:pt idx="2" formatCode="0%">
                  <c:v>5.7336383351653296E-3</c:v>
                </c:pt>
                <c:pt idx="3" formatCode="0%">
                  <c:v>3.5478441020328898E-2</c:v>
                </c:pt>
                <c:pt idx="4" formatCode="0%">
                  <c:v>1.33463459149788E-2</c:v>
                </c:pt>
                <c:pt idx="5" formatCode="0%">
                  <c:v>2.6754204686357402E-2</c:v>
                </c:pt>
                <c:pt idx="6" formatCode="0%">
                  <c:v>2.39313663595217E-2</c:v>
                </c:pt>
                <c:pt idx="8" formatCode="0%">
                  <c:v>1.82006543323181E-2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3.6240838188310497E-2</c:v>
                </c:pt>
                <c:pt idx="3" formatCode="0%">
                  <c:v>1.7040010358668901E-2</c:v>
                </c:pt>
                <c:pt idx="4" formatCode="0%">
                  <c:v>1.12296889654998E-2</c:v>
                </c:pt>
                <c:pt idx="5" formatCode="0%">
                  <c:v>1.34804311194481E-2</c:v>
                </c:pt>
                <c:pt idx="6" formatCode="0%">
                  <c:v>5.6857737401557499E-3</c:v>
                </c:pt>
                <c:pt idx="8" formatCode="0%">
                  <c:v>1.6262060320739499E-2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3.6095188874271801E-2</c:v>
                </c:pt>
                <c:pt idx="6" formatCode="0%">
                  <c:v>7.7437911388904301E-4</c:v>
                </c:pt>
                <c:pt idx="8" formatCode="0%">
                  <c:v>1.19521368868666E-2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General</c:formatCode>
                <c:ptCount val="9"/>
                <c:pt idx="5" formatCode="0%">
                  <c:v>0.15033542110450501</c:v>
                </c:pt>
                <c:pt idx="6" formatCode="0%">
                  <c:v>1.12113311119207E-2</c:v>
                </c:pt>
                <c:pt idx="8" formatCode="0%">
                  <c:v>1.16217119497875E-2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5.6288761510994198E-2</c:v>
                </c:pt>
                <c:pt idx="1">
                  <c:v>0.63729473709518403</c:v>
                </c:pt>
                <c:pt idx="2">
                  <c:v>0.71365972490419205</c:v>
                </c:pt>
                <c:pt idx="3">
                  <c:v>0.60397513919461399</c:v>
                </c:pt>
                <c:pt idx="4">
                  <c:v>0.68394636112449003</c:v>
                </c:pt>
                <c:pt idx="5">
                  <c:v>0.35254188789622598</c:v>
                </c:pt>
                <c:pt idx="6">
                  <c:v>0.68584812632679204</c:v>
                </c:pt>
                <c:pt idx="8">
                  <c:v>0.46031225156554001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1929728"/>
        <c:axId val="80204288"/>
      </c:barChart>
      <c:catAx>
        <c:axId val="41929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0204288"/>
        <c:crosses val="autoZero"/>
        <c:auto val="1"/>
        <c:lblAlgn val="ctr"/>
        <c:lblOffset val="100"/>
        <c:noMultiLvlLbl val="0"/>
      </c:catAx>
      <c:valAx>
        <c:axId val="8020428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929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01"/>
          <c:y val="5.7104508964024601E-2"/>
          <c:w val="0.24537081664128799"/>
          <c:h val="0.871041334913404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60062975028918397"/>
          <c:h val="0.71920841099960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0.20512148225834601</c:v>
                </c:pt>
                <c:pt idx="1">
                  <c:v>7.4363992172211402E-2</c:v>
                </c:pt>
                <c:pt idx="2">
                  <c:v>6.5610859728506804E-2</c:v>
                </c:pt>
                <c:pt idx="3">
                  <c:v>6.6225165562913899E-2</c:v>
                </c:pt>
                <c:pt idx="4">
                  <c:v>0.109876231371558</c:v>
                </c:pt>
                <c:pt idx="5">
                  <c:v>0.107198142414861</c:v>
                </c:pt>
                <c:pt idx="6">
                  <c:v>7.2028018238287195E-2</c:v>
                </c:pt>
                <c:pt idx="8">
                  <c:v>0.10136165023879699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0.22024121657053</c:v>
                </c:pt>
                <c:pt idx="1">
                  <c:v>4.4765166340508797E-2</c:v>
                </c:pt>
                <c:pt idx="2">
                  <c:v>6.7024886877828094E-2</c:v>
                </c:pt>
                <c:pt idx="3">
                  <c:v>5.2034058656575198E-2</c:v>
                </c:pt>
                <c:pt idx="4">
                  <c:v>3.5109876231371601E-2</c:v>
                </c:pt>
                <c:pt idx="5">
                  <c:v>9.1718266253870001E-2</c:v>
                </c:pt>
                <c:pt idx="6">
                  <c:v>7.1565452983545899E-2</c:v>
                </c:pt>
                <c:pt idx="8">
                  <c:v>9.5637299732412001E-2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GALLERY PLUS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0.110732389442405</c:v>
                </c:pt>
                <c:pt idx="1">
                  <c:v>2.6908023483366E-2</c:v>
                </c:pt>
                <c:pt idx="2">
                  <c:v>8.2579185520362003E-2</c:v>
                </c:pt>
                <c:pt idx="3">
                  <c:v>6.2125512456638297E-2</c:v>
                </c:pt>
                <c:pt idx="4">
                  <c:v>4.7991917150795697E-2</c:v>
                </c:pt>
                <c:pt idx="5">
                  <c:v>0.21555727554179599</c:v>
                </c:pt>
                <c:pt idx="6">
                  <c:v>6.1455098129914801E-2</c:v>
                </c:pt>
                <c:pt idx="8">
                  <c:v>7.5754496494258694E-2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8.4513196993532602E-2</c:v>
                </c:pt>
                <c:pt idx="1">
                  <c:v>0.12524461839530299</c:v>
                </c:pt>
                <c:pt idx="2">
                  <c:v>8.7669683257918504E-2</c:v>
                </c:pt>
                <c:pt idx="3">
                  <c:v>4.3834752444024003E-2</c:v>
                </c:pt>
                <c:pt idx="4">
                  <c:v>3.4604698156099997E-2</c:v>
                </c:pt>
                <c:pt idx="5">
                  <c:v>2.0123839009287901E-2</c:v>
                </c:pt>
                <c:pt idx="6">
                  <c:v>4.8998876627238501E-2</c:v>
                </c:pt>
                <c:pt idx="8">
                  <c:v>6.0969413677471801E-2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0.142108023072889</c:v>
                </c:pt>
                <c:pt idx="6" formatCode="0%">
                  <c:v>1.35465538888522E-3</c:v>
                </c:pt>
                <c:pt idx="8" formatCode="0%">
                  <c:v>2.8232225722318201E-2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2.1062751267260999E-2</c:v>
                </c:pt>
                <c:pt idx="2" formatCode="0%">
                  <c:v>1.10294117647059E-2</c:v>
                </c:pt>
                <c:pt idx="3" formatCode="0%">
                  <c:v>4.7619047619047603E-2</c:v>
                </c:pt>
                <c:pt idx="4" formatCode="0%">
                  <c:v>1.9701944935589799E-2</c:v>
                </c:pt>
                <c:pt idx="5" formatCode="0%">
                  <c:v>4.2182662538699699E-2</c:v>
                </c:pt>
                <c:pt idx="6" formatCode="0%">
                  <c:v>2.2665697482323399E-2</c:v>
                </c:pt>
                <c:pt idx="8" formatCode="0%">
                  <c:v>2.2084476509839801E-2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6.3887432267086194E-2</c:v>
                </c:pt>
                <c:pt idx="3" formatCode="0%">
                  <c:v>3.3112582781456901E-2</c:v>
                </c:pt>
                <c:pt idx="4" formatCode="0%">
                  <c:v>5.0265218489517503E-2</c:v>
                </c:pt>
                <c:pt idx="6" formatCode="0%">
                  <c:v>3.5683605365757001E-3</c:v>
                </c:pt>
                <c:pt idx="8" formatCode="0%">
                  <c:v>1.9357788842597302E-2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БОРДЫ УКРАИНЫ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2" formatCode="0%">
                  <c:v>0.13291855203619901</c:v>
                </c:pt>
                <c:pt idx="6" formatCode="0%">
                  <c:v>1.8436529438974399E-2</c:v>
                </c:pt>
                <c:pt idx="8" formatCode="0%">
                  <c:v>1.7410154794567E-2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4.4660024471246298E-2</c:v>
                </c:pt>
                <c:pt idx="1">
                  <c:v>0</c:v>
                </c:pt>
                <c:pt idx="2">
                  <c:v>0</c:v>
                </c:pt>
                <c:pt idx="3">
                  <c:v>2.3336486912645799E-2</c:v>
                </c:pt>
                <c:pt idx="4">
                  <c:v>1.7176054559232101E-2</c:v>
                </c:pt>
                <c:pt idx="5">
                  <c:v>1.74148606811146E-2</c:v>
                </c:pt>
                <c:pt idx="6">
                  <c:v>7.1036806978127297E-3</c:v>
                </c:pt>
                <c:pt idx="8">
                  <c:v>1.54625207465366E-2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1">
                  <c:v>3.6692759295499002E-3</c:v>
                </c:pt>
                <c:pt idx="3">
                  <c:v>0.24314096499526999</c:v>
                </c:pt>
                <c:pt idx="8">
                  <c:v>1.3311655319581299E-2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0.107673483656703</c:v>
                </c:pt>
                <c:pt idx="1">
                  <c:v>0.72504892367906104</c:v>
                </c:pt>
                <c:pt idx="2">
                  <c:v>0.55316742081448</c:v>
                </c:pt>
                <c:pt idx="3">
                  <c:v>0.42857142857142899</c:v>
                </c:pt>
                <c:pt idx="4">
                  <c:v>0.68527405910583505</c:v>
                </c:pt>
                <c:pt idx="5">
                  <c:v>0.50580495356037203</c:v>
                </c:pt>
                <c:pt idx="6">
                  <c:v>0.69282363047644202</c:v>
                </c:pt>
                <c:pt idx="8">
                  <c:v>0.55041831792161999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2118144"/>
        <c:axId val="80206592"/>
      </c:barChart>
      <c:catAx>
        <c:axId val="42118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0206592"/>
        <c:crosses val="autoZero"/>
        <c:auto val="1"/>
        <c:lblAlgn val="ctr"/>
        <c:lblOffset val="100"/>
        <c:noMultiLvlLbl val="0"/>
      </c:catAx>
      <c:valAx>
        <c:axId val="8020659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21181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01"/>
          <c:y val="5.7104508964024601E-2"/>
          <c:w val="0.24537081664128799"/>
          <c:h val="0.871041334913404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60062975028918397"/>
          <c:h val="0.71920841099960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0.22084454838282699</c:v>
                </c:pt>
                <c:pt idx="1">
                  <c:v>8.3591718691341896E-2</c:v>
                </c:pt>
                <c:pt idx="2">
                  <c:v>6.9240960847942595E-2</c:v>
                </c:pt>
                <c:pt idx="3">
                  <c:v>8.4171501720669603E-2</c:v>
                </c:pt>
                <c:pt idx="4">
                  <c:v>0.12178469065483701</c:v>
                </c:pt>
                <c:pt idx="5">
                  <c:v>0.11360036678893</c:v>
                </c:pt>
                <c:pt idx="6">
                  <c:v>7.7309373629199402E-2</c:v>
                </c:pt>
                <c:pt idx="8">
                  <c:v>0.12742941070679201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0.22316109958964001</c:v>
                </c:pt>
                <c:pt idx="1">
                  <c:v>4.8191765965434299E-2</c:v>
                </c:pt>
                <c:pt idx="2">
                  <c:v>7.7920082950901498E-2</c:v>
                </c:pt>
                <c:pt idx="3">
                  <c:v>5.7255905969975499E-2</c:v>
                </c:pt>
                <c:pt idx="4">
                  <c:v>3.7953885754970197E-2</c:v>
                </c:pt>
                <c:pt idx="5">
                  <c:v>9.1718072690897004E-2</c:v>
                </c:pt>
                <c:pt idx="6">
                  <c:v>6.7033726107102704E-2</c:v>
                </c:pt>
                <c:pt idx="8">
                  <c:v>0.114744319884899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GALLERY PLUS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8.9147824332927797E-2</c:v>
                </c:pt>
                <c:pt idx="1">
                  <c:v>2.95463077543416E-2</c:v>
                </c:pt>
                <c:pt idx="2">
                  <c:v>6.3826110332379699E-2</c:v>
                </c:pt>
                <c:pt idx="3">
                  <c:v>5.6807035627005398E-2</c:v>
                </c:pt>
                <c:pt idx="4">
                  <c:v>4.5201453164649401E-2</c:v>
                </c:pt>
                <c:pt idx="5">
                  <c:v>0.219948316105369</c:v>
                </c:pt>
                <c:pt idx="6">
                  <c:v>5.74160628841393E-2</c:v>
                </c:pt>
                <c:pt idx="8">
                  <c:v>7.2893311751893397E-2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7.9777611084145994E-2</c:v>
                </c:pt>
                <c:pt idx="1">
                  <c:v>0.14542345073066301</c:v>
                </c:pt>
                <c:pt idx="2">
                  <c:v>9.2090861959714998E-2</c:v>
                </c:pt>
                <c:pt idx="3">
                  <c:v>4.29751791325165E-2</c:v>
                </c:pt>
                <c:pt idx="4">
                  <c:v>3.6164813699180301E-2</c:v>
                </c:pt>
                <c:pt idx="5">
                  <c:v>1.96523841280427E-2</c:v>
                </c:pt>
                <c:pt idx="6">
                  <c:v>5.14261368506502E-2</c:v>
                </c:pt>
                <c:pt idx="8">
                  <c:v>6.6417880622664502E-2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ЛУВЕРС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0.143017883144963</c:v>
                </c:pt>
                <c:pt idx="6" formatCode="0%">
                  <c:v>2.0268941628473298E-3</c:v>
                </c:pt>
                <c:pt idx="8" formatCode="0%">
                  <c:v>4.6141318466119102E-2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6.6209239729956307E-2</c:v>
                </c:pt>
                <c:pt idx="3" formatCode="0%">
                  <c:v>3.00576881514854E-2</c:v>
                </c:pt>
                <c:pt idx="4" formatCode="0%">
                  <c:v>4.2134472497581101E-2</c:v>
                </c:pt>
                <c:pt idx="6" formatCode="0%">
                  <c:v>4.8353022442054498E-3</c:v>
                </c:pt>
                <c:pt idx="8" formatCode="0%">
                  <c:v>2.70177647223388E-2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4.7333287107368199E-2</c:v>
                </c:pt>
                <c:pt idx="3" formatCode="0%">
                  <c:v>2.1878273012917501E-2</c:v>
                </c:pt>
                <c:pt idx="4" formatCode="0%">
                  <c:v>1.6174671851324499E-2</c:v>
                </c:pt>
                <c:pt idx="5" formatCode="0%">
                  <c:v>1.6568022674224699E-2</c:v>
                </c:pt>
                <c:pt idx="6" formatCode="0%">
                  <c:v>7.5151386809053497E-3</c:v>
                </c:pt>
                <c:pt idx="8" formatCode="0%">
                  <c:v>2.0977958955298401E-2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1.7397772328717E-2</c:v>
                </c:pt>
                <c:pt idx="2" formatCode="0%">
                  <c:v>7.4118166631463702E-3</c:v>
                </c:pt>
                <c:pt idx="3" formatCode="0%">
                  <c:v>4.2642682582168197E-2</c:v>
                </c:pt>
                <c:pt idx="4" formatCode="0%">
                  <c:v>1.92233966810888E-2</c:v>
                </c:pt>
                <c:pt idx="5" formatCode="0%">
                  <c:v>3.5074191397132401E-2</c:v>
                </c:pt>
                <c:pt idx="6" formatCode="0%">
                  <c:v>1.8332803920678899E-2</c:v>
                </c:pt>
                <c:pt idx="8" formatCode="0%">
                  <c:v>1.8463121715324798E-2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4.7865936296417701E-2</c:v>
                </c:pt>
                <c:pt idx="6" formatCode="0%">
                  <c:v>1.0235311319851E-3</c:v>
                </c:pt>
                <c:pt idx="8" formatCode="0%">
                  <c:v>1.5579601542673301E-2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1">
                  <c:v>5.7006993784847301E-4</c:v>
                </c:pt>
                <c:pt idx="3">
                  <c:v>0.234193945237818</c:v>
                </c:pt>
                <c:pt idx="8">
                  <c:v>1.41158603600903E-2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6.5244798003038298E-2</c:v>
                </c:pt>
                <c:pt idx="1">
                  <c:v>0.69267668692037099</c:v>
                </c:pt>
                <c:pt idx="2">
                  <c:v>0.68951016724591496</c:v>
                </c:pt>
                <c:pt idx="3">
                  <c:v>0.43001778856544398</c:v>
                </c:pt>
                <c:pt idx="4">
                  <c:v>0.68136261569636902</c:v>
                </c:pt>
                <c:pt idx="5">
                  <c:v>0.50343864621540502</c:v>
                </c:pt>
                <c:pt idx="6">
                  <c:v>0.71308103038828696</c:v>
                </c:pt>
                <c:pt idx="8">
                  <c:v>0.47621945127190601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2116608"/>
        <c:axId val="81011264"/>
      </c:barChart>
      <c:catAx>
        <c:axId val="42116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1011264"/>
        <c:crosses val="autoZero"/>
        <c:auto val="1"/>
        <c:lblAlgn val="ctr"/>
        <c:lblOffset val="100"/>
        <c:noMultiLvlLbl val="0"/>
      </c:catAx>
      <c:valAx>
        <c:axId val="8101126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2116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201"/>
          <c:y val="5.7104508964024601E-2"/>
          <c:w val="0.24537081664128799"/>
          <c:h val="0.871041334913404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60062975028918397"/>
          <c:h val="0.71920841099960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0.33270511370775202</c:v>
                </c:pt>
                <c:pt idx="1">
                  <c:v>0.31550885996550099</c:v>
                </c:pt>
                <c:pt idx="2">
                  <c:v>0.15389603371879401</c:v>
                </c:pt>
                <c:pt idx="3">
                  <c:v>0.58197401161183304</c:v>
                </c:pt>
                <c:pt idx="4">
                  <c:v>0.284709887507401</c:v>
                </c:pt>
                <c:pt idx="5">
                  <c:v>0.258779531150233</c:v>
                </c:pt>
                <c:pt idx="6">
                  <c:v>0.118232196330844</c:v>
                </c:pt>
                <c:pt idx="8">
                  <c:v>0.226963740267387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GALLERY PLUS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0.44165634591567499</c:v>
                </c:pt>
                <c:pt idx="5" formatCode="0%">
                  <c:v>0.107817203320259</c:v>
                </c:pt>
                <c:pt idx="6" formatCode="0%">
                  <c:v>3.5154143576681701E-2</c:v>
                </c:pt>
                <c:pt idx="8" formatCode="0%">
                  <c:v>0.151684182302811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5.9411627447812899E-2</c:v>
                </c:pt>
                <c:pt idx="1">
                  <c:v>2.8853692959071701E-2</c:v>
                </c:pt>
                <c:pt idx="3">
                  <c:v>2.4191318772463399E-2</c:v>
                </c:pt>
                <c:pt idx="4">
                  <c:v>0.14683244523386599</c:v>
                </c:pt>
                <c:pt idx="5">
                  <c:v>0.134087384839916</c:v>
                </c:pt>
                <c:pt idx="6">
                  <c:v>0.110086164366273</c:v>
                </c:pt>
                <c:pt idx="8">
                  <c:v>8.7891867452460706E-2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0.105325507511712</c:v>
                </c:pt>
                <c:pt idx="1">
                  <c:v>0.54978830170926796</c:v>
                </c:pt>
                <c:pt idx="3">
                  <c:v>8.1697539397290603E-2</c:v>
                </c:pt>
                <c:pt idx="4">
                  <c:v>9.3250444049733597E-3</c:v>
                </c:pt>
                <c:pt idx="5">
                  <c:v>1.5324272553133299E-2</c:v>
                </c:pt>
                <c:pt idx="6">
                  <c:v>4.2508518913709402E-2</c:v>
                </c:pt>
                <c:pt idx="8">
                  <c:v>7.3413209540983404E-2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5" formatCode="0%">
                  <c:v>0.24363769041320801</c:v>
                </c:pt>
                <c:pt idx="6" formatCode="0%">
                  <c:v>7.4461616126848601E-3</c:v>
                </c:pt>
                <c:pt idx="8" formatCode="0%">
                  <c:v>1.74543007502195E-2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6.0901405417048103E-2</c:v>
                </c:pt>
                <c:pt idx="1">
                  <c:v>0.10584914536616</c:v>
                </c:pt>
                <c:pt idx="2">
                  <c:v>0.84610396628120599</c:v>
                </c:pt>
                <c:pt idx="3">
                  <c:v>0.31213713021841299</c:v>
                </c:pt>
                <c:pt idx="4">
                  <c:v>0.55913262285375998</c:v>
                </c:pt>
                <c:pt idx="5">
                  <c:v>0.24035391772325099</c:v>
                </c:pt>
                <c:pt idx="6">
                  <c:v>0.68657281519980695</c:v>
                </c:pt>
                <c:pt idx="8">
                  <c:v>0.44259269968613801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2580480"/>
        <c:axId val="81013568"/>
      </c:barChart>
      <c:catAx>
        <c:axId val="42580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1013568"/>
        <c:crosses val="autoZero"/>
        <c:auto val="1"/>
        <c:lblAlgn val="ctr"/>
        <c:lblOffset val="100"/>
        <c:noMultiLvlLbl val="0"/>
      </c:catAx>
      <c:valAx>
        <c:axId val="810135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2580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697"/>
          <c:y val="5.7104508964024601E-2"/>
          <c:w val="0.241796556252586"/>
          <c:h val="0.752391282765272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96E-2"/>
          <c:w val="0.60062975028918397"/>
          <c:h val="0.719208410999600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0.324561403508772</c:v>
                </c:pt>
                <c:pt idx="1">
                  <c:v>0.33016421780466698</c:v>
                </c:pt>
                <c:pt idx="2">
                  <c:v>0.16304347826087001</c:v>
                </c:pt>
                <c:pt idx="3">
                  <c:v>0.477683956574186</c:v>
                </c:pt>
                <c:pt idx="4">
                  <c:v>0.25372076541459998</c:v>
                </c:pt>
                <c:pt idx="5">
                  <c:v>0.22961373390557899</c:v>
                </c:pt>
                <c:pt idx="6">
                  <c:v>0.12504459507670401</c:v>
                </c:pt>
                <c:pt idx="8">
                  <c:v>0.20653803375405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GALLERY PLUS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 formatCode="0%">
                  <c:v>0.52489331436699904</c:v>
                </c:pt>
                <c:pt idx="5" formatCode="0%">
                  <c:v>0.108369098712446</c:v>
                </c:pt>
                <c:pt idx="6" formatCode="0%">
                  <c:v>3.5765251516232603E-2</c:v>
                </c:pt>
                <c:pt idx="8" formatCode="0%">
                  <c:v>0.13134097393491001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6.9701280227596002E-2</c:v>
                </c:pt>
                <c:pt idx="1">
                  <c:v>1.3828867761452E-2</c:v>
                </c:pt>
                <c:pt idx="3">
                  <c:v>1.93003618817853E-2</c:v>
                </c:pt>
                <c:pt idx="4">
                  <c:v>0.12756909992912799</c:v>
                </c:pt>
                <c:pt idx="5">
                  <c:v>9.4420600858369105E-2</c:v>
                </c:pt>
                <c:pt idx="6">
                  <c:v>0.128523011059579</c:v>
                </c:pt>
                <c:pt idx="8">
                  <c:v>9.8409013975530701E-2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4.7178757705073501E-2</c:v>
                </c:pt>
                <c:pt idx="1">
                  <c:v>0.506482281763181</c:v>
                </c:pt>
                <c:pt idx="3">
                  <c:v>6.7551266586248507E-2</c:v>
                </c:pt>
                <c:pt idx="4">
                  <c:v>1.13394755492558E-2</c:v>
                </c:pt>
                <c:pt idx="5">
                  <c:v>1.28755364806867E-2</c:v>
                </c:pt>
                <c:pt idx="6">
                  <c:v>3.5586871209418502E-2</c:v>
                </c:pt>
                <c:pt idx="8">
                  <c:v>6.1318245563131701E-2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5" formatCode="0%">
                  <c:v>0.28540772532188802</c:v>
                </c:pt>
                <c:pt idx="6" formatCode="0%">
                  <c:v>9.0973956475205106E-3</c:v>
                </c:pt>
                <c:pt idx="8" formatCode="0%">
                  <c:v>1.7795831519899399E-2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Донецк</c:v>
                </c:pt>
                <c:pt idx="3">
                  <c:v>Харьков</c:v>
                </c:pt>
                <c:pt idx="4">
                  <c:v>Дн-ск</c:v>
                </c:pt>
                <c:pt idx="5">
                  <c:v>Львов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3.3665244191560001E-2</c:v>
                </c:pt>
                <c:pt idx="1">
                  <c:v>0.14952463267069999</c:v>
                </c:pt>
                <c:pt idx="2">
                  <c:v>0.83695652173913004</c:v>
                </c:pt>
                <c:pt idx="3">
                  <c:v>0.43546441495778099</c:v>
                </c:pt>
                <c:pt idx="4">
                  <c:v>0.60737065910701604</c:v>
                </c:pt>
                <c:pt idx="5">
                  <c:v>0.26931330472102999</c:v>
                </c:pt>
                <c:pt idx="6">
                  <c:v>0.66598287549054602</c:v>
                </c:pt>
                <c:pt idx="8">
                  <c:v>0.48459790125247798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32737024"/>
        <c:axId val="81015296"/>
      </c:barChart>
      <c:catAx>
        <c:axId val="132737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81015296"/>
        <c:crosses val="autoZero"/>
        <c:auto val="1"/>
        <c:lblAlgn val="ctr"/>
        <c:lblOffset val="100"/>
        <c:noMultiLvlLbl val="0"/>
      </c:catAx>
      <c:valAx>
        <c:axId val="81015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2737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697"/>
          <c:y val="5.7104508964024601E-2"/>
          <c:w val="0.241796556252586"/>
          <c:h val="0.752391282765272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99"/>
          <c:y val="9.6349186170130996E-2"/>
          <c:w val="0.671116204316067"/>
          <c:h val="0.546105197865923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Проникновение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Наружная реклама</c:v>
                </c:pt>
                <c:pt idx="1">
                  <c:v>ТВ</c:v>
                </c:pt>
                <c:pt idx="2">
                  <c:v>Пресса</c:v>
                </c:pt>
                <c:pt idx="3">
                  <c:v>Радио</c:v>
                </c:pt>
                <c:pt idx="4">
                  <c:v>Интернет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98.4</c:v>
                </c:pt>
                <c:pt idx="1">
                  <c:v>94.1</c:v>
                </c:pt>
                <c:pt idx="2">
                  <c:v>64.900000000000006</c:v>
                </c:pt>
                <c:pt idx="3">
                  <c:v>53</c:v>
                </c:pt>
                <c:pt idx="4">
                  <c:v>59.1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460224"/>
        <c:axId val="96382912"/>
      </c:barChart>
      <c:catAx>
        <c:axId val="33460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96382912"/>
        <c:crosses val="autoZero"/>
        <c:auto val="1"/>
        <c:lblAlgn val="ctr"/>
        <c:lblOffset val="100"/>
        <c:noMultiLvlLbl val="0"/>
      </c:catAx>
      <c:valAx>
        <c:axId val="96382912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460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629750030874599"/>
          <c:y val="9.6349186170130996E-2"/>
          <c:w val="0.69552378556466898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Интернет баннер</c:v>
                </c:pt>
                <c:pt idx="1">
                  <c:v>Наружная реклама</c:v>
                </c:pt>
                <c:pt idx="2">
                  <c:v>Радио</c:v>
                </c:pt>
                <c:pt idx="3">
                  <c:v>ТВ</c:v>
                </c:pt>
                <c:pt idx="4">
                  <c:v>Интернет видео</c:v>
                </c:pt>
                <c:pt idx="5">
                  <c:v>Пресса газеты</c:v>
                </c:pt>
                <c:pt idx="6">
                  <c:v>Пресса журналы</c:v>
                </c:pt>
                <c:pt idx="7">
                  <c:v>Кинотеатр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5.5</c:v>
                </c:pt>
                <c:pt idx="1">
                  <c:v>6</c:v>
                </c:pt>
                <c:pt idx="2">
                  <c:v>6.5</c:v>
                </c:pt>
                <c:pt idx="3">
                  <c:v>8</c:v>
                </c:pt>
                <c:pt idx="4">
                  <c:v>11</c:v>
                </c:pt>
                <c:pt idx="5">
                  <c:v>20</c:v>
                </c:pt>
                <c:pt idx="6">
                  <c:v>40</c:v>
                </c:pt>
                <c:pt idx="7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00704"/>
        <c:axId val="96385792"/>
      </c:barChart>
      <c:catAx>
        <c:axId val="35400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96385792"/>
        <c:crosses val="autoZero"/>
        <c:auto val="1"/>
        <c:lblAlgn val="ctr"/>
        <c:lblOffset val="100"/>
        <c:noMultiLvlLbl val="0"/>
      </c:catAx>
      <c:valAx>
        <c:axId val="96385792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400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0.51142073528180199</c:v>
                </c:pt>
                <c:pt idx="1">
                  <c:v>0.55918197163111905</c:v>
                </c:pt>
                <c:pt idx="2">
                  <c:v>0.61473603715082803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0.14644730531172201</c:v>
                </c:pt>
                <c:pt idx="1">
                  <c:v>0.196810246989015</c:v>
                </c:pt>
                <c:pt idx="2">
                  <c:v>0.172356290218456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0.19188091449627301</c:v>
                </c:pt>
                <c:pt idx="1">
                  <c:v>0.11425915401007999</c:v>
                </c:pt>
                <c:pt idx="2">
                  <c:v>7.7559346092472101E-2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2.12769602058606E-2</c:v>
                </c:pt>
                <c:pt idx="1">
                  <c:v>3.1630054992448302E-2</c:v>
                </c:pt>
                <c:pt idx="2">
                  <c:v>5.3779138112680397E-2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2.5746853849609098E-2</c:v>
                </c:pt>
                <c:pt idx="1">
                  <c:v>3.8810088633549497E-2</c:v>
                </c:pt>
                <c:pt idx="2">
                  <c:v>2.86974495850904E-2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1.66300599157981E-2</c:v>
                </c:pt>
                <c:pt idx="1">
                  <c:v>2.0617443326880001E-2</c:v>
                </c:pt>
                <c:pt idx="2">
                  <c:v>1.2997917126805701E-2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2.13464305562957E-2</c:v>
                </c:pt>
                <c:pt idx="1">
                  <c:v>1.19654414090349E-2</c:v>
                </c:pt>
                <c:pt idx="2">
                  <c:v>9.0445322196841295E-3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6.5250740382638894E-2</c:v>
                </c:pt>
                <c:pt idx="1">
                  <c:v>2.6725599007873701E-2</c:v>
                </c:pt>
                <c:pt idx="2">
                  <c:v>3.0829289493982798E-2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790336"/>
        <c:axId val="42715392"/>
      </c:barChart>
      <c:catAx>
        <c:axId val="35790336"/>
        <c:scaling>
          <c:orientation val="minMax"/>
        </c:scaling>
        <c:delete val="0"/>
        <c:axPos val="b"/>
        <c:majorTickMark val="out"/>
        <c:minorTickMark val="none"/>
        <c:tickLblPos val="nextTo"/>
        <c:crossAx val="42715392"/>
        <c:crosses val="autoZero"/>
        <c:auto val="1"/>
        <c:lblAlgn val="ctr"/>
        <c:lblOffset val="100"/>
        <c:noMultiLvlLbl val="0"/>
      </c:catAx>
      <c:valAx>
        <c:axId val="427153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790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0%</c:formatCode>
                <c:ptCount val="6"/>
                <c:pt idx="0">
                  <c:v>0.54332929652169903</c:v>
                </c:pt>
                <c:pt idx="1">
                  <c:v>0.54148617573132196</c:v>
                </c:pt>
                <c:pt idx="2">
                  <c:v>0.51570003218538796</c:v>
                </c:pt>
                <c:pt idx="3">
                  <c:v>0.50839360602929595</c:v>
                </c:pt>
                <c:pt idx="4">
                  <c:v>0.50352280245609604</c:v>
                </c:pt>
                <c:pt idx="5">
                  <c:v>0.51250129681502199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Лист1!$C$2:$C$7</c:f>
              <c:numCache>
                <c:formatCode>0%</c:formatCode>
                <c:ptCount val="6"/>
                <c:pt idx="0">
                  <c:v>0.12538132540278699</c:v>
                </c:pt>
                <c:pt idx="1">
                  <c:v>0.126290175945238</c:v>
                </c:pt>
                <c:pt idx="2">
                  <c:v>0.12562600579336999</c:v>
                </c:pt>
                <c:pt idx="3">
                  <c:v>0.13274174922506499</c:v>
                </c:pt>
                <c:pt idx="4">
                  <c:v>0.13739509941615499</c:v>
                </c:pt>
                <c:pt idx="5">
                  <c:v>0.14625998547567201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Лист1!$D$2:$D$7</c:f>
              <c:numCache>
                <c:formatCode>0%</c:formatCode>
                <c:ptCount val="6"/>
                <c:pt idx="0">
                  <c:v>0.22983765885364801</c:v>
                </c:pt>
                <c:pt idx="1">
                  <c:v>0.21950371677629801</c:v>
                </c:pt>
                <c:pt idx="2">
                  <c:v>0.20361763759253301</c:v>
                </c:pt>
                <c:pt idx="3">
                  <c:v>0.20007293502704701</c:v>
                </c:pt>
                <c:pt idx="4">
                  <c:v>0.197938551182199</c:v>
                </c:pt>
                <c:pt idx="5">
                  <c:v>0.19172113289760401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Лист1!$E$2:$E$7</c:f>
              <c:numCache>
                <c:formatCode>0%</c:formatCode>
                <c:ptCount val="6"/>
                <c:pt idx="0">
                  <c:v>2.4542792758266499E-2</c:v>
                </c:pt>
                <c:pt idx="1">
                  <c:v>2.2207069896785898E-2</c:v>
                </c:pt>
                <c:pt idx="2">
                  <c:v>2.2272288381074999E-2</c:v>
                </c:pt>
                <c:pt idx="3">
                  <c:v>2.19534431410685E-2</c:v>
                </c:pt>
                <c:pt idx="4">
                  <c:v>2.1020742168003401E-2</c:v>
                </c:pt>
                <c:pt idx="5">
                  <c:v>2.1267766365805602E-2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Лист1!$F$2:$F$7</c:f>
              <c:numCache>
                <c:formatCode>0%</c:formatCode>
                <c:ptCount val="6"/>
                <c:pt idx="0">
                  <c:v>0</c:v>
                </c:pt>
                <c:pt idx="1">
                  <c:v>4.5724370287181099E-3</c:v>
                </c:pt>
                <c:pt idx="2">
                  <c:v>2.2375281622143601E-2</c:v>
                </c:pt>
                <c:pt idx="3">
                  <c:v>2.8019206223788999E-2</c:v>
                </c:pt>
                <c:pt idx="4">
                  <c:v>2.5199354636518699E-2</c:v>
                </c:pt>
                <c:pt idx="5">
                  <c:v>2.6123041809316301E-2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Лист1!$G$2:$G$7</c:f>
              <c:numCache>
                <c:formatCode>0%</c:formatCode>
                <c:ptCount val="6"/>
                <c:pt idx="0">
                  <c:v>2.1154936918430802E-3</c:v>
                </c:pt>
                <c:pt idx="1">
                  <c:v>1.06289106369325E-2</c:v>
                </c:pt>
                <c:pt idx="2">
                  <c:v>3.33569359510782E-2</c:v>
                </c:pt>
                <c:pt idx="3">
                  <c:v>1.1742539354524999E-2</c:v>
                </c:pt>
                <c:pt idx="4">
                  <c:v>1.6923380497487001E-2</c:v>
                </c:pt>
                <c:pt idx="5">
                  <c:v>1.6350243801224199E-2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Лист1!$H$2:$H$7</c:f>
              <c:numCache>
                <c:formatCode>0%</c:formatCode>
                <c:ptCount val="6"/>
                <c:pt idx="0">
                  <c:v>2.29485076571674E-2</c:v>
                </c:pt>
                <c:pt idx="1">
                  <c:v>2.4693833894860701E-2</c:v>
                </c:pt>
                <c:pt idx="2">
                  <c:v>2.2465400708078499E-2</c:v>
                </c:pt>
                <c:pt idx="3">
                  <c:v>2.2342429951984401E-2</c:v>
                </c:pt>
                <c:pt idx="4">
                  <c:v>2.1519854212853899E-2</c:v>
                </c:pt>
                <c:pt idx="5">
                  <c:v>2.1392260607946901E-2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Лист1!$I$2:$I$7</c:f>
              <c:numCache>
                <c:formatCode>0%</c:formatCode>
                <c:ptCount val="6"/>
                <c:pt idx="0">
                  <c:v>5.1844925114589199E-2</c:v>
                </c:pt>
                <c:pt idx="1">
                  <c:v>5.0617680089844401E-2</c:v>
                </c:pt>
                <c:pt idx="2">
                  <c:v>5.4586417766334099E-2</c:v>
                </c:pt>
                <c:pt idx="3">
                  <c:v>7.4734091047225504E-2</c:v>
                </c:pt>
                <c:pt idx="4">
                  <c:v>7.6480215430687296E-2</c:v>
                </c:pt>
                <c:pt idx="5">
                  <c:v>6.43842722274095E-2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595136"/>
        <c:axId val="42718848"/>
      </c:barChart>
      <c:catAx>
        <c:axId val="3759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718848"/>
        <c:crosses val="autoZero"/>
        <c:auto val="1"/>
        <c:lblAlgn val="ctr"/>
        <c:lblOffset val="100"/>
        <c:noMultiLvlLbl val="0"/>
      </c:catAx>
      <c:valAx>
        <c:axId val="427188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595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Лист1!$B$2:$B$7</c:f>
              <c:numCache>
                <c:formatCode>0%</c:formatCode>
                <c:ptCount val="6"/>
                <c:pt idx="0">
                  <c:v>0.65875198640406196</c:v>
                </c:pt>
                <c:pt idx="1">
                  <c:v>0.65047981935382704</c:v>
                </c:pt>
                <c:pt idx="2">
                  <c:v>0.62591573066884298</c:v>
                </c:pt>
                <c:pt idx="3">
                  <c:v>0.58544073433630295</c:v>
                </c:pt>
                <c:pt idx="4">
                  <c:v>0.60511477952258697</c:v>
                </c:pt>
                <c:pt idx="5">
                  <c:v>0.614064976741304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Лист1!$C$2:$C$7</c:f>
              <c:numCache>
                <c:formatCode>0%</c:formatCode>
                <c:ptCount val="6"/>
                <c:pt idx="0">
                  <c:v>0.15755437007829201</c:v>
                </c:pt>
                <c:pt idx="1">
                  <c:v>0.16142098380077999</c:v>
                </c:pt>
                <c:pt idx="2">
                  <c:v>0.17170276336056001</c:v>
                </c:pt>
                <c:pt idx="3">
                  <c:v>0.16998001738743099</c:v>
                </c:pt>
                <c:pt idx="4">
                  <c:v>0.182568467739816</c:v>
                </c:pt>
                <c:pt idx="5">
                  <c:v>0.17321171841990099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Лист1!$D$2:$D$7</c:f>
              <c:numCache>
                <c:formatCode>0%</c:formatCode>
                <c:ptCount val="6"/>
                <c:pt idx="0">
                  <c:v>0.111954908960405</c:v>
                </c:pt>
                <c:pt idx="1">
                  <c:v>0.111078938309876</c:v>
                </c:pt>
                <c:pt idx="2">
                  <c:v>0.10114489334745699</c:v>
                </c:pt>
                <c:pt idx="3">
                  <c:v>0.101278709862304</c:v>
                </c:pt>
                <c:pt idx="4">
                  <c:v>8.9481045712470897E-2</c:v>
                </c:pt>
                <c:pt idx="5">
                  <c:v>7.7314300458523902E-2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Лист1!$E$2:$E$7</c:f>
              <c:numCache>
                <c:formatCode>0%</c:formatCode>
                <c:ptCount val="6"/>
                <c:pt idx="0">
                  <c:v>3.4677711096307698E-2</c:v>
                </c:pt>
                <c:pt idx="1">
                  <c:v>5.0586588639039302E-2</c:v>
                </c:pt>
                <c:pt idx="2">
                  <c:v>4.8618562212628398E-2</c:v>
                </c:pt>
                <c:pt idx="3">
                  <c:v>4.9684192714821003E-2</c:v>
                </c:pt>
                <c:pt idx="4">
                  <c:v>5.2242487390154801E-2</c:v>
                </c:pt>
                <c:pt idx="5">
                  <c:v>5.3267337460793901E-2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Лист1!$F$2:$F$7</c:f>
              <c:numCache>
                <c:formatCode>0%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8.3555832219055892E-3</c:v>
                </c:pt>
                <c:pt idx="3">
                  <c:v>2.1244960646717999E-2</c:v>
                </c:pt>
                <c:pt idx="4">
                  <c:v>2.6109283190735501E-2</c:v>
                </c:pt>
                <c:pt idx="5">
                  <c:v>2.8828464968155401E-2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Лист1!$G$2:$G$7</c:f>
              <c:numCache>
                <c:formatCode>0%</c:formatCode>
                <c:ptCount val="6"/>
                <c:pt idx="0">
                  <c:v>1.80102763516302E-3</c:v>
                </c:pt>
                <c:pt idx="1">
                  <c:v>4.5536923789958597E-3</c:v>
                </c:pt>
                <c:pt idx="2">
                  <c:v>1.56180238789636E-2</c:v>
                </c:pt>
                <c:pt idx="3">
                  <c:v>6.2262886147566804E-3</c:v>
                </c:pt>
                <c:pt idx="4">
                  <c:v>1.11340789184053E-2</c:v>
                </c:pt>
                <c:pt idx="5">
                  <c:v>1.3071290177753001E-2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Лист1!$H$2:$H$7</c:f>
              <c:numCache>
                <c:formatCode>0%</c:formatCode>
                <c:ptCount val="6"/>
                <c:pt idx="0">
                  <c:v>8.3553761079347994E-3</c:v>
                </c:pt>
                <c:pt idx="1">
                  <c:v>6.1333974475305001E-3</c:v>
                </c:pt>
                <c:pt idx="2">
                  <c:v>7.3452447620876203E-3</c:v>
                </c:pt>
                <c:pt idx="3">
                  <c:v>9.2837452479804308E-3</c:v>
                </c:pt>
                <c:pt idx="4">
                  <c:v>1.02997868179509E-2</c:v>
                </c:pt>
                <c:pt idx="5">
                  <c:v>8.9646370214313802E-3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Лист1!$I$2:$I$7</c:f>
              <c:numCache>
                <c:formatCode>0%</c:formatCode>
                <c:ptCount val="6"/>
                <c:pt idx="0">
                  <c:v>2.6904619717836101E-2</c:v>
                </c:pt>
                <c:pt idx="1">
                  <c:v>1.5746580069952099E-2</c:v>
                </c:pt>
                <c:pt idx="2">
                  <c:v>2.1299198547554601E-2</c:v>
                </c:pt>
                <c:pt idx="3">
                  <c:v>5.6861351189685799E-2</c:v>
                </c:pt>
                <c:pt idx="4">
                  <c:v>2.3050070707879601E-2</c:v>
                </c:pt>
                <c:pt idx="5">
                  <c:v>3.1277274752137797E-2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651456"/>
        <c:axId val="42719424"/>
      </c:barChart>
      <c:catAx>
        <c:axId val="3765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719424"/>
        <c:crosses val="autoZero"/>
        <c:auto val="1"/>
        <c:lblAlgn val="ctr"/>
        <c:lblOffset val="100"/>
        <c:noMultiLvlLbl val="0"/>
      </c:catAx>
      <c:valAx>
        <c:axId val="42719424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651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0.29975790058697699</c:v>
                </c:pt>
                <c:pt idx="1">
                  <c:v>0.43550134989626799</c:v>
                </c:pt>
                <c:pt idx="2">
                  <c:v>0.43649665406809002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7.2205388615236996E-2</c:v>
                </c:pt>
                <c:pt idx="1">
                  <c:v>6.1067315589422098E-2</c:v>
                </c:pt>
                <c:pt idx="2">
                  <c:v>7.4359802726433097E-2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5.9015538518930197E-2</c:v>
                </c:pt>
                <c:pt idx="1">
                  <c:v>4.95163372761575E-2</c:v>
                </c:pt>
                <c:pt idx="2">
                  <c:v>6.8999667413156995E-2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6.2864005603307196E-2</c:v>
                </c:pt>
                <c:pt idx="1">
                  <c:v>5.7710844096174801E-2</c:v>
                </c:pt>
                <c:pt idx="2">
                  <c:v>7.1099978203375297E-2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7.3503437354873594E-2</c:v>
                </c:pt>
                <c:pt idx="1">
                  <c:v>6.0529207947757097E-2</c:v>
                </c:pt>
                <c:pt idx="2">
                  <c:v>5.9423207055874401E-2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4.6883921705963401E-2</c:v>
                </c:pt>
                <c:pt idx="1">
                  <c:v>4.7292865055197697E-2</c:v>
                </c:pt>
                <c:pt idx="2">
                  <c:v>3.8308881406397703E-2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0.38576980761471202</c:v>
                </c:pt>
                <c:pt idx="1">
                  <c:v>0.288382080139023</c:v>
                </c:pt>
                <c:pt idx="2">
                  <c:v>0.251311809126673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596160"/>
        <c:axId val="37758080"/>
      </c:barChart>
      <c:catAx>
        <c:axId val="37596160"/>
        <c:scaling>
          <c:orientation val="minMax"/>
        </c:scaling>
        <c:delete val="0"/>
        <c:axPos val="b"/>
        <c:majorTickMark val="out"/>
        <c:minorTickMark val="none"/>
        <c:tickLblPos val="nextTo"/>
        <c:crossAx val="37758080"/>
        <c:crosses val="autoZero"/>
        <c:auto val="1"/>
        <c:lblAlgn val="ctr"/>
        <c:lblOffset val="100"/>
        <c:noMultiLvlLbl val="0"/>
      </c:catAx>
      <c:valAx>
        <c:axId val="37758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596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01"/>
          <c:y val="5.7163275071341599E-2"/>
          <c:w val="0.49596679601652699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0.229834110214829</c:v>
                </c:pt>
                <c:pt idx="1">
                  <c:v>0.37450550060376497</c:v>
                </c:pt>
                <c:pt idx="2">
                  <c:v>0.35694216553014901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6.7427731412993894E-2</c:v>
                </c:pt>
                <c:pt idx="1">
                  <c:v>6.5941597556352802E-2</c:v>
                </c:pt>
                <c:pt idx="2">
                  <c:v>7.5720798304073605E-2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Донецк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6.9201068095756393E-2</c:v>
                </c:pt>
                <c:pt idx="1">
                  <c:v>5.7690458477497597E-2</c:v>
                </c:pt>
                <c:pt idx="2">
                  <c:v>8.4284819398635996E-2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4.5965333407765097E-2</c:v>
                </c:pt>
                <c:pt idx="1">
                  <c:v>4.8325272880410601E-2</c:v>
                </c:pt>
                <c:pt idx="2">
                  <c:v>6.8110914889816299E-2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Днепропетровск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7.43368595379649E-2</c:v>
                </c:pt>
                <c:pt idx="1">
                  <c:v>5.7328370934921498E-2</c:v>
                </c:pt>
                <c:pt idx="2">
                  <c:v>6.22921204445291E-2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Львов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4.7654934360491598E-2</c:v>
                </c:pt>
                <c:pt idx="1">
                  <c:v>4.9998327746521597E-2</c:v>
                </c:pt>
                <c:pt idx="2">
                  <c:v>4.0636697281348798E-2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0.46557996297019899</c:v>
                </c:pt>
                <c:pt idx="1">
                  <c:v>0.34621047180053099</c:v>
                </c:pt>
                <c:pt idx="2">
                  <c:v>0.312012484151447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7961728"/>
        <c:axId val="37760384"/>
      </c:barChart>
      <c:catAx>
        <c:axId val="379617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ru-RU"/>
          </a:p>
        </c:txPr>
        <c:crossAx val="37760384"/>
        <c:crosses val="autoZero"/>
        <c:auto val="1"/>
        <c:lblAlgn val="ctr"/>
        <c:lblOffset val="100"/>
        <c:noMultiLvlLbl val="0"/>
      </c:catAx>
      <c:valAx>
        <c:axId val="377603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961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Потенциальный охват (%)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Контакты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(грн)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Среднее к-во контактов носителя за месяц (тыс)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(грн)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Бюджет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Количество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Контакты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Контакты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t>18.12.2014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Обновление по материалам </a:t>
            </a:r>
            <a:r>
              <a:rPr lang="en-US" dirty="0" smtClean="0"/>
              <a:t>http://vrk.org.ua/adv/statistics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откорректировать, оставив лишь 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smtClean="0"/>
              <a:t>ператорам</a:t>
            </a:r>
            <a:r>
              <a:rPr lang="ru-RU" dirty="0" smtClean="0"/>
              <a:t> Украины. 6х3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smtClean="0"/>
              <a:t>ператорам</a:t>
            </a:r>
            <a:r>
              <a:rPr lang="ru-RU" dirty="0" smtClean="0"/>
              <a:t> Украины. 6х3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smtClean="0"/>
              <a:t>ператорам</a:t>
            </a:r>
            <a:r>
              <a:rPr lang="ru-RU" dirty="0" smtClean="0"/>
              <a:t> Украины. 6х3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t>18.12.2014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первой половине 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uk-UA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в по итогам первого полугодия 2014 года. Основные форматы.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18678237"/>
              </p:ext>
            </p:extLst>
          </p:nvPr>
        </p:nvGraphicFramePr>
        <p:xfrm>
          <a:off x="107504" y="1275606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978845"/>
            <a:ext cx="888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Скролл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989501"/>
            <a:ext cx="1082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Монитор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281946294"/>
              </p:ext>
            </p:extLst>
          </p:nvPr>
        </p:nvGraphicFramePr>
        <p:xfrm>
          <a:off x="4657727" y="1348177"/>
          <a:ext cx="4539528" cy="338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94286952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города. 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стоимости контакта наиболее эффективными являются щиты/призмы и троллы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60844"/>
            <a:ext cx="8856984" cy="346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Товарные группы: затраты на наружную рекламу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2013-2014, 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30050"/>
            <a:ext cx="8928992" cy="349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рекламодатели: затраты на наружную рекламу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2013-2014, 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05143"/>
            <a:ext cx="8964488" cy="350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торговые марки: затраты на наружную рекламу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2013-2014, 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Сезонность затрат в наружной рекламе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4803998"/>
            <a:ext cx="4320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04691197"/>
              </p:ext>
            </p:extLst>
          </p:nvPr>
        </p:nvGraphicFramePr>
        <p:xfrm>
          <a:off x="3203848" y="771550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4238967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прогноз ИКНР</a:t>
            </a:r>
            <a:endParaRPr lang="uk-U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9712" y="3003798"/>
            <a:ext cx="2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*</a:t>
            </a:r>
            <a:endParaRPr lang="uk-U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3158847"/>
            <a:ext cx="2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*</a:t>
            </a:r>
            <a:endParaRPr lang="uk-U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9712" y="3806919"/>
            <a:ext cx="20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*</a:t>
            </a:r>
            <a:endParaRPr lang="uk-UA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67191"/>
            <a:ext cx="143827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9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</a:t>
            </a:r>
            <a:r>
              <a:rPr lang="en-US" dirty="0" smtClean="0"/>
              <a:t> </a:t>
            </a:r>
            <a:r>
              <a:rPr lang="ru-RU" dirty="0" smtClean="0"/>
              <a:t>проданных рекламных поверхностей по основным городам Украины. ТОП 10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78563197"/>
              </p:ext>
            </p:extLst>
          </p:nvPr>
        </p:nvGraphicFramePr>
        <p:xfrm>
          <a:off x="-108520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25490513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январь-июль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smtClean="0"/>
              <a:t>ператорам</a:t>
            </a:r>
            <a:r>
              <a:rPr lang="ru-RU" dirty="0" smtClean="0"/>
              <a:t> Украины. </a:t>
            </a:r>
            <a:r>
              <a:rPr lang="ru-RU" dirty="0"/>
              <a:t>Все носители. ТОП 10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09754330"/>
              </p:ext>
            </p:extLst>
          </p:nvPr>
        </p:nvGraphicFramePr>
        <p:xfrm>
          <a:off x="-324543" y="1059582"/>
          <a:ext cx="489930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00037565"/>
              </p:ext>
            </p:extLst>
          </p:nvPr>
        </p:nvGraphicFramePr>
        <p:xfrm>
          <a:off x="4283969" y="1059582"/>
          <a:ext cx="48600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smtClean="0"/>
              <a:t>ператорам</a:t>
            </a:r>
            <a:r>
              <a:rPr lang="ru-RU" dirty="0" smtClean="0"/>
              <a:t> Украины. 6х3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91857166"/>
              </p:ext>
            </p:extLst>
          </p:nvPr>
        </p:nvGraphicFramePr>
        <p:xfrm>
          <a:off x="-324543" y="1059582"/>
          <a:ext cx="489930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294488260"/>
              </p:ext>
            </p:extLst>
          </p:nvPr>
        </p:nvGraphicFramePr>
        <p:xfrm>
          <a:off x="4283969" y="1059582"/>
          <a:ext cx="48600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рекламных поверхностей по основным о</a:t>
            </a:r>
            <a:r>
              <a:rPr lang="uk-UA" dirty="0" smtClean="0"/>
              <a:t>ператорам</a:t>
            </a:r>
            <a:r>
              <a:rPr lang="ru-RU" dirty="0" smtClean="0"/>
              <a:t> Украины. </a:t>
            </a:r>
            <a:r>
              <a:rPr lang="ru-RU" dirty="0"/>
              <a:t>1,2х1,8. ТОП 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2014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52184095"/>
              </p:ext>
            </p:extLst>
          </p:nvPr>
        </p:nvGraphicFramePr>
        <p:xfrm>
          <a:off x="4355976" y="843558"/>
          <a:ext cx="471038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5524299"/>
              </p:ext>
            </p:extLst>
          </p:nvPr>
        </p:nvGraphicFramePr>
        <p:xfrm>
          <a:off x="-108520" y="843558"/>
          <a:ext cx="471038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медиа рынка </a:t>
            </a:r>
            <a:endParaRPr lang="ru-RU" sz="2800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78174"/>
              </p:ext>
            </p:extLst>
          </p:nvPr>
        </p:nvGraphicFramePr>
        <p:xfrm>
          <a:off x="92365" y="1302026"/>
          <a:ext cx="4400123" cy="3101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871988"/>
              </p:ext>
            </p:extLst>
          </p:nvPr>
        </p:nvGraphicFramePr>
        <p:xfrm>
          <a:off x="4492488" y="1302026"/>
          <a:ext cx="4400123" cy="3101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2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 - ТОП30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 : 2 раза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(Marketing &amp; Media Index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 - города 50 000+ (73 города),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Всеукраинская общественная организация</a:t>
            </a:r>
            <a:b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 Альянс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официальный мониторист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 - ТОП30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месяц.</a:t>
            </a:r>
          </a:p>
        </p:txBody>
      </p:sp>
    </p:spTree>
    <p:extLst>
      <p:ext uri="{BB962C8B-B14F-4D97-AF65-F5344CB8AC3E}">
        <p14:creationId xmlns:p14="http://schemas.microsoft.com/office/powerpoint/2010/main" val="1707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5400" dirty="0" smtClean="0"/>
              <a:t>БЛАГОДАРИМ ЗА ВНИМАНИЕ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02583873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самые доступные аудитории медиаканалы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 сильны только по молодежным аудиториям, по общей аудитории проникновение на уровне 60%. 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2013/4 + 2014/1, Украина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65107152"/>
              </p:ext>
            </p:extLst>
          </p:nvPr>
        </p:nvGraphicFramePr>
        <p:xfrm>
          <a:off x="304800" y="555527"/>
          <a:ext cx="5203303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радио и баннерная реклама в Интернет – наиболее дешевые с точки зрения цены за контакт медиа. </a:t>
            </a: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в по итогам первого полугодия 2014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12873227"/>
              </p:ext>
            </p:extLst>
          </p:nvPr>
        </p:nvGraphicFramePr>
        <p:xfrm>
          <a:off x="0" y="1320800"/>
          <a:ext cx="4429761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- основной формат для украинского рынка 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 – второй в количественном выражении, но из-за сосредоточения в отделении от транспортных потоков и из-за меньшей площади существенно отстает от призм при пересчете контактов.  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роста доли рекламных поверхностей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63637439"/>
              </p:ext>
            </p:extLst>
          </p:nvPr>
        </p:nvGraphicFramePr>
        <p:xfrm>
          <a:off x="-83405" y="1275606"/>
          <a:ext cx="4486273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51792271"/>
              </p:ext>
            </p:extLst>
          </p:nvPr>
        </p:nvGraphicFramePr>
        <p:xfrm>
          <a:off x="4716016" y="1275606"/>
          <a:ext cx="4486273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70683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Количество 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69885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Бюджет 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в по итогам первого полугодия 2014 года.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3089591"/>
              </p:ext>
            </p:extLst>
          </p:nvPr>
        </p:nvGraphicFramePr>
        <p:xfrm>
          <a:off x="0" y="1320800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018932"/>
            <a:ext cx="1538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Все носители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как в количественном, так и в бюджетном и качественном выражении.  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 в Киеве и завышенном в городах-миллионниках. 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в по итогам первого полугодия 2014 года. Основные форматы.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77520756"/>
              </p:ext>
            </p:extLst>
          </p:nvPr>
        </p:nvGraphicFramePr>
        <p:xfrm>
          <a:off x="-198805" y="1182161"/>
          <a:ext cx="4727470" cy="373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915566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Щит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7990" y="915566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Призма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60150694"/>
              </p:ext>
            </p:extLst>
          </p:nvPr>
        </p:nvGraphicFramePr>
        <p:xfrm>
          <a:off x="4355976" y="1203597"/>
          <a:ext cx="4788024" cy="373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в по итогам первого полугодия 2014 года. Основные форматы.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68005169"/>
              </p:ext>
            </p:extLst>
          </p:nvPr>
        </p:nvGraphicFramePr>
        <p:xfrm>
          <a:off x="-180528" y="1131590"/>
          <a:ext cx="5328592" cy="36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85265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Сити-лайт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25266" y="849023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Бэклайт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302130041"/>
              </p:ext>
            </p:extLst>
          </p:nvPr>
        </p:nvGraphicFramePr>
        <p:xfrm>
          <a:off x="4625403" y="1203598"/>
          <a:ext cx="471601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3583</TotalTime>
  <Words>682</Words>
  <Application>Microsoft Office PowerPoint</Application>
  <PresentationFormat>Экран (16:9)</PresentationFormat>
  <Paragraphs>120</Paragraphs>
  <Slides>21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Наружная реклама в Украине</vt:lpstr>
      <vt:lpstr>Динамика медиа рынка </vt:lpstr>
      <vt:lpstr>Проникновение </vt:lpstr>
      <vt:lpstr>Средняя стоимость тысячи контактов медиа  </vt:lpstr>
      <vt:lpstr>Доли основных форматов в по итогам первого полугодия 2014 года</vt:lpstr>
      <vt:lpstr>Динамика роста доли рекламных поверхностей</vt:lpstr>
      <vt:lpstr>Доли основных городов в по итогам первого полугодия 2014 года. </vt:lpstr>
      <vt:lpstr>Доли основных городов в по итогам первого полугодия 2014 года. Основные форматы. </vt:lpstr>
      <vt:lpstr>Доли основных городов в по итогам первого полугодия 2014 года. Основные форматы. </vt:lpstr>
      <vt:lpstr>Доли основных городов в по итогам первого полугодия 2014 года. Основные форматы. 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затраты на наружную рекламу </vt:lpstr>
      <vt:lpstr>Основные торговые марки: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 10</vt:lpstr>
      <vt:lpstr>Распределение рекламных поверхностей по основным операторам Украины. Все носители. ТОП 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 5</vt:lpstr>
      <vt:lpstr>Источники данных</vt:lpstr>
      <vt:lpstr>БЛАГОДАРИМ ЗА ВНИМАНИЕ </vt:lpstr>
    </vt:vector>
  </TitlesOfParts>
  <Company>ДП "ССМ"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Kolomiyets, Olga</cp:lastModifiedBy>
  <cp:revision>100</cp:revision>
  <dcterms:created xsi:type="dcterms:W3CDTF">2014-08-08T10:27:35Z</dcterms:created>
  <dcterms:modified xsi:type="dcterms:W3CDTF">2014-12-18T11:16:58Z</dcterms:modified>
</cp:coreProperties>
</file>