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drawings/drawing2.xml" ContentType="application/vnd.openxmlformats-officedocument.drawingml.chartshapes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20.xml" ContentType="application/vnd.openxmlformats-officedocument.drawingml.chart+xml"/>
  <Override PartName="/ppt/drawings/drawing9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rawings/drawing7.xml" ContentType="application/vnd.openxmlformats-officedocument.drawingml.chartshapes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emf" ContentType="image/x-emf"/>
  <Override PartName="/ppt/charts/chart16.xml" ContentType="application/vnd.openxmlformats-officedocument.drawingml.char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notesSlides/notesSlide15.xml" ContentType="application/vnd.openxmlformats-officedocument.presentationml.notesSlide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charts/chart21.xml" ContentType="application/vnd.openxmlformats-officedocument.drawingml.char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83" r:id="rId3"/>
    <p:sldId id="264" r:id="rId4"/>
    <p:sldId id="263" r:id="rId5"/>
    <p:sldId id="261" r:id="rId6"/>
    <p:sldId id="269" r:id="rId7"/>
    <p:sldId id="279" r:id="rId8"/>
    <p:sldId id="276" r:id="rId9"/>
    <p:sldId id="277" r:id="rId10"/>
    <p:sldId id="278" r:id="rId11"/>
    <p:sldId id="286" r:id="rId12"/>
    <p:sldId id="265" r:id="rId13"/>
    <p:sldId id="267" r:id="rId14"/>
    <p:sldId id="268" r:id="rId15"/>
    <p:sldId id="266" r:id="rId16"/>
    <p:sldId id="270" r:id="rId17"/>
    <p:sldId id="284" r:id="rId18"/>
    <p:sldId id="281" r:id="rId19"/>
    <p:sldId id="273" r:id="rId20"/>
    <p:sldId id="282" r:id="rId21"/>
    <p:sldId id="275" r:id="rId22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758">
          <p15:clr>
            <a:srgbClr val="A4A3A4"/>
          </p15:clr>
        </p15:guide>
        <p15:guide id="2" pos="1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8" autoAdjust="0"/>
    <p:restoredTop sz="93880" autoAdjust="0"/>
  </p:normalViewPr>
  <p:slideViewPr>
    <p:cSldViewPr>
      <p:cViewPr varScale="1">
        <p:scale>
          <a:sx n="85" d="100"/>
          <a:sy n="85" d="100"/>
        </p:scale>
        <p:origin x="-936" y="-96"/>
      </p:cViewPr>
      <p:guideLst>
        <p:guide orient="horz" pos="758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NULL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17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Office_Excel18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Office_Excel19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Office_Excel20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Office_Excel21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Office_Excel2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грн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6.7779468892119693E-2"/>
          <c:y val="7.27513227513229E-2"/>
          <c:w val="0.90156911522700556"/>
          <c:h val="0.68473159605049705"/>
        </c:manualLayout>
      </c:layout>
      <c:barChart>
        <c:barDir val="col"/>
        <c:grouping val="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Лист1!$B$2:$L$2</c:f>
              <c:numCache>
                <c:formatCode>0</c:formatCode>
                <c:ptCount val="6"/>
                <c:pt idx="0">
                  <c:v>2680</c:v>
                </c:pt>
                <c:pt idx="1">
                  <c:v>3521</c:v>
                </c:pt>
                <c:pt idx="2">
                  <c:v>3867</c:v>
                </c:pt>
                <c:pt idx="3">
                  <c:v>4440</c:v>
                </c:pt>
                <c:pt idx="4">
                  <c:v>3555</c:v>
                </c:pt>
                <c:pt idx="5">
                  <c:v>3377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TV Sponsropship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Лист1!$B$3:$L$3</c:f>
              <c:numCache>
                <c:formatCode>0</c:formatCode>
                <c:ptCount val="6"/>
                <c:pt idx="0">
                  <c:v>336</c:v>
                </c:pt>
                <c:pt idx="1">
                  <c:v>370</c:v>
                </c:pt>
                <c:pt idx="2">
                  <c:v>400</c:v>
                </c:pt>
                <c:pt idx="3">
                  <c:v>500</c:v>
                </c:pt>
                <c:pt idx="4">
                  <c:v>375</c:v>
                </c:pt>
                <c:pt idx="5">
                  <c:v>319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OOH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Лист1!$B$4:$L$4</c:f>
              <c:numCache>
                <c:formatCode>0</c:formatCode>
                <c:ptCount val="6"/>
                <c:pt idx="0">
                  <c:v>800</c:v>
                </c:pt>
                <c:pt idx="1">
                  <c:v>1000</c:v>
                </c:pt>
                <c:pt idx="2">
                  <c:v>1200</c:v>
                </c:pt>
                <c:pt idx="3" formatCode="#,##0">
                  <c:v>1500</c:v>
                </c:pt>
                <c:pt idx="4" formatCode="#,##0">
                  <c:v>1030</c:v>
                </c:pt>
                <c:pt idx="5">
                  <c:v>912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Print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Лист1!$B$5:$L$5</c:f>
              <c:numCache>
                <c:formatCode>#,##0</c:formatCode>
                <c:ptCount val="6"/>
                <c:pt idx="0" formatCode="0">
                  <c:v>2210.1999999999998</c:v>
                </c:pt>
                <c:pt idx="1">
                  <c:v>2436.4</c:v>
                </c:pt>
                <c:pt idx="2">
                  <c:v>2646.8</c:v>
                </c:pt>
                <c:pt idx="3">
                  <c:v>2497</c:v>
                </c:pt>
                <c:pt idx="4">
                  <c:v>1670</c:v>
                </c:pt>
                <c:pt idx="5" formatCode="0">
                  <c:v>1217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Radio</c:v>
                </c:pt>
              </c:strCache>
            </c:strRef>
          </c:tx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Лист1!$B$6:$L$6</c:f>
              <c:numCache>
                <c:formatCode>0</c:formatCode>
                <c:ptCount val="6"/>
                <c:pt idx="0">
                  <c:v>200</c:v>
                </c:pt>
                <c:pt idx="1">
                  <c:v>271</c:v>
                </c:pt>
                <c:pt idx="2">
                  <c:v>312</c:v>
                </c:pt>
                <c:pt idx="3">
                  <c:v>340</c:v>
                </c:pt>
                <c:pt idx="4">
                  <c:v>290</c:v>
                </c:pt>
                <c:pt idx="5">
                  <c:v>300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Cinema</c:v>
                </c:pt>
              </c:strCache>
            </c:strRef>
          </c:tx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Лист1!$B$7:$L$7</c:f>
              <c:numCache>
                <c:formatCode>0</c:formatCode>
                <c:ptCount val="6"/>
                <c:pt idx="0">
                  <c:v>40</c:v>
                </c:pt>
                <c:pt idx="1">
                  <c:v>32</c:v>
                </c:pt>
                <c:pt idx="2">
                  <c:v>35</c:v>
                </c:pt>
                <c:pt idx="3">
                  <c:v>40</c:v>
                </c:pt>
                <c:pt idx="4">
                  <c:v>30</c:v>
                </c:pt>
                <c:pt idx="5">
                  <c:v>24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Лист1!$B$8:$L$8</c:f>
              <c:numCache>
                <c:formatCode>0</c:formatCode>
                <c:ptCount val="6"/>
                <c:pt idx="0">
                  <c:v>280</c:v>
                </c:pt>
                <c:pt idx="1">
                  <c:v>590</c:v>
                </c:pt>
                <c:pt idx="2">
                  <c:v>680</c:v>
                </c:pt>
                <c:pt idx="3" formatCode="#,##0">
                  <c:v>2050</c:v>
                </c:pt>
                <c:pt idx="4" formatCode="#,##0">
                  <c:v>2115</c:v>
                </c:pt>
                <c:pt idx="5">
                  <c:v>2367</c:v>
                </c:pt>
              </c:numCache>
            </c:numRef>
          </c:val>
        </c:ser>
        <c:gapWidth val="80"/>
        <c:overlap val="100"/>
        <c:axId val="76307072"/>
        <c:axId val="76317056"/>
      </c:barChart>
      <c:catAx>
        <c:axId val="76307072"/>
        <c:scaling>
          <c:orientation val="minMax"/>
        </c:scaling>
        <c:axPos val="b"/>
        <c:numFmt formatCode="General" sourceLinked="0"/>
        <c:tickLblPos val="nextTo"/>
        <c:crossAx val="76317056"/>
        <c:crosses val="autoZero"/>
        <c:auto val="1"/>
        <c:lblAlgn val="ctr"/>
        <c:lblOffset val="100"/>
      </c:catAx>
      <c:valAx>
        <c:axId val="76317056"/>
        <c:scaling>
          <c:orientation val="minMax"/>
          <c:max val="12000"/>
        </c:scaling>
        <c:axPos val="l"/>
        <c:numFmt formatCode="0" sourceLinked="1"/>
        <c:tickLblPos val="nextTo"/>
        <c:crossAx val="763070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4205827882538692E-2"/>
          <c:y val="0.85605491631917785"/>
          <c:w val="0.84890626921111101"/>
          <c:h val="6.5608645444111893E-2"/>
        </c:manualLayout>
      </c:layout>
      <c:txPr>
        <a:bodyPr/>
        <a:lstStyle/>
        <a:p>
          <a:pPr>
            <a:defRPr sz="900"/>
          </a:pPr>
          <a:endParaRPr lang="uk-UA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700"/>
      </a:pPr>
      <a:endParaRPr lang="uk-UA"/>
    </a:p>
  </c:tx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>
        <c:manualLayout>
          <c:layoutTarget val="inner"/>
          <c:xMode val="edge"/>
          <c:yMode val="edge"/>
          <c:x val="0.141583722840319"/>
          <c:y val="5.7163275071341856E-2"/>
          <c:w val="0.46454783793864324"/>
          <c:h val="0.71850739798727059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0.45422305179654676</c:v>
                </c:pt>
                <c:pt idx="1">
                  <c:v>0.58194064081266539</c:v>
                </c:pt>
                <c:pt idx="2">
                  <c:v>0.61813257280221257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0.11180587960802596</c:v>
                </c:pt>
                <c:pt idx="1">
                  <c:v>8.5969019717890574E-2</c:v>
                </c:pt>
                <c:pt idx="2">
                  <c:v>9.3060988063738664E-2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9.5006999533364708E-2</c:v>
                </c:pt>
                <c:pt idx="1">
                  <c:v>8.2805718113161952E-2</c:v>
                </c:pt>
                <c:pt idx="2">
                  <c:v>7.6557117232192537E-2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Днепропетровск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7.0275314979001399E-2</c:v>
                </c:pt>
                <c:pt idx="1">
                  <c:v>4.9994230542076606E-2</c:v>
                </c:pt>
                <c:pt idx="2">
                  <c:v>4.3302714720850004E-2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5.9169388707419487E-2</c:v>
                </c:pt>
                <c:pt idx="1">
                  <c:v>4.9629286724306623E-2</c:v>
                </c:pt>
                <c:pt idx="2">
                  <c:v>4.8920678566721283E-2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0.20951936537564197</c:v>
                </c:pt>
                <c:pt idx="1">
                  <c:v>0.14966110408989736</c:v>
                </c:pt>
                <c:pt idx="2">
                  <c:v>0.12002592861428553</c:v>
                </c:pt>
              </c:numCache>
            </c:numRef>
          </c:val>
        </c:ser>
        <c:dLbls>
          <c:showVal val="1"/>
        </c:dLbls>
        <c:overlap val="100"/>
        <c:axId val="89767936"/>
        <c:axId val="89769472"/>
      </c:barChart>
      <c:catAx>
        <c:axId val="8976793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89769472"/>
        <c:crosses val="autoZero"/>
        <c:auto val="1"/>
        <c:lblAlgn val="ctr"/>
        <c:lblOffset val="100"/>
      </c:catAx>
      <c:valAx>
        <c:axId val="89769472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89767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935295228261182"/>
          <c:y val="0.21190634124900706"/>
          <c:w val="0.32823014704715298"/>
          <c:h val="0.46046062867089882"/>
        </c:manualLayout>
      </c:layout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uk-UA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>
        <c:manualLayout>
          <c:layoutTarget val="inner"/>
          <c:xMode val="edge"/>
          <c:yMode val="edge"/>
          <c:x val="0.14821932958109321"/>
          <c:y val="5.6154934559603922E-2"/>
          <c:w val="0.49536802425803295"/>
          <c:h val="0.79521067453946803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0.29731130547457157</c:v>
                </c:pt>
                <c:pt idx="1">
                  <c:v>0.39378214655652055</c:v>
                </c:pt>
                <c:pt idx="2">
                  <c:v>0.48707618201542663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7.2756721736313909E-2</c:v>
                </c:pt>
                <c:pt idx="1">
                  <c:v>4.2459935620475273E-2</c:v>
                </c:pt>
                <c:pt idx="2">
                  <c:v>7.7173645721972106E-2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5.9086491739553187E-2</c:v>
                </c:pt>
                <c:pt idx="1">
                  <c:v>6.8318227076641383E-2</c:v>
                </c:pt>
                <c:pt idx="2">
                  <c:v>7.1223863945168511E-2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Днепропетровск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7.9365079365079361E-2</c:v>
                </c:pt>
                <c:pt idx="1">
                  <c:v>7.7354106341059853E-2</c:v>
                </c:pt>
                <c:pt idx="2">
                  <c:v>6.8200036854517337E-2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4.1982507288629754E-2</c:v>
                </c:pt>
                <c:pt idx="1">
                  <c:v>3.944667504395849E-2</c:v>
                </c:pt>
                <c:pt idx="2">
                  <c:v>4.4763001793251933E-2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0.44949789439585452</c:v>
                </c:pt>
                <c:pt idx="1">
                  <c:v>0.37863890936134592</c:v>
                </c:pt>
                <c:pt idx="2">
                  <c:v>0.25156326966966541</c:v>
                </c:pt>
              </c:numCache>
            </c:numRef>
          </c:val>
        </c:ser>
        <c:dLbls>
          <c:showVal val="1"/>
        </c:dLbls>
        <c:overlap val="100"/>
        <c:axId val="89906176"/>
        <c:axId val="89916160"/>
      </c:barChart>
      <c:catAx>
        <c:axId val="8990617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89916160"/>
        <c:crosses val="autoZero"/>
        <c:auto val="1"/>
        <c:lblAlgn val="ctr"/>
        <c:lblOffset val="100"/>
      </c:catAx>
      <c:valAx>
        <c:axId val="89916160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89906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710206857878936"/>
          <c:y val="0.12097664009142622"/>
          <c:w val="0.34652147500467512"/>
          <c:h val="0.68029339337705097"/>
        </c:manualLayout>
      </c:layout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uk-UA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0.36641697877653007</c:v>
                </c:pt>
                <c:pt idx="1">
                  <c:v>0.59035808261803024</c:v>
                </c:pt>
                <c:pt idx="2">
                  <c:v>0.67206591137190363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Днепропетровск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0.12484394506866422</c:v>
                </c:pt>
                <c:pt idx="1">
                  <c:v>0.10744120556807611</c:v>
                </c:pt>
                <c:pt idx="2">
                  <c:v>0.10573919970176845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9.4881398252184765E-2</c:v>
                </c:pt>
                <c:pt idx="1">
                  <c:v>4.0543425163072695E-2</c:v>
                </c:pt>
                <c:pt idx="2">
                  <c:v>7.0419987575983403E-2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7.7403245942571933E-2</c:v>
                </c:pt>
                <c:pt idx="1">
                  <c:v>6.0968050475568858E-2</c:v>
                </c:pt>
                <c:pt idx="2">
                  <c:v>2.6838769960340302E-2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3.4956304619226011E-2</c:v>
                </c:pt>
                <c:pt idx="1">
                  <c:v>2.42074194488574E-2</c:v>
                </c:pt>
                <c:pt idx="2">
                  <c:v>2.1303088467198156E-2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0.30149812734082515</c:v>
                </c:pt>
                <c:pt idx="1">
                  <c:v>0.17648181672639546</c:v>
                </c:pt>
                <c:pt idx="2">
                  <c:v>0.10363304292280698</c:v>
                </c:pt>
              </c:numCache>
            </c:numRef>
          </c:val>
        </c:ser>
        <c:dLbls>
          <c:showVal val="1"/>
        </c:dLbls>
        <c:overlap val="100"/>
        <c:axId val="90032384"/>
        <c:axId val="80412672"/>
      </c:barChart>
      <c:catAx>
        <c:axId val="9003238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80412672"/>
        <c:crosses val="autoZero"/>
        <c:auto val="1"/>
        <c:lblAlgn val="ctr"/>
        <c:lblOffset val="100"/>
      </c:catAx>
      <c:valAx>
        <c:axId val="80412672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90032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729998254162436"/>
          <c:y val="9.5536516013169703E-2"/>
          <c:w val="0.32375470185852506"/>
          <c:h val="0.75709130363799848"/>
        </c:manualLayout>
      </c:layout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uk-UA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0.50882352941176456</c:v>
                </c:pt>
                <c:pt idx="1">
                  <c:v>0.57476945798433265</c:v>
                </c:pt>
                <c:pt idx="2">
                  <c:v>0.51465606407105458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Днепропетровск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0.1465686274509804</c:v>
                </c:pt>
                <c:pt idx="1">
                  <c:v>0.10976985996266089</c:v>
                </c:pt>
                <c:pt idx="2">
                  <c:v>0.10445180384354635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0.11911764705882352</c:v>
                </c:pt>
                <c:pt idx="1">
                  <c:v>8.4790628842987298E-2</c:v>
                </c:pt>
                <c:pt idx="2">
                  <c:v>0.17182826241213306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7.1568627450980513E-2</c:v>
                </c:pt>
                <c:pt idx="1">
                  <c:v>0.10659571997296351</c:v>
                </c:pt>
                <c:pt idx="2">
                  <c:v>0.10849525592890315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3.137254901960785E-2</c:v>
                </c:pt>
                <c:pt idx="1">
                  <c:v>2.6092859971593552E-2</c:v>
                </c:pt>
                <c:pt idx="2">
                  <c:v>3.3228003251631347E-2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0.12254901960784288</c:v>
                </c:pt>
                <c:pt idx="1">
                  <c:v>9.7981473265463526E-2</c:v>
                </c:pt>
                <c:pt idx="2">
                  <c:v>6.7340610492731934E-2</c:v>
                </c:pt>
              </c:numCache>
            </c:numRef>
          </c:val>
        </c:ser>
        <c:dLbls>
          <c:showVal val="1"/>
        </c:dLbls>
        <c:overlap val="100"/>
        <c:axId val="91228032"/>
        <c:axId val="91229568"/>
      </c:barChart>
      <c:catAx>
        <c:axId val="9122803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91229568"/>
        <c:crosses val="autoZero"/>
        <c:auto val="1"/>
        <c:lblAlgn val="ctr"/>
        <c:lblOffset val="100"/>
      </c:catAx>
      <c:valAx>
        <c:axId val="91229568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9122803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uk-UA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0.16629750030874588"/>
          <c:y val="3.9574488006175301E-2"/>
          <c:w val="0.671116204316067"/>
          <c:h val="0.6028796776608126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к-во контактов 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Лист1!$A$2:$A$9</c:f>
              <c:strCache>
                <c:ptCount val="8"/>
                <c:pt idx="0">
                  <c:v>Щит</c:v>
                </c:pt>
                <c:pt idx="1">
                  <c:v>Призма</c:v>
                </c:pt>
                <c:pt idx="2">
                  <c:v>Сити-лайт</c:v>
                </c:pt>
                <c:pt idx="3">
                  <c:v>Бэклайт</c:v>
                </c:pt>
                <c:pt idx="4">
                  <c:v>Тролл</c:v>
                </c:pt>
                <c:pt idx="5">
                  <c:v>Скролл</c:v>
                </c:pt>
                <c:pt idx="6">
                  <c:v>Лайтбокс</c:v>
                </c:pt>
                <c:pt idx="7">
                  <c:v>Другие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550.50240347867452</c:v>
                </c:pt>
                <c:pt idx="1">
                  <c:v>688.6656259756478</c:v>
                </c:pt>
                <c:pt idx="2">
                  <c:v>315.24643959495324</c:v>
                </c:pt>
                <c:pt idx="3">
                  <c:v>881.10816542948044</c:v>
                </c:pt>
                <c:pt idx="4">
                  <c:v>714.07976366322021</c:v>
                </c:pt>
                <c:pt idx="5">
                  <c:v>510.1345826235094</c:v>
                </c:pt>
                <c:pt idx="6">
                  <c:v>331.85290482076647</c:v>
                </c:pt>
                <c:pt idx="7">
                  <c:v>356.89392378990726</c:v>
                </c:pt>
              </c:numCache>
            </c:numRef>
          </c:val>
        </c:ser>
        <c:axId val="92723456"/>
        <c:axId val="93173248"/>
      </c:barChart>
      <c:lineChart>
        <c:grouping val="standard"/>
        <c:ser>
          <c:idx val="1"/>
          <c:order val="1"/>
          <c:tx>
            <c:strRef>
              <c:f>Лист1!$C$1</c:f>
              <c:strCache>
                <c:ptCount val="1"/>
                <c:pt idx="0">
                  <c:v>цена за тыс контактов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circle"/>
            <c:size val="9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Лист1!$A$2:$A$9</c:f>
              <c:strCache>
                <c:ptCount val="8"/>
                <c:pt idx="0">
                  <c:v>Щит</c:v>
                </c:pt>
                <c:pt idx="1">
                  <c:v>Призма</c:v>
                </c:pt>
                <c:pt idx="2">
                  <c:v>Сити-лайт</c:v>
                </c:pt>
                <c:pt idx="3">
                  <c:v>Бэклайт</c:v>
                </c:pt>
                <c:pt idx="4">
                  <c:v>Тролл</c:v>
                </c:pt>
                <c:pt idx="5">
                  <c:v>Скролл</c:v>
                </c:pt>
                <c:pt idx="6">
                  <c:v>Лайтбокс</c:v>
                </c:pt>
                <c:pt idx="7">
                  <c:v>Другие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6.1199999999999992</c:v>
                </c:pt>
                <c:pt idx="1">
                  <c:v>5.7600000000000007</c:v>
                </c:pt>
                <c:pt idx="2">
                  <c:v>7.1099999999999994</c:v>
                </c:pt>
                <c:pt idx="3">
                  <c:v>10.709999999999999</c:v>
                </c:pt>
                <c:pt idx="4">
                  <c:v>4.59</c:v>
                </c:pt>
                <c:pt idx="5">
                  <c:v>8.2800000000000011</c:v>
                </c:pt>
                <c:pt idx="6">
                  <c:v>8.91</c:v>
                </c:pt>
                <c:pt idx="7">
                  <c:v>5.3100000000000005</c:v>
                </c:pt>
              </c:numCache>
            </c:numRef>
          </c:val>
        </c:ser>
        <c:marker val="1"/>
        <c:axId val="92869376"/>
        <c:axId val="93174784"/>
      </c:lineChart>
      <c:catAx>
        <c:axId val="92723456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93173248"/>
        <c:crosses val="autoZero"/>
        <c:auto val="1"/>
        <c:lblAlgn val="ctr"/>
        <c:lblOffset val="100"/>
      </c:catAx>
      <c:valAx>
        <c:axId val="93173248"/>
        <c:scaling>
          <c:orientation val="minMax"/>
          <c:max val="8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92723456"/>
        <c:crosses val="autoZero"/>
        <c:crossBetween val="between"/>
      </c:valAx>
      <c:valAx>
        <c:axId val="93174784"/>
        <c:scaling>
          <c:orientation val="minMax"/>
        </c:scaling>
        <c:axPos val="r"/>
        <c:numFmt formatCode="0" sourceLinked="0"/>
        <c:tickLblPos val="nextTo"/>
        <c:crossAx val="92869376"/>
        <c:crosses val="max"/>
        <c:crossBetween val="between"/>
      </c:valAx>
      <c:catAx>
        <c:axId val="92869376"/>
        <c:scaling>
          <c:orientation val="minMax"/>
        </c:scaling>
        <c:delete val="1"/>
        <c:axPos val="b"/>
        <c:numFmt formatCode="General" sourceLinked="1"/>
        <c:tickLblPos val="none"/>
        <c:crossAx val="93174784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13702749705640488"/>
          <c:y val="0.84018855608618181"/>
          <c:w val="0.66962689447863022"/>
          <c:h val="0.15981144391382188"/>
        </c:manualLayout>
      </c:layout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>
        <c:manualLayout>
          <c:layoutTarget val="inner"/>
          <c:xMode val="edge"/>
          <c:yMode val="edge"/>
          <c:x val="0.17326847085577668"/>
          <c:y val="6.1007276127475314E-2"/>
          <c:w val="0.61753563732973749"/>
          <c:h val="0.74093909398151336"/>
        </c:manualLayout>
      </c:layout>
      <c:barChart>
        <c:barDir val="col"/>
        <c:grouping val="clustered"/>
        <c:ser>
          <c:idx val="2"/>
          <c:order val="2"/>
          <c:tx>
            <c:strRef>
              <c:f>Лист1!$D$1</c:f>
              <c:strCache>
                <c:ptCount val="1"/>
                <c:pt idx="0">
                  <c:v>Откл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uk-UA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-0.27824815734055358</c:v>
                </c:pt>
                <c:pt idx="1">
                  <c:v>-0.25805234863840665</c:v>
                </c:pt>
                <c:pt idx="2">
                  <c:v>-0.14958401274829541</c:v>
                </c:pt>
                <c:pt idx="3">
                  <c:v>-6.8815494549704079E-2</c:v>
                </c:pt>
                <c:pt idx="4">
                  <c:v>-4.7664150207538232E-2</c:v>
                </c:pt>
                <c:pt idx="5">
                  <c:v>1.175157690441545E-2</c:v>
                </c:pt>
              </c:numCache>
            </c:numRef>
          </c:val>
        </c:ser>
        <c:axId val="93283072"/>
        <c:axId val="93277184"/>
      </c:barChar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20142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Лист1!$B$2:$B$7</c:f>
              <c:numCache>
                <c:formatCode>0.0</c:formatCode>
                <c:ptCount val="6"/>
                <c:pt idx="0">
                  <c:v>106.36799999999999</c:v>
                </c:pt>
                <c:pt idx="1">
                  <c:v>113.47</c:v>
                </c:pt>
                <c:pt idx="2">
                  <c:v>107.93600000000002</c:v>
                </c:pt>
                <c:pt idx="3">
                  <c:v>104.398</c:v>
                </c:pt>
                <c:pt idx="4">
                  <c:v>107.691</c:v>
                </c:pt>
                <c:pt idx="5">
                  <c:v>103.05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marker>
            <c:symbol val="none"/>
          </c:marker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Лист1!$C$2:$C$7</c:f>
              <c:numCache>
                <c:formatCode>0.0</c:formatCode>
                <c:ptCount val="6"/>
                <c:pt idx="0">
                  <c:v>76.771299999999997</c:v>
                </c:pt>
                <c:pt idx="1">
                  <c:v>84.188799999999958</c:v>
                </c:pt>
                <c:pt idx="2">
                  <c:v>91.790499999999994</c:v>
                </c:pt>
                <c:pt idx="3">
                  <c:v>97.213800000000006</c:v>
                </c:pt>
                <c:pt idx="4">
                  <c:v>102.55800000000001</c:v>
                </c:pt>
                <c:pt idx="5">
                  <c:v>104.26100000000002</c:v>
                </c:pt>
              </c:numCache>
            </c:numRef>
          </c:val>
        </c:ser>
        <c:marker val="1"/>
        <c:axId val="93274112"/>
        <c:axId val="93275648"/>
      </c:lineChart>
      <c:catAx>
        <c:axId val="932741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93275648"/>
        <c:crossesAt val="100"/>
        <c:auto val="1"/>
        <c:lblAlgn val="ctr"/>
        <c:lblOffset val="100"/>
      </c:catAx>
      <c:valAx>
        <c:axId val="93275648"/>
        <c:scaling>
          <c:orientation val="minMax"/>
          <c:min val="0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93274112"/>
        <c:crosses val="autoZero"/>
        <c:crossBetween val="between"/>
      </c:valAx>
      <c:valAx>
        <c:axId val="93277184"/>
        <c:scaling>
          <c:orientation val="minMax"/>
          <c:max val="1.5"/>
          <c:min val="-0.4"/>
        </c:scaling>
        <c:axPos val="r"/>
        <c:numFmt formatCode="0%" sourceLinked="0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93283072"/>
        <c:crosses val="max"/>
        <c:crossBetween val="between"/>
      </c:valAx>
      <c:catAx>
        <c:axId val="93283072"/>
        <c:scaling>
          <c:orientation val="minMax"/>
        </c:scaling>
        <c:delete val="1"/>
        <c:axPos val="b"/>
        <c:numFmt formatCode="General" sourceLinked="1"/>
        <c:tickLblPos val="none"/>
        <c:crossAx val="93277184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13692237213697844"/>
          <c:y val="0.91067724233086311"/>
          <c:w val="0.69106313290292587"/>
          <c:h val="8.6839091097020024E-2"/>
        </c:manualLayout>
      </c:layout>
      <c:txPr>
        <a:bodyPr/>
        <a:lstStyle/>
        <a:p>
          <a:pPr>
            <a:defRPr sz="1100"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400"/>
      </a:pPr>
      <a:endParaRPr lang="uk-UA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96E-2"/>
          <c:w val="0.80536739698905757"/>
          <c:h val="0.54610519786592249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0.45789160909660098</c:v>
                </c:pt>
                <c:pt idx="1">
                  <c:v>0.51617932788025556</c:v>
                </c:pt>
                <c:pt idx="2">
                  <c:v>0.5236904096947339</c:v>
                </c:pt>
                <c:pt idx="3">
                  <c:v>0.40634300052517924</c:v>
                </c:pt>
                <c:pt idx="4">
                  <c:v>0.54733118784610457</c:v>
                </c:pt>
                <c:pt idx="5">
                  <c:v>0.49566880413994968</c:v>
                </c:pt>
                <c:pt idx="6">
                  <c:v>0.63469835859167734</c:v>
                </c:pt>
                <c:pt idx="8">
                  <c:v>0.53321608803158027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Сити-лайт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0.12958836076533731</c:v>
                </c:pt>
                <c:pt idx="1">
                  <c:v>0.17498620739283793</c:v>
                </c:pt>
                <c:pt idx="2">
                  <c:v>0.23408699031012498</c:v>
                </c:pt>
                <c:pt idx="3">
                  <c:v>0.12513858901791439</c:v>
                </c:pt>
                <c:pt idx="4">
                  <c:v>0.21408483372473991</c:v>
                </c:pt>
                <c:pt idx="5">
                  <c:v>0.21138485768927889</c:v>
                </c:pt>
                <c:pt idx="6">
                  <c:v>0.23400944820632563</c:v>
                </c:pt>
                <c:pt idx="8">
                  <c:v>0.185283123906474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Призма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0.19919773327815093</c:v>
                </c:pt>
                <c:pt idx="1">
                  <c:v>0.13919739019885341</c:v>
                </c:pt>
                <c:pt idx="2">
                  <c:v>0.10474293901935547</c:v>
                </c:pt>
                <c:pt idx="3">
                  <c:v>0.2119974324560899</c:v>
                </c:pt>
                <c:pt idx="4">
                  <c:v>0.14339972746513591</c:v>
                </c:pt>
                <c:pt idx="5">
                  <c:v>0.14461694228822172</c:v>
                </c:pt>
                <c:pt idx="6">
                  <c:v>7.0063107466949354E-2</c:v>
                </c:pt>
                <c:pt idx="8">
                  <c:v>0.13760356869152787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Скролл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6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3.3502064032769834E-2</c:v>
                </c:pt>
                <c:pt idx="1">
                  <c:v>4.3080908632972717E-2</c:v>
                </c:pt>
                <c:pt idx="2">
                  <c:v>5.6390703548097408E-2</c:v>
                </c:pt>
                <c:pt idx="3">
                  <c:v>3.4982785785143342E-2</c:v>
                </c:pt>
                <c:pt idx="4">
                  <c:v>1.7801745382853569E-2</c:v>
                </c:pt>
                <c:pt idx="5">
                  <c:v>2.6437169535380878E-3</c:v>
                </c:pt>
                <c:pt idx="6">
                  <c:v>7.6056525455392441E-3</c:v>
                </c:pt>
                <c:pt idx="8">
                  <c:v>2.4903480486429524E-2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Тролл</c:v>
                </c:pt>
              </c:strCache>
            </c:strRef>
          </c:tx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7.1768913225727912E-2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1.2795512357905865E-4</c:v>
                </c:pt>
                <c:pt idx="8">
                  <c:v>2.4493182179678216E-2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0.10805131960141351</c:v>
                </c:pt>
                <c:pt idx="1">
                  <c:v>0.12655616589508023</c:v>
                </c:pt>
                <c:pt idx="2">
                  <c:v>8.1088957427690192E-2</c:v>
                </c:pt>
                <c:pt idx="3">
                  <c:v>0.22153819221567397</c:v>
                </c:pt>
                <c:pt idx="4">
                  <c:v>7.7382505581166133E-2</c:v>
                </c:pt>
                <c:pt idx="5">
                  <c:v>0.14568567892901305</c:v>
                </c:pt>
                <c:pt idx="6">
                  <c:v>5.3495478065932724E-2</c:v>
                </c:pt>
                <c:pt idx="8">
                  <c:v>9.4500556704310568E-2</c:v>
                </c:pt>
              </c:numCache>
            </c:numRef>
          </c:val>
        </c:ser>
        <c:dLbls>
          <c:showVal val="1"/>
        </c:dLbls>
        <c:gapWidth val="40"/>
        <c:overlap val="100"/>
        <c:axId val="68291968"/>
        <c:axId val="68301952"/>
      </c:barChart>
      <c:catAx>
        <c:axId val="68291968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68301952"/>
        <c:crosses val="autoZero"/>
        <c:auto val="1"/>
        <c:lblAlgn val="ctr"/>
        <c:lblOffset val="100"/>
      </c:catAx>
      <c:valAx>
        <c:axId val="68301952"/>
        <c:scaling>
          <c:orientation val="minMax"/>
          <c:max val="1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682919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915750101840751E-2"/>
          <c:y val="0.90955608841815849"/>
          <c:w val="0.89999982640818377"/>
          <c:h val="6.1049029531698093E-2"/>
        </c:manualLayout>
      </c:layout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05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80536739698905757"/>
          <c:h val="0.54610519786592249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Щит       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0.45788512387040664</c:v>
                </c:pt>
                <c:pt idx="1">
                  <c:v>0.51641468682505298</c:v>
                </c:pt>
                <c:pt idx="2">
                  <c:v>0.52271128895355889</c:v>
                </c:pt>
                <c:pt idx="3">
                  <c:v>0.40770939271728335</c:v>
                </c:pt>
                <c:pt idx="4">
                  <c:v>0.54707519276479888</c:v>
                </c:pt>
                <c:pt idx="5">
                  <c:v>0.49580824846677546</c:v>
                </c:pt>
                <c:pt idx="6">
                  <c:v>0.63471962736416621</c:v>
                </c:pt>
                <c:pt idx="8">
                  <c:v>0.53326607617776856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Сити-лайт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0.12986482037994712</c:v>
                </c:pt>
                <c:pt idx="1">
                  <c:v>0.17506599472042281</c:v>
                </c:pt>
                <c:pt idx="2">
                  <c:v>0.23375773008366679</c:v>
                </c:pt>
                <c:pt idx="3">
                  <c:v>0.12548950844584722</c:v>
                </c:pt>
                <c:pt idx="4">
                  <c:v>0.21404139370398309</c:v>
                </c:pt>
                <c:pt idx="5">
                  <c:v>0.21144432566252219</c:v>
                </c:pt>
                <c:pt idx="6">
                  <c:v>0.2340030199882272</c:v>
                </c:pt>
                <c:pt idx="8">
                  <c:v>0.1854001348759092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Призма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0.19916428624523491</c:v>
                </c:pt>
                <c:pt idx="1">
                  <c:v>0.13890088792896571</c:v>
                </c:pt>
                <c:pt idx="2">
                  <c:v>0.10469261549654429</c:v>
                </c:pt>
                <c:pt idx="3">
                  <c:v>0.21026944882810264</c:v>
                </c:pt>
                <c:pt idx="4">
                  <c:v>0.14310974549249275</c:v>
                </c:pt>
                <c:pt idx="5">
                  <c:v>0.14443256625218026</c:v>
                </c:pt>
                <c:pt idx="6">
                  <c:v>6.9935761267371332E-2</c:v>
                </c:pt>
                <c:pt idx="8">
                  <c:v>0.13736731627677404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Скролл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6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3.3285193955676411E-2</c:v>
                </c:pt>
                <c:pt idx="1">
                  <c:v>4.3004559635229166E-2</c:v>
                </c:pt>
                <c:pt idx="2">
                  <c:v>5.7839214259730945E-2</c:v>
                </c:pt>
                <c:pt idx="3">
                  <c:v>3.4952364252732473E-2</c:v>
                </c:pt>
                <c:pt idx="4">
                  <c:v>1.8348889790712558E-2</c:v>
                </c:pt>
                <c:pt idx="5">
                  <c:v>2.588195577561481E-3</c:v>
                </c:pt>
                <c:pt idx="6">
                  <c:v>7.7854272771479029E-3</c:v>
                </c:pt>
                <c:pt idx="8">
                  <c:v>2.502617062706456E-2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Тролл     </c:v>
                </c:pt>
              </c:strCache>
            </c:strRef>
          </c:tx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7.181616421191242E-2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1.2796560284595522E-4</c:v>
                </c:pt>
                <c:pt idx="8">
                  <c:v>2.4500046103695352E-2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0.10798441133682343</c:v>
                </c:pt>
                <c:pt idx="1">
                  <c:v>0.12661387089032891</c:v>
                </c:pt>
                <c:pt idx="2">
                  <c:v>8.0999151206499365E-2</c:v>
                </c:pt>
                <c:pt idx="3">
                  <c:v>0.22157928575603494</c:v>
                </c:pt>
                <c:pt idx="4">
                  <c:v>7.7424778248014373E-2</c:v>
                </c:pt>
                <c:pt idx="5">
                  <c:v>0.14572666404096121</c:v>
                </c:pt>
                <c:pt idx="6">
                  <c:v>5.3428198500243135E-2</c:v>
                </c:pt>
                <c:pt idx="8">
                  <c:v>9.4440255938788686E-2</c:v>
                </c:pt>
              </c:numCache>
            </c:numRef>
          </c:val>
        </c:ser>
        <c:dLbls>
          <c:showVal val="1"/>
        </c:dLbls>
        <c:gapWidth val="40"/>
        <c:overlap val="100"/>
        <c:axId val="68579712"/>
        <c:axId val="68581248"/>
      </c:barChart>
      <c:catAx>
        <c:axId val="68579712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68581248"/>
        <c:crosses val="autoZero"/>
        <c:auto val="1"/>
        <c:lblAlgn val="ctr"/>
        <c:lblOffset val="100"/>
      </c:catAx>
      <c:valAx>
        <c:axId val="68581248"/>
        <c:scaling>
          <c:orientation val="minMax"/>
          <c:max val="1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685797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915750101840543E-2"/>
          <c:y val="0.90955608841815849"/>
          <c:w val="0.89999982640818266"/>
          <c:h val="6.1049029531698086E-2"/>
        </c:manualLayout>
      </c:layout>
      <c:txPr>
        <a:bodyPr/>
        <a:lstStyle/>
        <a:p>
          <a:pPr>
            <a:defRPr sz="1000"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05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852"/>
          <c:h val="0.71920841099960164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0.17257672385302789</c:v>
                </c:pt>
                <c:pt idx="1">
                  <c:v>0.14796426398185544</c:v>
                </c:pt>
                <c:pt idx="2">
                  <c:v>0.12857721577591938</c:v>
                </c:pt>
                <c:pt idx="3">
                  <c:v>0.17612954132217229</c:v>
                </c:pt>
                <c:pt idx="4">
                  <c:v>0.15282844710122681</c:v>
                </c:pt>
                <c:pt idx="5">
                  <c:v>7.6123575370941152E-2</c:v>
                </c:pt>
                <c:pt idx="6">
                  <c:v>7.2949920599839568E-2</c:v>
                </c:pt>
                <c:pt idx="8">
                  <c:v>0.12888394755652874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0.10898566468919436</c:v>
                </c:pt>
                <c:pt idx="1">
                  <c:v>3.2181777949881092E-2</c:v>
                </c:pt>
                <c:pt idx="2">
                  <c:v>4.43589224225239E-2</c:v>
                </c:pt>
                <c:pt idx="3">
                  <c:v>2.5180966757007102E-2</c:v>
                </c:pt>
                <c:pt idx="4">
                  <c:v>8.5886334666608055E-2</c:v>
                </c:pt>
                <c:pt idx="5">
                  <c:v>4.7487635294960938E-2</c:v>
                </c:pt>
                <c:pt idx="6">
                  <c:v>0.11158260072360562</c:v>
                </c:pt>
                <c:pt idx="8">
                  <c:v>8.9894045367765144E-2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0.17223314758400468</c:v>
                </c:pt>
                <c:pt idx="1">
                  <c:v>1.7508436134314322E-2</c:v>
                </c:pt>
                <c:pt idx="2">
                  <c:v>3.331982985618797E-2</c:v>
                </c:pt>
                <c:pt idx="3">
                  <c:v>4.0893341109472021E-2</c:v>
                </c:pt>
                <c:pt idx="4">
                  <c:v>0.17515713595006821</c:v>
                </c:pt>
                <c:pt idx="5">
                  <c:v>0</c:v>
                </c:pt>
                <c:pt idx="6">
                  <c:v>3.0208077533847411E-2</c:v>
                </c:pt>
                <c:pt idx="8">
                  <c:v>8.5714899700504027E-2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9.1839572787450821E-2</c:v>
                </c:pt>
                <c:pt idx="1">
                  <c:v>0.1622503734026664</c:v>
                </c:pt>
                <c:pt idx="2">
                  <c:v>2.6563268613096446E-2</c:v>
                </c:pt>
                <c:pt idx="3">
                  <c:v>6.2798037668530801E-2</c:v>
                </c:pt>
                <c:pt idx="4">
                  <c:v>1.9867258582040349E-2</c:v>
                </c:pt>
                <c:pt idx="5">
                  <c:v>8.4044154540893312E-2</c:v>
                </c:pt>
                <c:pt idx="6">
                  <c:v>4.1883993909925941E-2</c:v>
                </c:pt>
                <c:pt idx="8">
                  <c:v>6.9373818076529828E-2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Луверс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0" formatCode="0%">
                  <c:v>6.7154435896848774E-2</c:v>
                </c:pt>
                <c:pt idx="6" formatCode="0%">
                  <c:v>1.6829559779316719E-3</c:v>
                </c:pt>
                <c:pt idx="8" formatCode="0%">
                  <c:v>2.3793420135904228E-2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Довира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General</c:formatCode>
                <c:ptCount val="9"/>
                <c:pt idx="0" formatCode="0%">
                  <c:v>9.6266798425439191E-3</c:v>
                </c:pt>
                <c:pt idx="3" formatCode="0%">
                  <c:v>3.3054307180349296E-2</c:v>
                </c:pt>
                <c:pt idx="4" formatCode="0%">
                  <c:v>2.810865456463452E-2</c:v>
                </c:pt>
                <c:pt idx="6" formatCode="0%">
                  <c:v>2.7094281551331794E-2</c:v>
                </c:pt>
                <c:pt idx="8" formatCode="0%">
                  <c:v>1.9713804866131647E-2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News Outdoor</c:v>
                </c:pt>
              </c:strCache>
            </c:strRef>
          </c:tx>
          <c:spPr>
            <a:solidFill>
              <a:schemeClr val="tx1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General</c:formatCode>
                <c:ptCount val="9"/>
                <c:pt idx="0" formatCode="0%">
                  <c:v>3.8470725665801751E-2</c:v>
                </c:pt>
                <c:pt idx="2" formatCode="0%">
                  <c:v>4.8192945397725631E-2</c:v>
                </c:pt>
                <c:pt idx="3" formatCode="0%">
                  <c:v>2.0583896531613452E-2</c:v>
                </c:pt>
                <c:pt idx="4" formatCode="0%">
                  <c:v>0</c:v>
                </c:pt>
                <c:pt idx="5" formatCode="0%">
                  <c:v>0</c:v>
                </c:pt>
                <c:pt idx="6" formatCode="0%">
                  <c:v>2.8682284760080546E-3</c:v>
                </c:pt>
                <c:pt idx="8" formatCode="0%">
                  <c:v>1.9412951619178637E-2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Megapolis +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General</c:formatCode>
                <c:ptCount val="9"/>
                <c:pt idx="5" formatCode="0%">
                  <c:v>0</c:v>
                </c:pt>
                <c:pt idx="6" formatCode="0%">
                  <c:v>0</c:v>
                </c:pt>
                <c:pt idx="8" formatCode="0%">
                  <c:v>1.5597996724545081E-2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Наша Справа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General</c:formatCode>
                <c:ptCount val="9"/>
                <c:pt idx="2" formatCode="0%">
                  <c:v>0</c:v>
                </c:pt>
                <c:pt idx="6" formatCode="0%">
                  <c:v>1.664620270779104E-2</c:v>
                </c:pt>
                <c:pt idx="8" formatCode="0%">
                  <c:v>1.4407025036419101E-2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General</c:formatCode>
                <c:ptCount val="9"/>
                <c:pt idx="0" formatCode="0%">
                  <c:v>2.068656355015723E-2</c:v>
                </c:pt>
                <c:pt idx="3" formatCode="0%">
                  <c:v>1.4340114583690692E-2</c:v>
                </c:pt>
                <c:pt idx="4" formatCode="0%">
                  <c:v>1.134016087204958E-2</c:v>
                </c:pt>
                <c:pt idx="5" formatCode="0%">
                  <c:v>0</c:v>
                </c:pt>
                <c:pt idx="6" formatCode="0%">
                  <c:v>4.7574611594060554E-3</c:v>
                </c:pt>
                <c:pt idx="8" formatCode="0%">
                  <c:v>1.1202824853645101E-2</c:v>
                </c:pt>
              </c:numCache>
            </c:numRef>
          </c:val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Лист1!$B$12:$J$12</c:f>
              <c:numCache>
                <c:formatCode>0%</c:formatCode>
                <c:ptCount val="9"/>
                <c:pt idx="0">
                  <c:v>0.30780179903078836</c:v>
                </c:pt>
                <c:pt idx="1">
                  <c:v>0.63562814626320874</c:v>
                </c:pt>
                <c:pt idx="2">
                  <c:v>0.6883590381666137</c:v>
                </c:pt>
                <c:pt idx="3">
                  <c:v>0.45006689766372782</c:v>
                </c:pt>
                <c:pt idx="4">
                  <c:v>0.35859962199463813</c:v>
                </c:pt>
                <c:pt idx="5">
                  <c:v>0.73596874776001719</c:v>
                </c:pt>
                <c:pt idx="6">
                  <c:v>0.69032627736031305</c:v>
                </c:pt>
                <c:pt idx="8">
                  <c:v>0.52200526606284892</c:v>
                </c:pt>
              </c:numCache>
            </c:numRef>
          </c:val>
        </c:ser>
        <c:dLbls>
          <c:showVal val="1"/>
        </c:dLbls>
        <c:gapWidth val="40"/>
        <c:overlap val="100"/>
        <c:axId val="98403072"/>
        <c:axId val="98404608"/>
      </c:barChart>
      <c:catAx>
        <c:axId val="98403072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 sz="700"/>
            </a:pPr>
            <a:endParaRPr lang="uk-UA"/>
          </a:p>
        </c:txPr>
        <c:crossAx val="98404608"/>
        <c:crosses val="autoZero"/>
        <c:auto val="1"/>
        <c:lblAlgn val="ctr"/>
        <c:lblOffset val="100"/>
      </c:catAx>
      <c:valAx>
        <c:axId val="98404608"/>
        <c:scaling>
          <c:orientation val="minMax"/>
          <c:max val="1"/>
        </c:scaling>
        <c:axPos val="l"/>
        <c:majorGridlines/>
        <c:numFmt formatCode="0%" sourceLinked="1"/>
        <c:tickLblPos val="nextTo"/>
        <c:crossAx val="984030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379"/>
          <c:y val="5.7104508964024601E-2"/>
          <c:w val="0.24537081664128788"/>
          <c:h val="0.87104133491340741"/>
        </c:manualLayout>
      </c:layout>
    </c:legend>
    <c:plotVisOnly val="1"/>
    <c:dispBlanksAs val="gap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852"/>
          <c:h val="0.71920841099960164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0.17390093607940446</c:v>
                </c:pt>
                <c:pt idx="1">
                  <c:v>0.11679407877043527</c:v>
                </c:pt>
                <c:pt idx="2">
                  <c:v>0.13351260760300418</c:v>
                </c:pt>
                <c:pt idx="3">
                  <c:v>0.17098543302837038</c:v>
                </c:pt>
                <c:pt idx="4">
                  <c:v>0.15065966067864067</c:v>
                </c:pt>
                <c:pt idx="5">
                  <c:v>8.1360521334204017E-2</c:v>
                </c:pt>
                <c:pt idx="6">
                  <c:v>8.1924198930660691E-2</c:v>
                </c:pt>
                <c:pt idx="8">
                  <c:v>0.14179536109697319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0.12511968090858733</c:v>
                </c:pt>
                <c:pt idx="1">
                  <c:v>4.3815482287238014E-2</c:v>
                </c:pt>
                <c:pt idx="2">
                  <c:v>4.1816530884476066E-2</c:v>
                </c:pt>
                <c:pt idx="3">
                  <c:v>3.1421746257849589E-2</c:v>
                </c:pt>
                <c:pt idx="4">
                  <c:v>9.4927231620887897E-2</c:v>
                </c:pt>
                <c:pt idx="5">
                  <c:v>4.2867437059316539E-2</c:v>
                </c:pt>
                <c:pt idx="6">
                  <c:v>9.9127584843820574E-2</c:v>
                </c:pt>
                <c:pt idx="8">
                  <c:v>0.10677525374378814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0.12551451857122436</c:v>
                </c:pt>
                <c:pt idx="1">
                  <c:v>2.5056720320895395E-2</c:v>
                </c:pt>
                <c:pt idx="2">
                  <c:v>3.2974313439844499E-2</c:v>
                </c:pt>
                <c:pt idx="3">
                  <c:v>4.7244283210272006E-2</c:v>
                </c:pt>
                <c:pt idx="4">
                  <c:v>0.19459243021207295</c:v>
                </c:pt>
                <c:pt idx="5">
                  <c:v>0</c:v>
                </c:pt>
                <c:pt idx="6">
                  <c:v>3.4156612227486248E-2</c:v>
                </c:pt>
                <c:pt idx="8">
                  <c:v>8.7348573726163906E-2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9.6237790393958592E-2</c:v>
                </c:pt>
                <c:pt idx="1">
                  <c:v>0.15168108159143107</c:v>
                </c:pt>
                <c:pt idx="2">
                  <c:v>2.6836123376407152E-2</c:v>
                </c:pt>
                <c:pt idx="3">
                  <c:v>5.6724366347391163E-2</c:v>
                </c:pt>
                <c:pt idx="4">
                  <c:v>2.0098985356781663E-2</c:v>
                </c:pt>
                <c:pt idx="5">
                  <c:v>9.1043196074163502E-2</c:v>
                </c:pt>
                <c:pt idx="6">
                  <c:v>4.8601644718633541E-2</c:v>
                </c:pt>
                <c:pt idx="8">
                  <c:v>7.9307000066785302E-2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Луверс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0" formatCode="0%">
                  <c:v>8.6068236111836047E-2</c:v>
                </c:pt>
                <c:pt idx="6" formatCode="0%">
                  <c:v>3.8943371301846355E-3</c:v>
                </c:pt>
                <c:pt idx="8" formatCode="0%">
                  <c:v>4.2787702227456738E-2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News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General</c:formatCode>
                <c:ptCount val="9"/>
                <c:pt idx="0" formatCode="0%">
                  <c:v>5.1392410895976057E-2</c:v>
                </c:pt>
                <c:pt idx="3" formatCode="0%">
                  <c:v>2.3003774827866995E-2</c:v>
                </c:pt>
                <c:pt idx="4" formatCode="0%">
                  <c:v>0</c:v>
                </c:pt>
                <c:pt idx="6" formatCode="0%">
                  <c:v>3.9723350991278834E-3</c:v>
                </c:pt>
                <c:pt idx="8" formatCode="0%">
                  <c:v>3.0107920744912302E-2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Довира</c:v>
                </c:pt>
              </c:strCache>
            </c:strRef>
          </c:tx>
          <c:spPr>
            <a:solidFill>
              <a:schemeClr val="tx1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General</c:formatCode>
                <c:ptCount val="9"/>
                <c:pt idx="0" formatCode="0%">
                  <c:v>9.2681897973277208E-3</c:v>
                </c:pt>
                <c:pt idx="2" formatCode="0%">
                  <c:v>1.7823445727085822E-2</c:v>
                </c:pt>
                <c:pt idx="3" formatCode="0%">
                  <c:v>3.3053861338440509E-2</c:v>
                </c:pt>
                <c:pt idx="4" formatCode="0%">
                  <c:v>2.657689964688131E-2</c:v>
                </c:pt>
                <c:pt idx="5" formatCode="0%">
                  <c:v>6.4190593030848897E-2</c:v>
                </c:pt>
                <c:pt idx="6" formatCode="0%">
                  <c:v>3.31572096803672E-2</c:v>
                </c:pt>
                <c:pt idx="8" formatCode="0%">
                  <c:v>1.7922588912611961E-2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General</c:formatCode>
                <c:ptCount val="9"/>
                <c:pt idx="0" formatCode="0%">
                  <c:v>2.5929950411423409E-2</c:v>
                </c:pt>
                <c:pt idx="3" formatCode="0%">
                  <c:v>1.8161870514989818E-2</c:v>
                </c:pt>
                <c:pt idx="4" formatCode="0%">
                  <c:v>1.1849005236193227E-2</c:v>
                </c:pt>
                <c:pt idx="5" formatCode="0%">
                  <c:v>0</c:v>
                </c:pt>
                <c:pt idx="6" formatCode="0%">
                  <c:v>4.9697443426705819E-3</c:v>
                </c:pt>
                <c:pt idx="8" formatCode="0%">
                  <c:v>1.7911078156665292E-2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Megapolis +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General</c:formatCode>
                <c:ptCount val="9"/>
                <c:pt idx="0" formatCode="0%">
                  <c:v>1.0057350601647455E-2</c:v>
                </c:pt>
                <c:pt idx="6" formatCode="0%">
                  <c:v>0</c:v>
                </c:pt>
                <c:pt idx="8" formatCode="0%">
                  <c:v>1.1556969922280742E-2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Mallis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General</c:formatCode>
                <c:ptCount val="9"/>
                <c:pt idx="5" formatCode="0%">
                  <c:v>0</c:v>
                </c:pt>
                <c:pt idx="6" formatCode="0%">
                  <c:v>1.4079101820597775E-3</c:v>
                </c:pt>
                <c:pt idx="8" formatCode="0%">
                  <c:v>1.6210335473574155E-2</c:v>
                </c:pt>
              </c:numCache>
            </c:numRef>
          </c:val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Лист1!$B$12:$J$12</c:f>
              <c:numCache>
                <c:formatCode>0%</c:formatCode>
                <c:ptCount val="9"/>
                <c:pt idx="0">
                  <c:v>0.27010901765239426</c:v>
                </c:pt>
                <c:pt idx="1">
                  <c:v>0.66001045713860773</c:v>
                </c:pt>
                <c:pt idx="2">
                  <c:v>0.69700783614679085</c:v>
                </c:pt>
                <c:pt idx="3">
                  <c:v>0.42470267420519481</c:v>
                </c:pt>
                <c:pt idx="4">
                  <c:v>0.50129578724854262</c:v>
                </c:pt>
                <c:pt idx="5">
                  <c:v>0.72053825250146764</c:v>
                </c:pt>
                <c:pt idx="6">
                  <c:v>0.68878842284498965</c:v>
                </c:pt>
                <c:pt idx="8">
                  <c:v>0.44827721592878922</c:v>
                </c:pt>
              </c:numCache>
            </c:numRef>
          </c:val>
        </c:ser>
        <c:dLbls>
          <c:showVal val="1"/>
        </c:dLbls>
        <c:gapWidth val="40"/>
        <c:overlap val="100"/>
        <c:axId val="98366976"/>
        <c:axId val="113882240"/>
      </c:barChart>
      <c:catAx>
        <c:axId val="98366976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 sz="700"/>
            </a:pPr>
            <a:endParaRPr lang="uk-UA"/>
          </a:p>
        </c:txPr>
        <c:crossAx val="113882240"/>
        <c:crosses val="autoZero"/>
        <c:auto val="1"/>
        <c:lblAlgn val="ctr"/>
        <c:lblOffset val="100"/>
      </c:catAx>
      <c:valAx>
        <c:axId val="113882240"/>
        <c:scaling>
          <c:orientation val="minMax"/>
          <c:max val="1"/>
        </c:scaling>
        <c:axPos val="l"/>
        <c:majorGridlines/>
        <c:numFmt formatCode="0%" sourceLinked="1"/>
        <c:tickLblPos val="nextTo"/>
        <c:crossAx val="983669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379"/>
          <c:y val="5.7104508964024601E-2"/>
          <c:w val="0.24537081664128788"/>
          <c:h val="0.87104133491340741"/>
        </c:manualLayout>
      </c:layout>
    </c:legend>
    <c:plotVisOnly val="1"/>
    <c:dispBlanksAs val="gap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%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6.7779468892119596E-2"/>
          <c:y val="9.7324129017361691E-2"/>
          <c:w val="0.90156911522700556"/>
          <c:h val="0.66015899986101301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Лист1!$B$2:$L$2</c:f>
              <c:numCache>
                <c:formatCode>0.0%</c:formatCode>
                <c:ptCount val="6"/>
                <c:pt idx="0">
                  <c:v>0.40939781858177265</c:v>
                </c:pt>
                <c:pt idx="1">
                  <c:v>0.42832465573451572</c:v>
                </c:pt>
                <c:pt idx="2">
                  <c:v>0.42304831086994704</c:v>
                </c:pt>
                <c:pt idx="3">
                  <c:v>0.39060438110319423</c:v>
                </c:pt>
                <c:pt idx="4">
                  <c:v>0.39216767788196494</c:v>
                </c:pt>
                <c:pt idx="5">
                  <c:v>0.39654767496477361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TV Sponsropship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Лист1!$B$3:$L$3</c:f>
              <c:numCache>
                <c:formatCode>0.0%</c:formatCode>
                <c:ptCount val="6"/>
                <c:pt idx="0">
                  <c:v>5.1327487702789408E-2</c:v>
                </c:pt>
                <c:pt idx="1">
                  <c:v>4.5009975183689356E-2</c:v>
                </c:pt>
                <c:pt idx="2">
                  <c:v>4.3759845965342208E-2</c:v>
                </c:pt>
                <c:pt idx="3">
                  <c:v>4.3986979853963437E-2</c:v>
                </c:pt>
                <c:pt idx="4">
                  <c:v>4.1367898510755653E-2</c:v>
                </c:pt>
                <c:pt idx="5">
                  <c:v>3.745890089243778E-2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OOH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Лист1!$B$4:$L$4</c:f>
              <c:numCache>
                <c:formatCode>0.0%</c:formatCode>
                <c:ptCount val="6"/>
                <c:pt idx="0">
                  <c:v>0.12220830405426049</c:v>
                </c:pt>
                <c:pt idx="1">
                  <c:v>0.12164858157753899</c:v>
                </c:pt>
                <c:pt idx="2">
                  <c:v>0.13127953789602706</c:v>
                </c:pt>
                <c:pt idx="3">
                  <c:v>0.1319609395618902</c:v>
                </c:pt>
                <c:pt idx="4">
                  <c:v>0.1136238279095422</c:v>
                </c:pt>
                <c:pt idx="5">
                  <c:v>0.10709253170502606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Print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Лист1!$B$5:$L$5</c:f>
              <c:numCache>
                <c:formatCode>0.0%</c:formatCode>
                <c:ptCount val="6"/>
                <c:pt idx="0">
                  <c:v>0.33763099202590907</c:v>
                </c:pt>
                <c:pt idx="1">
                  <c:v>0.29638460415551687</c:v>
                </c:pt>
                <c:pt idx="2">
                  <c:v>0.28955890075267066</c:v>
                </c:pt>
                <c:pt idx="3">
                  <c:v>0.21967097739069236</c:v>
                </c:pt>
                <c:pt idx="4">
                  <c:v>0.18422504136789919</c:v>
                </c:pt>
                <c:pt idx="5">
                  <c:v>0.14290746829497444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Radio</c:v>
                </c:pt>
              </c:strCache>
            </c:strRef>
          </c:tx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Лист1!$B$6:$L$6</c:f>
              <c:numCache>
                <c:formatCode>0.0%</c:formatCode>
                <c:ptCount val="6"/>
                <c:pt idx="0">
                  <c:v>3.0552076013565188E-2</c:v>
                </c:pt>
                <c:pt idx="1">
                  <c:v>3.2966765607513056E-2</c:v>
                </c:pt>
                <c:pt idx="2">
                  <c:v>3.4132679852966918E-2</c:v>
                </c:pt>
                <c:pt idx="3">
                  <c:v>2.9911146300694996E-2</c:v>
                </c:pt>
                <c:pt idx="4">
                  <c:v>3.1991174848317712E-2</c:v>
                </c:pt>
                <c:pt idx="5">
                  <c:v>3.5227806481916493E-2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Cinema</c:v>
                </c:pt>
              </c:strCache>
            </c:strRef>
          </c:tx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Лист1!$B$7:$L$7</c:f>
              <c:numCache>
                <c:formatCode>0.0%</c:formatCode>
                <c:ptCount val="6"/>
                <c:pt idx="0">
                  <c:v>6.1104152027130314E-3</c:v>
                </c:pt>
                <c:pt idx="1">
                  <c:v>3.8927546104812441E-3</c:v>
                </c:pt>
                <c:pt idx="2">
                  <c:v>3.8289865219674579E-3</c:v>
                </c:pt>
                <c:pt idx="3">
                  <c:v>3.5189583883170612E-3</c:v>
                </c:pt>
                <c:pt idx="4">
                  <c:v>3.3094318808604643E-3</c:v>
                </c:pt>
                <c:pt idx="5">
                  <c:v>2.8182245185533216E-3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Лист1!$B$8:$L$8</c:f>
              <c:numCache>
                <c:formatCode>0.0%</c:formatCode>
                <c:ptCount val="6"/>
                <c:pt idx="0">
                  <c:v>4.2772906418991376E-2</c:v>
                </c:pt>
                <c:pt idx="1">
                  <c:v>7.1772663130748093E-2</c:v>
                </c:pt>
                <c:pt idx="2">
                  <c:v>7.4391738141082006E-2</c:v>
                </c:pt>
                <c:pt idx="3">
                  <c:v>0.18034661740124924</c:v>
                </c:pt>
                <c:pt idx="4">
                  <c:v>0.2333149476006619</c:v>
                </c:pt>
                <c:pt idx="5">
                  <c:v>0.27794739314232036</c:v>
                </c:pt>
              </c:numCache>
            </c:numRef>
          </c:val>
        </c:ser>
        <c:gapWidth val="80"/>
        <c:overlap val="100"/>
        <c:axId val="76624640"/>
        <c:axId val="76626176"/>
      </c:barChart>
      <c:catAx>
        <c:axId val="76624640"/>
        <c:scaling>
          <c:orientation val="minMax"/>
        </c:scaling>
        <c:axPos val="b"/>
        <c:numFmt formatCode="General" sourceLinked="0"/>
        <c:tickLblPos val="nextTo"/>
        <c:crossAx val="76626176"/>
        <c:crosses val="autoZero"/>
        <c:auto val="1"/>
        <c:lblAlgn val="ctr"/>
        <c:lblOffset val="100"/>
      </c:catAx>
      <c:valAx>
        <c:axId val="76626176"/>
        <c:scaling>
          <c:orientation val="minMax"/>
        </c:scaling>
        <c:axPos val="l"/>
        <c:numFmt formatCode="0%" sourceLinked="1"/>
        <c:tickLblPos val="nextTo"/>
        <c:crossAx val="766246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4001847221089106E-2"/>
          <c:y val="0.85605493285518919"/>
          <c:w val="0.88428618927243174"/>
          <c:h val="6.2806654221255392E-2"/>
        </c:manualLayout>
      </c:layout>
      <c:txPr>
        <a:bodyPr/>
        <a:lstStyle/>
        <a:p>
          <a:pPr>
            <a:defRPr sz="900"/>
          </a:pPr>
          <a:endParaRPr lang="uk-UA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700"/>
      </a:pPr>
      <a:endParaRPr lang="uk-UA"/>
    </a:p>
  </c:txPr>
  <c:externalData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0.15719739892958631</c:v>
                </c:pt>
                <c:pt idx="1">
                  <c:v>7.7518537041466606E-2</c:v>
                </c:pt>
                <c:pt idx="2">
                  <c:v>0.10652340406361248</c:v>
                </c:pt>
                <c:pt idx="3">
                  <c:v>6.2787920150145227E-2</c:v>
                </c:pt>
                <c:pt idx="4">
                  <c:v>0.11008534519974739</c:v>
                </c:pt>
                <c:pt idx="5">
                  <c:v>8.2304526748971207E-2</c:v>
                </c:pt>
                <c:pt idx="6">
                  <c:v>6.4178604217367874E-2</c:v>
                </c:pt>
                <c:pt idx="8">
                  <c:v>0.10651041103591428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0.15074121208951494</c:v>
                </c:pt>
                <c:pt idx="1">
                  <c:v>4.6163212942225418E-2</c:v>
                </c:pt>
                <c:pt idx="2">
                  <c:v>2.3201333513537901E-2</c:v>
                </c:pt>
                <c:pt idx="3">
                  <c:v>3.6285048057783167E-2</c:v>
                </c:pt>
                <c:pt idx="4">
                  <c:v>9.1123435061269409E-2</c:v>
                </c:pt>
                <c:pt idx="5">
                  <c:v>7.2702331961591454E-2</c:v>
                </c:pt>
                <c:pt idx="6">
                  <c:v>9.628733672393773E-2</c:v>
                </c:pt>
                <c:pt idx="8">
                  <c:v>0.10186166187377024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8.6481523450892897E-2</c:v>
                </c:pt>
                <c:pt idx="1">
                  <c:v>2.6484594142077447E-2</c:v>
                </c:pt>
                <c:pt idx="2">
                  <c:v>5.1876379690949229E-2</c:v>
                </c:pt>
                <c:pt idx="3">
                  <c:v>6.7451515668543474E-2</c:v>
                </c:pt>
                <c:pt idx="4">
                  <c:v>0.21601965928336625</c:v>
                </c:pt>
                <c:pt idx="5">
                  <c:v>0</c:v>
                </c:pt>
                <c:pt idx="6">
                  <c:v>4.1804501051670322E-2</c:v>
                </c:pt>
                <c:pt idx="8">
                  <c:v>6.5774395122056711E-2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6.0941522404886005E-2</c:v>
                </c:pt>
                <c:pt idx="1">
                  <c:v>0.10883037248037576</c:v>
                </c:pt>
                <c:pt idx="2">
                  <c:v>3.5139883768076821E-2</c:v>
                </c:pt>
                <c:pt idx="3">
                  <c:v>4.2654837058522514E-2</c:v>
                </c:pt>
                <c:pt idx="4">
                  <c:v>2.2847275263175464E-2</c:v>
                </c:pt>
                <c:pt idx="5">
                  <c:v>0.12340192043895765</c:v>
                </c:pt>
                <c:pt idx="6">
                  <c:v>4.1027285136231433E-2</c:v>
                </c:pt>
                <c:pt idx="8">
                  <c:v>5.3687647300482165E-2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Луверс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0" formatCode="0%">
                  <c:v>0.10877890320368673</c:v>
                </c:pt>
                <c:pt idx="6" formatCode="0%">
                  <c:v>2.0304765790841468E-3</c:v>
                </c:pt>
                <c:pt idx="8" formatCode="0%">
                  <c:v>3.4292633354234679E-2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Довира</c:v>
                </c:pt>
              </c:strCache>
            </c:strRef>
          </c:tx>
          <c:spPr>
            <a:solidFill>
              <a:schemeClr val="tx1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General</c:formatCode>
                <c:ptCount val="9"/>
                <c:pt idx="0" formatCode="0%">
                  <c:v>1.6956933572752683E-2</c:v>
                </c:pt>
                <c:pt idx="2" formatCode="0%">
                  <c:v>2.8945352975627392E-2</c:v>
                </c:pt>
                <c:pt idx="3" formatCode="0%">
                  <c:v>4.4218847750668283E-2</c:v>
                </c:pt>
                <c:pt idx="4" formatCode="0%">
                  <c:v>4.2473350380234448E-2</c:v>
                </c:pt>
                <c:pt idx="5" formatCode="0%">
                  <c:v>1.3168724279835424E-2</c:v>
                </c:pt>
                <c:pt idx="6" formatCode="0%">
                  <c:v>3.6582581619815119E-2</c:v>
                </c:pt>
                <c:pt idx="8" formatCode="0%">
                  <c:v>2.4411338623537816E-2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News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General</c:formatCode>
                <c:ptCount val="9"/>
                <c:pt idx="0" formatCode="0%">
                  <c:v>4.7482900693270109E-2</c:v>
                </c:pt>
                <c:pt idx="3" formatCode="0%">
                  <c:v>3.1393960075072586E-2</c:v>
                </c:pt>
                <c:pt idx="4" formatCode="0%">
                  <c:v>0</c:v>
                </c:pt>
                <c:pt idx="6" formatCode="0%">
                  <c:v>4.2552571370280314E-3</c:v>
                </c:pt>
                <c:pt idx="8" formatCode="0%">
                  <c:v>2.2638327315185235E-2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General</c:formatCode>
                <c:ptCount val="9"/>
                <c:pt idx="2" formatCode="0%">
                  <c:v>1.75248907510024E-2</c:v>
                </c:pt>
                <c:pt idx="6" formatCode="0%">
                  <c:v>7.0580920320795944E-3</c:v>
                </c:pt>
                <c:pt idx="8" formatCode="0%">
                  <c:v>1.7449025924884863E-2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Megapolis +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0</c:v>
                </c:pt>
                <c:pt idx="1">
                  <c:v>3.9139794298636626E-3</c:v>
                </c:pt>
                <c:pt idx="2">
                  <c:v>0</c:v>
                </c:pt>
                <c:pt idx="3">
                  <c:v>0.24708525280100138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1.6627386538087336E-2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Наша Справа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1">
                  <c:v>0</c:v>
                </c:pt>
                <c:pt idx="3">
                  <c:v>0</c:v>
                </c:pt>
                <c:pt idx="8">
                  <c:v>1.4681398516724686E-2</c:v>
                </c:pt>
              </c:numCache>
            </c:numRef>
          </c:val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Лист1!$B$12:$J$12</c:f>
              <c:numCache>
                <c:formatCode>0%</c:formatCode>
                <c:ptCount val="9"/>
                <c:pt idx="0">
                  <c:v>0.33619241877466188</c:v>
                </c:pt>
                <c:pt idx="1">
                  <c:v>0.73502359259823113</c:v>
                </c:pt>
                <c:pt idx="2">
                  <c:v>0.68770554579447674</c:v>
                </c:pt>
                <c:pt idx="3">
                  <c:v>0.44452027526588272</c:v>
                </c:pt>
                <c:pt idx="4">
                  <c:v>0.36376315876863813</c:v>
                </c:pt>
                <c:pt idx="5">
                  <c:v>0.70842249657064471</c:v>
                </c:pt>
                <c:pt idx="6">
                  <c:v>0.68732603721892715</c:v>
                </c:pt>
                <c:pt idx="8">
                  <c:v>0.54206577439512205</c:v>
                </c:pt>
              </c:numCache>
            </c:numRef>
          </c:val>
        </c:ser>
        <c:dLbls>
          <c:showVal val="1"/>
        </c:dLbls>
        <c:gapWidth val="40"/>
        <c:overlap val="100"/>
        <c:axId val="114135424"/>
        <c:axId val="114136960"/>
      </c:barChart>
      <c:catAx>
        <c:axId val="114135424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 sz="700"/>
            </a:pPr>
            <a:endParaRPr lang="uk-UA"/>
          </a:p>
        </c:txPr>
        <c:crossAx val="114136960"/>
        <c:crosses val="autoZero"/>
        <c:auto val="1"/>
        <c:lblAlgn val="ctr"/>
        <c:lblOffset val="100"/>
      </c:catAx>
      <c:valAx>
        <c:axId val="114136960"/>
        <c:scaling>
          <c:orientation val="minMax"/>
          <c:max val="1"/>
        </c:scaling>
        <c:axPos val="l"/>
        <c:majorGridlines/>
        <c:numFmt formatCode="0%" sourceLinked="1"/>
        <c:tickLblPos val="nextTo"/>
        <c:crossAx val="1141354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412"/>
          <c:y val="5.7104508964024601E-2"/>
          <c:w val="0.24537081664128788"/>
          <c:h val="0.87104133491340785"/>
        </c:manualLayout>
      </c:layout>
    </c:legend>
    <c:plotVisOnly val="1"/>
    <c:dispBlanksAs val="gap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0.16596372696161987</c:v>
                </c:pt>
                <c:pt idx="1">
                  <c:v>8.9008334311300716E-2</c:v>
                </c:pt>
                <c:pt idx="2">
                  <c:v>0.11947786211733499</c:v>
                </c:pt>
                <c:pt idx="3">
                  <c:v>7.960400587523582E-2</c:v>
                </c:pt>
                <c:pt idx="4">
                  <c:v>0.11542646169088251</c:v>
                </c:pt>
                <c:pt idx="5">
                  <c:v>9.7258282493679724E-2</c:v>
                </c:pt>
                <c:pt idx="6">
                  <c:v>7.2460417764405913E-2</c:v>
                </c:pt>
                <c:pt idx="8">
                  <c:v>0.12534554427737571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0.15027158328902271</c:v>
                </c:pt>
                <c:pt idx="1">
                  <c:v>4.8912714466555714E-2</c:v>
                </c:pt>
                <c:pt idx="2">
                  <c:v>2.4724267745915986E-2</c:v>
                </c:pt>
                <c:pt idx="3">
                  <c:v>3.788958494012401E-2</c:v>
                </c:pt>
                <c:pt idx="4">
                  <c:v>9.0961594775929744E-2</c:v>
                </c:pt>
                <c:pt idx="5">
                  <c:v>6.1572943119747578E-2</c:v>
                </c:pt>
                <c:pt idx="6">
                  <c:v>9.5610180319148017E-2</c:v>
                </c:pt>
                <c:pt idx="8">
                  <c:v>0.11901111572241159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6.9488162083530397E-2</c:v>
                </c:pt>
                <c:pt idx="1">
                  <c:v>2.8680119439409988E-2</c:v>
                </c:pt>
                <c:pt idx="2">
                  <c:v>4.8172360499285263E-2</c:v>
                </c:pt>
                <c:pt idx="3">
                  <c:v>6.1237152416343497E-2</c:v>
                </c:pt>
                <c:pt idx="4">
                  <c:v>0.21934748142691884</c:v>
                </c:pt>
                <c:pt idx="5">
                  <c:v>0</c:v>
                </c:pt>
                <c:pt idx="6">
                  <c:v>3.8797997174901552E-2</c:v>
                </c:pt>
                <c:pt idx="8">
                  <c:v>6.3603981124362732E-2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5.6571087597744887E-2</c:v>
                </c:pt>
                <c:pt idx="1">
                  <c:v>0.12450313902164269</c:v>
                </c:pt>
                <c:pt idx="2">
                  <c:v>3.5362408298557864E-2</c:v>
                </c:pt>
                <c:pt idx="3">
                  <c:v>3.8790848439412981E-2</c:v>
                </c:pt>
                <c:pt idx="4">
                  <c:v>2.0751282603675831E-2</c:v>
                </c:pt>
                <c:pt idx="5">
                  <c:v>0.12632629559996028</c:v>
                </c:pt>
                <c:pt idx="6">
                  <c:v>4.1152810837367354E-2</c:v>
                </c:pt>
                <c:pt idx="8">
                  <c:v>5.5832229140594908E-2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Луверс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0" formatCode="0%">
                  <c:v>0.10728051581645302</c:v>
                </c:pt>
                <c:pt idx="6" formatCode="0%">
                  <c:v>3.3180352453441417E-3</c:v>
                </c:pt>
                <c:pt idx="8" formatCode="0%">
                  <c:v>5.0860022645582093E-2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News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General</c:formatCode>
                <c:ptCount val="9"/>
                <c:pt idx="0" formatCode="0%">
                  <c:v>4.8452480100256733E-2</c:v>
                </c:pt>
                <c:pt idx="3" formatCode="0%">
                  <c:v>2.9065719761323099E-2</c:v>
                </c:pt>
                <c:pt idx="4" formatCode="0%">
                  <c:v>0</c:v>
                </c:pt>
                <c:pt idx="6" formatCode="0%">
                  <c:v>5.3612627059079938E-3</c:v>
                </c:pt>
                <c:pt idx="8" formatCode="0%">
                  <c:v>2.8597145620114624E-2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General</c:formatCode>
                <c:ptCount val="9"/>
                <c:pt idx="0" formatCode="0%">
                  <c:v>3.6767451016452408E-2</c:v>
                </c:pt>
                <c:pt idx="3" formatCode="0%">
                  <c:v>2.3625441137077447E-2</c:v>
                </c:pt>
                <c:pt idx="4" formatCode="0%">
                  <c:v>1.4571306572271476E-2</c:v>
                </c:pt>
                <c:pt idx="5" formatCode="0%">
                  <c:v>0</c:v>
                </c:pt>
                <c:pt idx="6" formatCode="0%">
                  <c:v>6.7074162519940904E-3</c:v>
                </c:pt>
                <c:pt idx="8" formatCode="0%">
                  <c:v>2.2181297263774876E-2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Довира</c:v>
                </c:pt>
              </c:strCache>
            </c:strRef>
          </c:tx>
          <c:spPr>
            <a:solidFill>
              <a:schemeClr val="tx1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General</c:formatCode>
                <c:ptCount val="9"/>
                <c:pt idx="0" formatCode="0%">
                  <c:v>1.3327185837083613E-2</c:v>
                </c:pt>
                <c:pt idx="2" formatCode="0%">
                  <c:v>2.549166602980214E-2</c:v>
                </c:pt>
                <c:pt idx="3" formatCode="0%">
                  <c:v>4.0297636062585324E-2</c:v>
                </c:pt>
                <c:pt idx="4" formatCode="0%">
                  <c:v>3.5225708576448606E-2</c:v>
                </c:pt>
                <c:pt idx="5" formatCode="0%">
                  <c:v>7.2736350506312393E-3</c:v>
                </c:pt>
                <c:pt idx="6" formatCode="0%">
                  <c:v>3.0035758431000221E-2</c:v>
                </c:pt>
                <c:pt idx="8" formatCode="0%">
                  <c:v>1.8756386915533999E-2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Mallis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General</c:formatCode>
                <c:ptCount val="9"/>
                <c:pt idx="0" formatCode="0%">
                  <c:v>3.7839325368218525E-2</c:v>
                </c:pt>
                <c:pt idx="6" formatCode="0%">
                  <c:v>1.9001862038281717E-3</c:v>
                </c:pt>
                <c:pt idx="8" formatCode="0%">
                  <c:v>1.6052897597164103E-2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Megapolis +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1">
                  <c:v>5.0459734856414843E-4</c:v>
                </c:pt>
                <c:pt idx="3">
                  <c:v>0.23278070970258866</c:v>
                </c:pt>
                <c:pt idx="8">
                  <c:v>1.194623637767942E-2</c:v>
                </c:pt>
              </c:numCache>
            </c:numRef>
          </c:val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Лист1!$B$12:$J$12</c:f>
              <c:numCache>
                <c:formatCode>0%</c:formatCode>
                <c:ptCount val="9"/>
                <c:pt idx="0">
                  <c:v>0.3140384819296192</c:v>
                </c:pt>
                <c:pt idx="1">
                  <c:v>0.70613528823094329</c:v>
                </c:pt>
                <c:pt idx="2">
                  <c:v>0.68995066096382263</c:v>
                </c:pt>
                <c:pt idx="3">
                  <c:v>0.45670890166530931</c:v>
                </c:pt>
                <c:pt idx="4">
                  <c:v>0.50371616435387345</c:v>
                </c:pt>
                <c:pt idx="5">
                  <c:v>0.7075688437359815</c:v>
                </c:pt>
                <c:pt idx="6">
                  <c:v>0.7046559350661038</c:v>
                </c:pt>
                <c:pt idx="8">
                  <c:v>0.48781314331540704</c:v>
                </c:pt>
              </c:numCache>
            </c:numRef>
          </c:val>
        </c:ser>
        <c:dLbls>
          <c:showVal val="1"/>
        </c:dLbls>
        <c:gapWidth val="40"/>
        <c:overlap val="100"/>
        <c:axId val="114946432"/>
        <c:axId val="114947968"/>
      </c:barChart>
      <c:catAx>
        <c:axId val="114946432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 sz="700"/>
            </a:pPr>
            <a:endParaRPr lang="uk-UA"/>
          </a:p>
        </c:txPr>
        <c:crossAx val="114947968"/>
        <c:crosses val="autoZero"/>
        <c:auto val="1"/>
        <c:lblAlgn val="ctr"/>
        <c:lblOffset val="100"/>
      </c:catAx>
      <c:valAx>
        <c:axId val="114947968"/>
        <c:scaling>
          <c:orientation val="minMax"/>
          <c:max val="1"/>
        </c:scaling>
        <c:axPos val="l"/>
        <c:majorGridlines/>
        <c:numFmt formatCode="0%" sourceLinked="1"/>
        <c:tickLblPos val="nextTo"/>
        <c:crossAx val="1149464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412"/>
          <c:y val="5.7104508964024601E-2"/>
          <c:w val="0.24537081664128788"/>
          <c:h val="0.87104133491340785"/>
        </c:manualLayout>
      </c:layout>
    </c:legend>
    <c:plotVisOnly val="1"/>
    <c:dispBlanksAs val="gap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0.31120695174582985</c:v>
                </c:pt>
                <c:pt idx="1">
                  <c:v>0.3249838858741782</c:v>
                </c:pt>
                <c:pt idx="2">
                  <c:v>0.27998966076338072</c:v>
                </c:pt>
                <c:pt idx="3">
                  <c:v>0.61040094971853098</c:v>
                </c:pt>
                <c:pt idx="4">
                  <c:v>0.25803937044054565</c:v>
                </c:pt>
                <c:pt idx="5">
                  <c:v>6.7396105426777403E-2</c:v>
                </c:pt>
                <c:pt idx="6">
                  <c:v>0.10757361208560755</c:v>
                </c:pt>
                <c:pt idx="8">
                  <c:v>0.23820799328676745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General</c:formatCode>
                <c:ptCount val="9"/>
                <c:pt idx="0" formatCode="0%">
                  <c:v>0.38082256394389385</c:v>
                </c:pt>
                <c:pt idx="2" formatCode="0%">
                  <c:v>0</c:v>
                </c:pt>
                <c:pt idx="8" formatCode="0%">
                  <c:v>0.16187377265114217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Прайм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5.0669297071258564E-2</c:v>
                </c:pt>
                <c:pt idx="1">
                  <c:v>2.5063291361861272E-2</c:v>
                </c:pt>
                <c:pt idx="2">
                  <c:v>0.15770517901761591</c:v>
                </c:pt>
                <c:pt idx="3">
                  <c:v>2.8591123195343314E-2</c:v>
                </c:pt>
                <c:pt idx="4">
                  <c:v>0.12902022580026121</c:v>
                </c:pt>
                <c:pt idx="6">
                  <c:v>0.15024745183988042</c:v>
                </c:pt>
                <c:pt idx="8">
                  <c:v>9.5856160732402995E-2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0.10000063935112524</c:v>
                </c:pt>
                <c:pt idx="1">
                  <c:v>0.33421884082057662</c:v>
                </c:pt>
                <c:pt idx="2">
                  <c:v>9.5970830820324426E-3</c:v>
                </c:pt>
                <c:pt idx="3">
                  <c:v>8.3037184544097017E-2</c:v>
                </c:pt>
                <c:pt idx="4">
                  <c:v>1.423455225111022E-2</c:v>
                </c:pt>
                <c:pt idx="5">
                  <c:v>1.6319735293580429E-2</c:v>
                </c:pt>
                <c:pt idx="6">
                  <c:v>4.9073903633014004E-2</c:v>
                </c:pt>
                <c:pt idx="8">
                  <c:v>8.3771395850314206E-2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Наша Справа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2" formatCode="0%">
                  <c:v>0</c:v>
                </c:pt>
                <c:pt idx="6" formatCode="0%">
                  <c:v>1.0558332854317329E-2</c:v>
                </c:pt>
                <c:pt idx="8" formatCode="0%">
                  <c:v>2.0094559598856823E-2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0.15730054788789494</c:v>
                </c:pt>
                <c:pt idx="1">
                  <c:v>0.31573398194338581</c:v>
                </c:pt>
                <c:pt idx="2">
                  <c:v>0.55270807713697234</c:v>
                </c:pt>
                <c:pt idx="3">
                  <c:v>0.27797074254202886</c:v>
                </c:pt>
                <c:pt idx="4">
                  <c:v>0.23952450584231821</c:v>
                </c:pt>
                <c:pt idx="5">
                  <c:v>0.91628415927964157</c:v>
                </c:pt>
                <c:pt idx="6">
                  <c:v>0.67941382308227904</c:v>
                </c:pt>
                <c:pt idx="8">
                  <c:v>0.40019611788051684</c:v>
                </c:pt>
              </c:numCache>
            </c:numRef>
          </c:val>
        </c:ser>
        <c:dLbls>
          <c:showVal val="1"/>
        </c:dLbls>
        <c:gapWidth val="40"/>
        <c:overlap val="100"/>
        <c:axId val="115161344"/>
        <c:axId val="115171328"/>
      </c:barChart>
      <c:catAx>
        <c:axId val="115161344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 sz="700"/>
            </a:pPr>
            <a:endParaRPr lang="uk-UA"/>
          </a:p>
        </c:txPr>
        <c:crossAx val="115171328"/>
        <c:crosses val="autoZero"/>
        <c:auto val="1"/>
        <c:lblAlgn val="ctr"/>
        <c:lblOffset val="100"/>
      </c:catAx>
      <c:valAx>
        <c:axId val="115171328"/>
        <c:scaling>
          <c:orientation val="minMax"/>
        </c:scaling>
        <c:axPos val="l"/>
        <c:majorGridlines/>
        <c:numFmt formatCode="0%" sourceLinked="1"/>
        <c:tickLblPos val="nextTo"/>
        <c:crossAx val="1151613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535877837973764"/>
          <c:y val="5.7104508964024601E-2"/>
          <c:w val="0.241796556252586"/>
          <c:h val="0.75239128276527412"/>
        </c:manualLayout>
      </c:layout>
    </c:legend>
    <c:plotVisOnly val="1"/>
    <c:dispBlanksAs val="gap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0.24752514453155941</c:v>
                </c:pt>
                <c:pt idx="1">
                  <c:v>0.29422483170521896</c:v>
                </c:pt>
                <c:pt idx="2">
                  <c:v>0.24177467597208369</c:v>
                </c:pt>
                <c:pt idx="3">
                  <c:v>0.44382185999126811</c:v>
                </c:pt>
                <c:pt idx="4">
                  <c:v>0.22922498600335919</c:v>
                </c:pt>
                <c:pt idx="5">
                  <c:v>8.8534749889331701E-2</c:v>
                </c:pt>
                <c:pt idx="6">
                  <c:v>9.8990591461396771E-2</c:v>
                </c:pt>
                <c:pt idx="8">
                  <c:v>0.20106040128911529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General</c:formatCode>
                <c:ptCount val="9"/>
                <c:pt idx="0" formatCode="0%">
                  <c:v>0.3489612206647133</c:v>
                </c:pt>
                <c:pt idx="2" formatCode="0%">
                  <c:v>0</c:v>
                </c:pt>
                <c:pt idx="8" formatCode="0%">
                  <c:v>0.12205010915895623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Прайм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4.6712072014994332E-2</c:v>
                </c:pt>
                <c:pt idx="1">
                  <c:v>8.5033152806600204E-3</c:v>
                </c:pt>
                <c:pt idx="2">
                  <c:v>0.12686939182452664</c:v>
                </c:pt>
                <c:pt idx="3">
                  <c:v>1.3971765390772837E-2</c:v>
                </c:pt>
                <c:pt idx="4">
                  <c:v>8.4459729664880467E-2</c:v>
                </c:pt>
                <c:pt idx="6">
                  <c:v>0.16545317006288121</c:v>
                </c:pt>
                <c:pt idx="8">
                  <c:v>9.3304917351076239E-2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4.1207993453182337E-2</c:v>
                </c:pt>
                <c:pt idx="1">
                  <c:v>0.2522650199929139</c:v>
                </c:pt>
                <c:pt idx="2">
                  <c:v>1.1964107676969126E-2</c:v>
                </c:pt>
                <c:pt idx="3">
                  <c:v>9.3072332993741846E-2</c:v>
                </c:pt>
                <c:pt idx="4">
                  <c:v>1.1517235863392785E-2</c:v>
                </c:pt>
                <c:pt idx="5">
                  <c:v>1.4165559982293055E-2</c:v>
                </c:pt>
                <c:pt idx="6">
                  <c:v>3.4478275258853067E-2</c:v>
                </c:pt>
                <c:pt idx="8">
                  <c:v>6.5391412828776529E-2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Наша Справа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2" formatCode="0%">
                  <c:v>0</c:v>
                </c:pt>
                <c:pt idx="6" formatCode="0%">
                  <c:v>1.2198004822467023E-2</c:v>
                </c:pt>
                <c:pt idx="8" formatCode="0%">
                  <c:v>1.8297120282773683E-2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0.31559356933555166</c:v>
                </c:pt>
                <c:pt idx="1">
                  <c:v>0.4450068330212078</c:v>
                </c:pt>
                <c:pt idx="2">
                  <c:v>0.61939182452642183</c:v>
                </c:pt>
                <c:pt idx="3">
                  <c:v>0.44913404162421772</c:v>
                </c:pt>
                <c:pt idx="4">
                  <c:v>0.32272254658881888</c:v>
                </c:pt>
                <c:pt idx="5">
                  <c:v>0.89729969012837674</c:v>
                </c:pt>
                <c:pt idx="6">
                  <c:v>0.6866105621483618</c:v>
                </c:pt>
                <c:pt idx="8">
                  <c:v>0.49989603908930297</c:v>
                </c:pt>
              </c:numCache>
            </c:numRef>
          </c:val>
        </c:ser>
        <c:dLbls>
          <c:showVal val="1"/>
        </c:dLbls>
        <c:gapWidth val="40"/>
        <c:overlap val="100"/>
        <c:axId val="115374336"/>
        <c:axId val="115396608"/>
      </c:barChart>
      <c:catAx>
        <c:axId val="115374336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 sz="700"/>
            </a:pPr>
            <a:endParaRPr lang="uk-UA"/>
          </a:p>
        </c:txPr>
        <c:crossAx val="115396608"/>
        <c:crosses val="autoZero"/>
        <c:auto val="1"/>
        <c:lblAlgn val="ctr"/>
        <c:lblOffset val="100"/>
      </c:catAx>
      <c:valAx>
        <c:axId val="115396608"/>
        <c:scaling>
          <c:orientation val="minMax"/>
        </c:scaling>
        <c:axPos val="l"/>
        <c:majorGridlines/>
        <c:numFmt formatCode="0%" sourceLinked="1"/>
        <c:tickLblPos val="nextTo"/>
        <c:crossAx val="1153743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535877837973764"/>
          <c:y val="5.7104508964024601E-2"/>
          <c:w val="0.241796556252586"/>
          <c:h val="0.75239128276527412"/>
        </c:manualLayout>
      </c:layout>
    </c:legend>
    <c:plotVisOnly val="1"/>
    <c:dispBlanksAs val="gap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>
        <c:manualLayout>
          <c:layoutTarget val="inner"/>
          <c:xMode val="edge"/>
          <c:yMode val="edge"/>
          <c:x val="0.16629750030874588"/>
          <c:y val="9.6349186170130982E-2"/>
          <c:w val="0.671116204316067"/>
          <c:h val="0.5461051978659224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Потенциал охвата, %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Лист1!$A$2:$A$7</c:f>
              <c:strCache>
                <c:ptCount val="6"/>
                <c:pt idx="0">
                  <c:v>Наружная реклама</c:v>
                </c:pt>
                <c:pt idx="1">
                  <c:v>ТВ</c:v>
                </c:pt>
                <c:pt idx="2">
                  <c:v>Интернет</c:v>
                </c:pt>
                <c:pt idx="3">
                  <c:v>Пресса</c:v>
                </c:pt>
                <c:pt idx="4">
                  <c:v>Радио</c:v>
                </c:pt>
                <c:pt idx="5">
                  <c:v>Кинотеатры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98.2</c:v>
                </c:pt>
                <c:pt idx="1">
                  <c:v>93.1</c:v>
                </c:pt>
                <c:pt idx="2">
                  <c:v>59.2</c:v>
                </c:pt>
                <c:pt idx="3">
                  <c:v>55.9</c:v>
                </c:pt>
                <c:pt idx="4">
                  <c:v>47.5</c:v>
                </c:pt>
                <c:pt idx="5">
                  <c:v>10.200000000000001</c:v>
                </c:pt>
              </c:numCache>
            </c:numRef>
          </c:val>
        </c:ser>
        <c:axId val="76671232"/>
        <c:axId val="76673024"/>
      </c:barChart>
      <c:catAx>
        <c:axId val="76671232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76673024"/>
        <c:crosses val="autoZero"/>
        <c:auto val="1"/>
        <c:lblAlgn val="ctr"/>
        <c:lblOffset val="100"/>
      </c:catAx>
      <c:valAx>
        <c:axId val="766730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7667123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title>
      <c:tx>
        <c:rich>
          <a:bodyPr/>
          <a:lstStyle/>
          <a:p>
            <a:pPr>
              <a:defRPr/>
            </a:pPr>
            <a:r>
              <a:rPr lang="ru-RU" dirty="0"/>
              <a:t>цена </a:t>
            </a:r>
            <a:r>
              <a:rPr lang="ru-RU" dirty="0" smtClean="0"/>
              <a:t>за 1 тыс. </a:t>
            </a:r>
            <a:r>
              <a:rPr lang="ru-RU" dirty="0"/>
              <a:t>контактов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6629750030874588"/>
          <c:y val="9.6349186170130982E-2"/>
          <c:w val="0.69552378556466687"/>
          <c:h val="0.6227723209325950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цена та тыс контактов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Лист1!$A$2:$A$9</c:f>
              <c:strCache>
                <c:ptCount val="8"/>
                <c:pt idx="0">
                  <c:v>Наружная реклама</c:v>
                </c:pt>
                <c:pt idx="1">
                  <c:v>Интернет баннер</c:v>
                </c:pt>
                <c:pt idx="2">
                  <c:v>Радио</c:v>
                </c:pt>
                <c:pt idx="3">
                  <c:v>ТВ</c:v>
                </c:pt>
                <c:pt idx="4">
                  <c:v>Интернет видео</c:v>
                </c:pt>
                <c:pt idx="5">
                  <c:v>Пресса газеты</c:v>
                </c:pt>
                <c:pt idx="6">
                  <c:v>Пресса журналы</c:v>
                </c:pt>
                <c:pt idx="7">
                  <c:v>Кинотеатры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6</c:v>
                </c:pt>
                <c:pt idx="1">
                  <c:v>6</c:v>
                </c:pt>
                <c:pt idx="2">
                  <c:v>6.5</c:v>
                </c:pt>
                <c:pt idx="3">
                  <c:v>8</c:v>
                </c:pt>
                <c:pt idx="4">
                  <c:v>11</c:v>
                </c:pt>
                <c:pt idx="5">
                  <c:v>20</c:v>
                </c:pt>
                <c:pt idx="6">
                  <c:v>40</c:v>
                </c:pt>
                <c:pt idx="7">
                  <c:v>900</c:v>
                </c:pt>
              </c:numCache>
            </c:numRef>
          </c:val>
        </c:ser>
        <c:axId val="76784384"/>
        <c:axId val="76785920"/>
      </c:barChart>
      <c:catAx>
        <c:axId val="76784384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76785920"/>
        <c:crosses val="autoZero"/>
        <c:auto val="1"/>
        <c:lblAlgn val="ctr"/>
        <c:lblOffset val="100"/>
      </c:catAx>
      <c:valAx>
        <c:axId val="76785920"/>
        <c:scaling>
          <c:orientation val="minMax"/>
          <c:max val="50"/>
        </c:scaling>
        <c:axPos val="l"/>
        <c:majorGridlines/>
        <c:numFmt formatCode="General" sourceLinked="1"/>
        <c:tickLblPos val="nextTo"/>
        <c:crossAx val="7678438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0.49353393187159705</c:v>
                </c:pt>
                <c:pt idx="1">
                  <c:v>0.55000000000000004</c:v>
                </c:pt>
                <c:pt idx="2">
                  <c:v>0.5727387147664218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0.15385668107592163</c:v>
                </c:pt>
                <c:pt idx="1">
                  <c:v>0.21000000000000021</c:v>
                </c:pt>
                <c:pt idx="2">
                  <c:v>0.19063578487294541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0.19077558886800264</c:v>
                </c:pt>
                <c:pt idx="1">
                  <c:v>0.11397207021355472</c:v>
                </c:pt>
                <c:pt idx="2">
                  <c:v>9.1410284224954202E-2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2.1746211632815152E-2</c:v>
                </c:pt>
                <c:pt idx="1">
                  <c:v>3.2246714393262196E-2</c:v>
                </c:pt>
                <c:pt idx="2">
                  <c:v>5.2127125365302777E-2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2.9935961382293215E-2</c:v>
                </c:pt>
                <c:pt idx="1">
                  <c:v>4.0975684838886639E-2</c:v>
                </c:pt>
                <c:pt idx="2">
                  <c:v>2.6717030796065556E-2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2.7673912010803752E-2</c:v>
                </c:pt>
                <c:pt idx="1">
                  <c:v>2.1923787741782833E-2</c:v>
                </c:pt>
                <c:pt idx="2">
                  <c:v>1.7034172511989982E-2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1.8907339671595681E-2</c:v>
                </c:pt>
                <c:pt idx="1">
                  <c:v>1.2090125848620114E-2</c:v>
                </c:pt>
                <c:pt idx="2">
                  <c:v>8.8285095646826895E-3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Лист1!$I$2:$I$4</c:f>
              <c:numCache>
                <c:formatCode>0%</c:formatCode>
                <c:ptCount val="3"/>
                <c:pt idx="0">
                  <c:v>6.3570373486971726E-2</c:v>
                </c:pt>
                <c:pt idx="1">
                  <c:v>2.4642767388253252E-2</c:v>
                </c:pt>
                <c:pt idx="2">
                  <c:v>4.0508377897637733E-2</c:v>
                </c:pt>
              </c:numCache>
            </c:numRef>
          </c:val>
        </c:ser>
        <c:dLbls>
          <c:showVal val="1"/>
        </c:dLbls>
        <c:overlap val="100"/>
        <c:axId val="78547584"/>
        <c:axId val="78561664"/>
      </c:barChart>
      <c:catAx>
        <c:axId val="7854758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78561664"/>
        <c:crosses val="autoZero"/>
        <c:auto val="1"/>
        <c:lblAlgn val="ctr"/>
        <c:lblOffset val="100"/>
      </c:catAx>
      <c:valAx>
        <c:axId val="78561664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785475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uk-UA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2015F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0.54332929652170103</c:v>
                </c:pt>
                <c:pt idx="1">
                  <c:v>0.5414861757313193</c:v>
                </c:pt>
                <c:pt idx="2">
                  <c:v>0.51570003218538996</c:v>
                </c:pt>
                <c:pt idx="3">
                  <c:v>0.50839360602929562</c:v>
                </c:pt>
                <c:pt idx="4">
                  <c:v>0.5035228024560956</c:v>
                </c:pt>
                <c:pt idx="5">
                  <c:v>0.50587246906340055</c:v>
                </c:pt>
                <c:pt idx="6">
                  <c:v>0.49000000000000032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2015F</c:v>
                </c:pt>
              </c:strCache>
            </c:strRef>
          </c:cat>
          <c:val>
            <c:numRef>
              <c:f>Лист1!$C$2:$C$8</c:f>
              <c:numCache>
                <c:formatCode>0%</c:formatCode>
                <c:ptCount val="7"/>
                <c:pt idx="0">
                  <c:v>0.12538132540278688</c:v>
                </c:pt>
                <c:pt idx="1">
                  <c:v>0.12629017594523773</c:v>
                </c:pt>
                <c:pt idx="2">
                  <c:v>0.1256260057933698</c:v>
                </c:pt>
                <c:pt idx="3">
                  <c:v>0.1327417492250654</c:v>
                </c:pt>
                <c:pt idx="4">
                  <c:v>0.13739509941615499</c:v>
                </c:pt>
                <c:pt idx="5">
                  <c:v>0.14933580713619748</c:v>
                </c:pt>
                <c:pt idx="6">
                  <c:v>0.15000000000000024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2015F</c:v>
                </c:pt>
              </c:strCache>
            </c:strRef>
          </c:cat>
          <c:val>
            <c:numRef>
              <c:f>Лист1!$D$2:$D$8</c:f>
              <c:numCache>
                <c:formatCode>0%</c:formatCode>
                <c:ptCount val="7"/>
                <c:pt idx="0">
                  <c:v>0.22983765885364768</c:v>
                </c:pt>
                <c:pt idx="1">
                  <c:v>0.21950371677629868</c:v>
                </c:pt>
                <c:pt idx="2">
                  <c:v>0.20361763759253348</c:v>
                </c:pt>
                <c:pt idx="3">
                  <c:v>0.20007293502704673</c:v>
                </c:pt>
                <c:pt idx="4">
                  <c:v>0.1979385511821998</c:v>
                </c:pt>
                <c:pt idx="5">
                  <c:v>0.19268818270419424</c:v>
                </c:pt>
                <c:pt idx="6">
                  <c:v>0.19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2015F</c:v>
                </c:pt>
              </c:strCache>
            </c:strRef>
          </c:cat>
          <c:val>
            <c:numRef>
              <c:f>Лист1!$E$2:$E$8</c:f>
              <c:numCache>
                <c:formatCode>0%</c:formatCode>
                <c:ptCount val="7"/>
                <c:pt idx="0">
                  <c:v>2.4542792758266551E-2</c:v>
                </c:pt>
                <c:pt idx="1">
                  <c:v>2.220706989678595E-2</c:v>
                </c:pt>
                <c:pt idx="2">
                  <c:v>2.2272288381075093E-2</c:v>
                </c:pt>
                <c:pt idx="3">
                  <c:v>2.1953443141068497E-2</c:v>
                </c:pt>
                <c:pt idx="4">
                  <c:v>2.1020742168003516E-2</c:v>
                </c:pt>
                <c:pt idx="5">
                  <c:v>2.163979798917395E-2</c:v>
                </c:pt>
                <c:pt idx="6">
                  <c:v>2.0000000000000011E-2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dLbls>
            <c:delete val="1"/>
          </c:dLbls>
          <c:cat>
            <c:strRef>
              <c:f>Лист1!$A$2:$A$8</c:f>
              <c:strCach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2015F</c:v>
                </c:pt>
              </c:strCache>
            </c:strRef>
          </c:cat>
          <c:val>
            <c:numRef>
              <c:f>Лист1!$F$2:$F$8</c:f>
              <c:numCache>
                <c:formatCode>0%</c:formatCode>
                <c:ptCount val="7"/>
                <c:pt idx="0">
                  <c:v>0</c:v>
                </c:pt>
                <c:pt idx="1">
                  <c:v>4.5724370287181133E-3</c:v>
                </c:pt>
                <c:pt idx="2">
                  <c:v>2.2375281622143636E-2</c:v>
                </c:pt>
                <c:pt idx="3">
                  <c:v>2.8019206223788975E-2</c:v>
                </c:pt>
                <c:pt idx="4">
                  <c:v>2.5199354636518748E-2</c:v>
                </c:pt>
                <c:pt idx="5">
                  <c:v>2.7705291181645275E-2</c:v>
                </c:pt>
                <c:pt idx="6">
                  <c:v>3.0000000000000002E-2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dLbls>
            <c:delete val="1"/>
          </c:dLbls>
          <c:cat>
            <c:strRef>
              <c:f>Лист1!$A$2:$A$8</c:f>
              <c:strCach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2015F</c:v>
                </c:pt>
              </c:strCache>
            </c:strRef>
          </c:cat>
          <c:val>
            <c:numRef>
              <c:f>Лист1!$G$2:$G$8</c:f>
              <c:numCache>
                <c:formatCode>0%</c:formatCode>
                <c:ptCount val="7"/>
                <c:pt idx="0">
                  <c:v>2.1154936918430854E-3</c:v>
                </c:pt>
                <c:pt idx="1">
                  <c:v>1.0628910636932463E-2</c:v>
                </c:pt>
                <c:pt idx="2">
                  <c:v>3.3356935951078213E-2</c:v>
                </c:pt>
                <c:pt idx="3">
                  <c:v>1.1742539354525076E-2</c:v>
                </c:pt>
                <c:pt idx="4">
                  <c:v>1.6923380497487109E-2</c:v>
                </c:pt>
                <c:pt idx="5">
                  <c:v>1.7696515439820773E-2</c:v>
                </c:pt>
                <c:pt idx="6">
                  <c:v>3.0000000000000002E-2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dLbls>
            <c:delete val="1"/>
          </c:dLbls>
          <c:cat>
            <c:strRef>
              <c:f>Лист1!$A$2:$A$8</c:f>
              <c:strCach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2015F</c:v>
                </c:pt>
              </c:strCache>
            </c:strRef>
          </c:cat>
          <c:val>
            <c:numRef>
              <c:f>Лист1!$H$2:$H$8</c:f>
              <c:numCache>
                <c:formatCode>0%</c:formatCode>
                <c:ptCount val="7"/>
                <c:pt idx="0">
                  <c:v>2.2948507657167411E-2</c:v>
                </c:pt>
                <c:pt idx="1">
                  <c:v>2.4693833894860691E-2</c:v>
                </c:pt>
                <c:pt idx="2">
                  <c:v>2.2465400708078592E-2</c:v>
                </c:pt>
                <c:pt idx="3">
                  <c:v>2.2342429951984388E-2</c:v>
                </c:pt>
                <c:pt idx="4">
                  <c:v>2.1519854212853875E-2</c:v>
                </c:pt>
                <c:pt idx="5">
                  <c:v>2.0609808579131542E-2</c:v>
                </c:pt>
                <c:pt idx="6">
                  <c:v>2.0000000000000011E-2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elete val="1"/>
          </c:dLbls>
          <c:cat>
            <c:strRef>
              <c:f>Лист1!$A$2:$A$8</c:f>
              <c:strCach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2015F</c:v>
                </c:pt>
              </c:strCache>
            </c:strRef>
          </c:cat>
          <c:val>
            <c:numRef>
              <c:f>Лист1!$I$2:$I$8</c:f>
              <c:numCache>
                <c:formatCode>0%</c:formatCode>
                <c:ptCount val="7"/>
                <c:pt idx="0">
                  <c:v>5.1844925114589241E-2</c:v>
                </c:pt>
                <c:pt idx="1">
                  <c:v>5.0617680089844512E-2</c:v>
                </c:pt>
                <c:pt idx="2">
                  <c:v>5.4586417766334133E-2</c:v>
                </c:pt>
                <c:pt idx="3">
                  <c:v>7.4734091047225781E-2</c:v>
                </c:pt>
                <c:pt idx="4">
                  <c:v>7.6480215430687282E-2</c:v>
                </c:pt>
                <c:pt idx="5">
                  <c:v>6.4452127906437354E-2</c:v>
                </c:pt>
                <c:pt idx="6">
                  <c:v>6.0000000000000032E-2</c:v>
                </c:pt>
              </c:numCache>
            </c:numRef>
          </c:val>
        </c:ser>
        <c:dLbls>
          <c:showVal val="1"/>
        </c:dLbls>
        <c:overlap val="100"/>
        <c:axId val="80524416"/>
        <c:axId val="80525952"/>
      </c:barChart>
      <c:catAx>
        <c:axId val="805244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80525952"/>
        <c:crosses val="autoZero"/>
        <c:auto val="1"/>
        <c:lblAlgn val="ctr"/>
        <c:lblOffset val="100"/>
      </c:catAx>
      <c:valAx>
        <c:axId val="80525952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8052441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uk-UA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2015F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0.65875198640406363</c:v>
                </c:pt>
                <c:pt idx="1">
                  <c:v>0.6504798193538297</c:v>
                </c:pt>
                <c:pt idx="2">
                  <c:v>0.62591573066884576</c:v>
                </c:pt>
                <c:pt idx="3">
                  <c:v>0.5854407343363025</c:v>
                </c:pt>
                <c:pt idx="4">
                  <c:v>0.60511477952258763</c:v>
                </c:pt>
                <c:pt idx="5">
                  <c:v>0.60162907318386827</c:v>
                </c:pt>
                <c:pt idx="6">
                  <c:v>0.5727387147664218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2015F</c:v>
                </c:pt>
              </c:strCache>
            </c:strRef>
          </c:cat>
          <c:val>
            <c:numRef>
              <c:f>Лист1!$C$2:$C$8</c:f>
              <c:numCache>
                <c:formatCode>0%</c:formatCode>
                <c:ptCount val="7"/>
                <c:pt idx="0">
                  <c:v>0.15755437007829232</c:v>
                </c:pt>
                <c:pt idx="1">
                  <c:v>0.1614209838007799</c:v>
                </c:pt>
                <c:pt idx="2">
                  <c:v>0.17170276336056003</c:v>
                </c:pt>
                <c:pt idx="3">
                  <c:v>0.16998001738743188</c:v>
                </c:pt>
                <c:pt idx="4">
                  <c:v>0.18256846773981594</c:v>
                </c:pt>
                <c:pt idx="5">
                  <c:v>0.17779653408828891</c:v>
                </c:pt>
                <c:pt idx="6">
                  <c:v>0.19063578487294541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2015F</c:v>
                </c:pt>
              </c:strCache>
            </c:strRef>
          </c:cat>
          <c:val>
            <c:numRef>
              <c:f>Лист1!$D$2:$D$8</c:f>
              <c:numCache>
                <c:formatCode>0%</c:formatCode>
                <c:ptCount val="7"/>
                <c:pt idx="0">
                  <c:v>0.11195490896040518</c:v>
                </c:pt>
                <c:pt idx="1">
                  <c:v>0.11107893830987557</c:v>
                </c:pt>
                <c:pt idx="2">
                  <c:v>0.10114489334745688</c:v>
                </c:pt>
                <c:pt idx="3">
                  <c:v>0.10127870986230404</c:v>
                </c:pt>
                <c:pt idx="4">
                  <c:v>8.9481045712471008E-2</c:v>
                </c:pt>
                <c:pt idx="5">
                  <c:v>7.9725994256331104E-2</c:v>
                </c:pt>
                <c:pt idx="6">
                  <c:v>9.1410284224954202E-2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2015F</c:v>
                </c:pt>
              </c:strCache>
            </c:strRef>
          </c:cat>
          <c:val>
            <c:numRef>
              <c:f>Лист1!$E$2:$E$8</c:f>
              <c:numCache>
                <c:formatCode>0%</c:formatCode>
                <c:ptCount val="7"/>
                <c:pt idx="0">
                  <c:v>3.4677711096307802E-2</c:v>
                </c:pt>
                <c:pt idx="1">
                  <c:v>5.0586588639039323E-2</c:v>
                </c:pt>
                <c:pt idx="2">
                  <c:v>4.8618562212628391E-2</c:v>
                </c:pt>
                <c:pt idx="3">
                  <c:v>4.9684192714820996E-2</c:v>
                </c:pt>
                <c:pt idx="4">
                  <c:v>5.2242487390154781E-2</c:v>
                </c:pt>
                <c:pt idx="5">
                  <c:v>5.3007941607818493E-2</c:v>
                </c:pt>
                <c:pt idx="6">
                  <c:v>5.2127125365302777E-2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dLbls>
            <c:delete val="1"/>
          </c:dLbls>
          <c:cat>
            <c:strRef>
              <c:f>Лист1!$A$2:$A$8</c:f>
              <c:strCach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2015F</c:v>
                </c:pt>
              </c:strCache>
            </c:strRef>
          </c:cat>
          <c:val>
            <c:numRef>
              <c:f>Лист1!$F$2:$F$8</c:f>
              <c:numCache>
                <c:formatCode>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8.3555832219056568E-3</c:v>
                </c:pt>
                <c:pt idx="3">
                  <c:v>2.1244960646718016E-2</c:v>
                </c:pt>
                <c:pt idx="4">
                  <c:v>2.6109283190735483E-2</c:v>
                </c:pt>
                <c:pt idx="5">
                  <c:v>2.9692445485029653E-2</c:v>
                </c:pt>
                <c:pt idx="6">
                  <c:v>2.6717030796065556E-2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dLbls>
            <c:delete val="1"/>
          </c:dLbls>
          <c:cat>
            <c:strRef>
              <c:f>Лист1!$A$2:$A$8</c:f>
              <c:strCach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2015F</c:v>
                </c:pt>
              </c:strCache>
            </c:strRef>
          </c:cat>
          <c:val>
            <c:numRef>
              <c:f>Лист1!$G$2:$G$8</c:f>
              <c:numCache>
                <c:formatCode>0%</c:formatCode>
                <c:ptCount val="7"/>
                <c:pt idx="0">
                  <c:v>1.8010276351630161E-3</c:v>
                </c:pt>
                <c:pt idx="1">
                  <c:v>4.5536923789958736E-3</c:v>
                </c:pt>
                <c:pt idx="2">
                  <c:v>1.5618023878963648E-2</c:v>
                </c:pt>
                <c:pt idx="3">
                  <c:v>6.2262886147566995E-3</c:v>
                </c:pt>
                <c:pt idx="4">
                  <c:v>1.113407891840529E-2</c:v>
                </c:pt>
                <c:pt idx="5">
                  <c:v>1.4034654226917681E-2</c:v>
                </c:pt>
                <c:pt idx="6">
                  <c:v>1.7034172511989982E-2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dLbls>
            <c:delete val="1"/>
          </c:dLbls>
          <c:cat>
            <c:strRef>
              <c:f>Лист1!$A$2:$A$8</c:f>
              <c:strCach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2015F</c:v>
                </c:pt>
              </c:strCache>
            </c:strRef>
          </c:cat>
          <c:val>
            <c:numRef>
              <c:f>Лист1!$H$2:$H$8</c:f>
              <c:numCache>
                <c:formatCode>0%</c:formatCode>
                <c:ptCount val="7"/>
                <c:pt idx="0">
                  <c:v>8.3553761079348046E-3</c:v>
                </c:pt>
                <c:pt idx="1">
                  <c:v>6.1333974475305175E-3</c:v>
                </c:pt>
                <c:pt idx="2">
                  <c:v>7.3452447620876394E-3</c:v>
                </c:pt>
                <c:pt idx="3">
                  <c:v>9.2837452479804568E-3</c:v>
                </c:pt>
                <c:pt idx="4">
                  <c:v>1.0299786817950879E-2</c:v>
                </c:pt>
                <c:pt idx="5">
                  <c:v>9.028317689578744E-3</c:v>
                </c:pt>
                <c:pt idx="6">
                  <c:v>8.8285095646826895E-3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elete val="1"/>
          </c:dLbls>
          <c:cat>
            <c:strRef>
              <c:f>Лист1!$A$2:$A$8</c:f>
              <c:strCach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2015F</c:v>
                </c:pt>
              </c:strCache>
            </c:strRef>
          </c:cat>
          <c:val>
            <c:numRef>
              <c:f>Лист1!$I$2:$I$8</c:f>
              <c:numCache>
                <c:formatCode>0%</c:formatCode>
                <c:ptCount val="7"/>
                <c:pt idx="0">
                  <c:v>2.6904619717836076E-2</c:v>
                </c:pt>
                <c:pt idx="1">
                  <c:v>1.5746580069952148E-2</c:v>
                </c:pt>
                <c:pt idx="2">
                  <c:v>2.1299198547554705E-2</c:v>
                </c:pt>
                <c:pt idx="3">
                  <c:v>5.6861351189685772E-2</c:v>
                </c:pt>
                <c:pt idx="4">
                  <c:v>2.3050070707879681E-2</c:v>
                </c:pt>
                <c:pt idx="5">
                  <c:v>3.5085039462171085E-2</c:v>
                </c:pt>
                <c:pt idx="6">
                  <c:v>4.0508377897637733E-2</c:v>
                </c:pt>
              </c:numCache>
            </c:numRef>
          </c:val>
        </c:ser>
        <c:dLbls>
          <c:showVal val="1"/>
        </c:dLbls>
        <c:overlap val="100"/>
        <c:axId val="80566912"/>
        <c:axId val="80585088"/>
      </c:barChart>
      <c:catAx>
        <c:axId val="805669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80585088"/>
        <c:crosses val="autoZero"/>
        <c:auto val="1"/>
        <c:lblAlgn val="ctr"/>
        <c:lblOffset val="100"/>
      </c:catAx>
      <c:valAx>
        <c:axId val="80585088"/>
        <c:scaling>
          <c:orientation val="minMax"/>
          <c:min val="0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805669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uk-UA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0.34563863139751133</c:v>
                </c:pt>
                <c:pt idx="1">
                  <c:v>0.49961428344037684</c:v>
                </c:pt>
                <c:pt idx="2">
                  <c:v>0.50957962495657072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8.1784992060368364E-2</c:v>
                </c:pt>
                <c:pt idx="1">
                  <c:v>6.655488157162516E-2</c:v>
                </c:pt>
                <c:pt idx="2">
                  <c:v>8.3100524006197218E-2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Днепропетровск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7.8174834760657397E-2</c:v>
                </c:pt>
                <c:pt idx="1">
                  <c:v>6.1607728467690547E-2</c:v>
                </c:pt>
                <c:pt idx="2">
                  <c:v>5.7365446661560682E-2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6.5932872789457253E-2</c:v>
                </c:pt>
                <c:pt idx="1">
                  <c:v>5.5613038765894768E-2</c:v>
                </c:pt>
                <c:pt idx="2">
                  <c:v>6.8224631658746024E-2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5.1465099550766183E-2</c:v>
                </c:pt>
                <c:pt idx="1">
                  <c:v>4.8910695848411637E-2</c:v>
                </c:pt>
                <c:pt idx="2">
                  <c:v>5.0411366371774465E-2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0.37700356944123992</c:v>
                </c:pt>
                <c:pt idx="1">
                  <c:v>0.26769937190600168</c:v>
                </c:pt>
                <c:pt idx="2">
                  <c:v>0.23131840634515091</c:v>
                </c:pt>
              </c:numCache>
            </c:numRef>
          </c:val>
        </c:ser>
        <c:dLbls>
          <c:showVal val="1"/>
        </c:dLbls>
        <c:overlap val="100"/>
        <c:axId val="88110208"/>
        <c:axId val="88111744"/>
      </c:barChart>
      <c:catAx>
        <c:axId val="8811020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88111744"/>
        <c:crosses val="autoZero"/>
        <c:auto val="1"/>
        <c:lblAlgn val="ctr"/>
        <c:lblOffset val="100"/>
      </c:catAx>
      <c:valAx>
        <c:axId val="88111744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8811020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uk-UA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>
        <c:manualLayout>
          <c:layoutTarget val="inner"/>
          <c:xMode val="edge"/>
          <c:yMode val="edge"/>
          <c:x val="0.14339725476899168"/>
          <c:y val="5.7163275071341856E-2"/>
          <c:w val="0.49596679601652732"/>
          <c:h val="0.72557577025002995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0.26816294020595138</c:v>
                </c:pt>
                <c:pt idx="1">
                  <c:v>0.43533860481253916</c:v>
                </c:pt>
                <c:pt idx="2">
                  <c:v>0.41239327548273297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Днепропетровск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8.3632019115890369E-2</c:v>
                </c:pt>
                <c:pt idx="1">
                  <c:v>6.2410947392561193E-2</c:v>
                </c:pt>
                <c:pt idx="2">
                  <c:v>6.1891676069439384E-2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7.9649542015133412E-2</c:v>
                </c:pt>
                <c:pt idx="1">
                  <c:v>7.6916554771214452E-2</c:v>
                </c:pt>
                <c:pt idx="2">
                  <c:v>9.2551109083909525E-2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5.3308300620128583E-2</c:v>
                </c:pt>
                <c:pt idx="1">
                  <c:v>5.2365994961979481E-2</c:v>
                </c:pt>
                <c:pt idx="2">
                  <c:v>5.6035881911370392E-2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4.8813790749274742E-2</c:v>
                </c:pt>
                <c:pt idx="1">
                  <c:v>4.8136555473743389E-2</c:v>
                </c:pt>
                <c:pt idx="2">
                  <c:v>6.8701400076729313E-2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0.46643340729362237</c:v>
                </c:pt>
                <c:pt idx="1">
                  <c:v>0.32483134258796331</c:v>
                </c:pt>
                <c:pt idx="2">
                  <c:v>0.30842665737582037</c:v>
                </c:pt>
              </c:numCache>
            </c:numRef>
          </c:val>
        </c:ser>
        <c:dLbls>
          <c:showVal val="1"/>
        </c:dLbls>
        <c:overlap val="100"/>
        <c:axId val="89245568"/>
        <c:axId val="89247104"/>
      </c:barChart>
      <c:catAx>
        <c:axId val="89245568"/>
        <c:scaling>
          <c:orientation val="minMax"/>
        </c:scaling>
        <c:axPos val="b"/>
        <c:numFmt formatCode="General" sourceLinked="0"/>
        <c:tickLblPos val="nextTo"/>
        <c:txPr>
          <a:bodyPr rot="0"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89247104"/>
        <c:crosses val="autoZero"/>
        <c:auto val="1"/>
        <c:lblAlgn val="ctr"/>
        <c:lblOffset val="100"/>
      </c:catAx>
      <c:valAx>
        <c:axId val="89247104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89245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252750414069253"/>
          <c:y val="0.17382856208651087"/>
          <c:w val="0.29135393772990725"/>
          <c:h val="0.52300101441759628"/>
        </c:manualLayout>
      </c:layout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uk-UA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0.00381</cdr:x>
      <cdr:y>0.0544</cdr:y>
    </cdr:from>
    <cdr:to>
      <cdr:x>0.11768</cdr:x>
      <cdr:y>0.71029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875158" y="1088574"/>
          <a:ext cx="2347473" cy="559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Потенциальный охват (%)</a:t>
          </a:r>
          <a:endParaRPr lang="ru-RU" sz="12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0.40606</cdr:x>
      <cdr:y>0.01301</cdr:y>
    </cdr:from>
    <cdr:to>
      <cdr:x>0.80345</cdr:x>
      <cdr:y>0.08708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51536"/>
          <a:ext cx="1902713" cy="293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0.31582</cdr:x>
      <cdr:y>0.01301</cdr:y>
    </cdr:from>
    <cdr:to>
      <cdr:x>0.71321</cdr:x>
      <cdr:y>0.08708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12168" y="51536"/>
          <a:ext cx="1902713" cy="293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0.00381</cdr:x>
      <cdr:y>0.0544</cdr:y>
    </cdr:from>
    <cdr:to>
      <cdr:x>0.11768</cdr:x>
      <cdr:y>0.71029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875158" y="1088574"/>
          <a:ext cx="2347473" cy="559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Средняя стоимость тысячи контактов (</a:t>
          </a:r>
          <a:r>
            <a:rPr lang="ru-RU" sz="12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грн</a:t>
          </a:r>
          <a:r>
            <a:rPr lang="ru-RU" sz="12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)</a:t>
          </a:r>
          <a:endParaRPr lang="ru-RU" sz="12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0.11387</cdr:x>
      <cdr:y>0.65588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968745" y="968745"/>
          <a:ext cx="2465810" cy="528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Среднее к-во контактов носителя за 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месяц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 (</a:t>
          </a:r>
          <a:r>
            <a:rPr lang="ru-RU" sz="1000" dirty="0" err="1" smtClean="0">
              <a:solidFill>
                <a:schemeClr val="bg1">
                  <a:lumMod val="50000"/>
                </a:schemeClr>
              </a:solidFill>
            </a:rPr>
            <a:t>тыс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)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0.88613</cdr:x>
      <cdr:y>0.02782</cdr:y>
    </cdr:from>
    <cdr:to>
      <cdr:x>1</cdr:x>
      <cdr:y>0.68371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3058363" y="1164809"/>
          <a:ext cx="2634418" cy="528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Средняя стоимость тысячи контактов (</a:t>
          </a:r>
          <a:r>
            <a:rPr lang="ru-RU" sz="1000" dirty="0" err="1" smtClean="0">
              <a:solidFill>
                <a:schemeClr val="bg1">
                  <a:lumMod val="50000"/>
                </a:schemeClr>
              </a:solidFill>
            </a:rPr>
            <a:t>грн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)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0.02469</cdr:x>
      <cdr:y>0</cdr:y>
    </cdr:from>
    <cdr:to>
      <cdr:x>0.09876</cdr:x>
      <cdr:y>0.86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1188152" y="1332160"/>
          <a:ext cx="3096344" cy="432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indent="0"/>
          <a:r>
            <a:rPr lang="ru-RU" sz="1100" dirty="0">
              <a:latin typeface="Arial" pitchFamily="34" charset="0"/>
              <a:ea typeface="+mn-ea"/>
              <a:cs typeface="Arial" pitchFamily="34" charset="0"/>
            </a:rPr>
            <a:t>Месячная динамика бюджетов ( млн. грн. ) </a:t>
          </a:r>
        </a:p>
      </cdr:txBody>
    </cdr:sp>
  </cdr:relSizeAnchor>
  <cdr:relSizeAnchor xmlns:cdr="http://schemas.openxmlformats.org/drawingml/2006/chartDrawing">
    <cdr:from>
      <cdr:x>0.90476</cdr:x>
      <cdr:y>0</cdr:y>
    </cdr:from>
    <cdr:to>
      <cdr:x>0.97884</cdr:x>
      <cdr:y>0.86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3945016" y="1332131"/>
          <a:ext cx="3096344" cy="4320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>
              <a:latin typeface="Arial" pitchFamily="34" charset="0"/>
              <a:cs typeface="Arial" pitchFamily="34" charset="0"/>
            </a:rPr>
            <a:t>Месячная разница бюджетов  ( млн. грн. ) </a:t>
          </a:r>
          <a:endParaRPr lang="ru-RU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0.01978</cdr:x>
      <cdr:y>0.05357</cdr:y>
    </cdr:from>
    <cdr:to>
      <cdr:x>0.13365</cdr:x>
      <cdr:y>0.70946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905413" y="1228941"/>
          <a:ext cx="2644842" cy="619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Доля 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Бюджет 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0.01978</cdr:x>
      <cdr:y>0.05357</cdr:y>
    </cdr:from>
    <cdr:to>
      <cdr:x>0.13365</cdr:x>
      <cdr:y>0.70946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905413" y="1228941"/>
          <a:ext cx="2644842" cy="619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Доля 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0.34315</cdr:x>
      <cdr:y>0</cdr:y>
    </cdr:from>
    <cdr:to>
      <cdr:x>0.74054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0464" y="0"/>
          <a:ext cx="2189269" cy="277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0.34315</cdr:x>
      <cdr:y>0</cdr:y>
    </cdr:from>
    <cdr:to>
      <cdr:x>0.74054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0464" y="0"/>
          <a:ext cx="2189269" cy="277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DAEA0-6E84-4CCC-A35D-65D1C9AFF7B8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885CD-6E8C-4B0D-93FD-74442199A0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5897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Обновление по материалам </a:t>
            </a:r>
            <a:r>
              <a:rPr lang="en-US" smtClean="0"/>
              <a:t>http://vrk.org.ua/adv/statistics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572920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45822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24960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66578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85981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58238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12396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208503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57292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0708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0708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634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634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634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634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634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60235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8860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915566"/>
            <a:ext cx="4966320" cy="1152128"/>
          </a:xfrm>
        </p:spPr>
        <p:txBody>
          <a:bodyPr/>
          <a:lstStyle>
            <a:lvl1pPr algn="l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2139702"/>
            <a:ext cx="3200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7517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68611"/>
            <a:ext cx="9144000" cy="495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081"/>
            <a:ext cx="8229600" cy="85725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228184" y="4779402"/>
            <a:ext cx="981472" cy="273844"/>
          </a:xfrm>
        </p:spPr>
        <p:txBody>
          <a:bodyPr/>
          <a:lstStyle/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86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37241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7EC87-94D2-41B2-A32D-1E61F71FB7AA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995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 в Украине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2571750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первой половине</a:t>
            </a:r>
          </a:p>
          <a:p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ru-R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года</a:t>
            </a:r>
            <a:endParaRPr lang="uk-UA" sz="3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89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первого полугодия 2015 года.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1362539381"/>
              </p:ext>
            </p:extLst>
          </p:nvPr>
        </p:nvGraphicFramePr>
        <p:xfrm>
          <a:off x="107504" y="1131590"/>
          <a:ext cx="475252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2015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834829"/>
            <a:ext cx="796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Скролл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593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тысячи контактов носителей  </a:t>
            </a:r>
            <a:endParaRPr lang="ru-RU" dirty="0"/>
          </a:p>
        </p:txBody>
      </p:sp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Каждый носитель генерирует количество контактов,  эквивалентное населению среднего города</a:t>
            </a: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точки зрения стоимости контакта, наиболее эффективными являются щиты/призмы и </a:t>
            </a:r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троллы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05855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ИКНР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DOORS Consulting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="" xmlns:p14="http://schemas.microsoft.com/office/powerpoint/2010/main" val="2972254735"/>
              </p:ext>
            </p:extLst>
          </p:nvPr>
        </p:nvGraphicFramePr>
        <p:xfrm>
          <a:off x="107504" y="987574"/>
          <a:ext cx="4915272" cy="3579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28642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Товарные группы: затраты на наружную рекламу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4695263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2014-2015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19" y="771549"/>
            <a:ext cx="8712969" cy="3870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89632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Основные рекламодатели: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затраты на наружную рекламу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05789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2014-2015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040" y="843558"/>
            <a:ext cx="8784976" cy="373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83361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081"/>
            <a:ext cx="8064896" cy="85725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Основные торговые марки: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затраты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 наружную рекламу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4705789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2014-2015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019" y="884502"/>
            <a:ext cx="8889478" cy="362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21242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Сезонность затрат в наружной рекламе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703514109"/>
              </p:ext>
            </p:extLst>
          </p:nvPr>
        </p:nvGraphicFramePr>
        <p:xfrm>
          <a:off x="3203848" y="771550"/>
          <a:ext cx="5832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27784" y="4705789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2014-2015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131590"/>
            <a:ext cx="306705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43691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проданных рекламных поверхностей по основным городам Украины. ТОП-10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2364578018"/>
              </p:ext>
            </p:extLst>
          </p:nvPr>
        </p:nvGraphicFramePr>
        <p:xfrm>
          <a:off x="-108520" y="843558"/>
          <a:ext cx="46085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="" xmlns:p14="http://schemas.microsoft.com/office/powerpoint/2010/main" val="926429812"/>
              </p:ext>
            </p:extLst>
          </p:nvPr>
        </p:nvGraphicFramePr>
        <p:xfrm>
          <a:off x="4535488" y="843558"/>
          <a:ext cx="46085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05789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921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операторам Украины. </a:t>
            </a:r>
            <a:r>
              <a:rPr lang="ru-RU" dirty="0">
                <a:latin typeface="Arial" pitchFamily="34" charset="0"/>
                <a:cs typeface="Arial" pitchFamily="34" charset="0"/>
              </a:rPr>
              <a:t>Все носители.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ТОП-10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2746910401"/>
              </p:ext>
            </p:extLst>
          </p:nvPr>
        </p:nvGraphicFramePr>
        <p:xfrm>
          <a:off x="-324543" y="792022"/>
          <a:ext cx="4899306" cy="3867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83526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2119325123"/>
              </p:ext>
            </p:extLst>
          </p:nvPr>
        </p:nvGraphicFramePr>
        <p:xfrm>
          <a:off x="4283969" y="792022"/>
          <a:ext cx="4860032" cy="3867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55022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ператорам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Украины. 6х3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4023203408"/>
              </p:ext>
            </p:extLst>
          </p:nvPr>
        </p:nvGraphicFramePr>
        <p:xfrm>
          <a:off x="-324543" y="771550"/>
          <a:ext cx="489930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="" xmlns:p14="http://schemas.microsoft.com/office/powerpoint/2010/main" val="4000828662"/>
              </p:ext>
            </p:extLst>
          </p:nvPr>
        </p:nvGraphicFramePr>
        <p:xfrm>
          <a:off x="4283969" y="771550"/>
          <a:ext cx="486003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341880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ператорам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Украины. 1,2х1,8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ТОП-5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="" xmlns:p14="http://schemas.microsoft.com/office/powerpoint/2010/main" val="1460462258"/>
              </p:ext>
            </p:extLst>
          </p:nvPr>
        </p:nvGraphicFramePr>
        <p:xfrm>
          <a:off x="4355976" y="720014"/>
          <a:ext cx="47880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1822882557"/>
              </p:ext>
            </p:extLst>
          </p:nvPr>
        </p:nvGraphicFramePr>
        <p:xfrm>
          <a:off x="-108520" y="720014"/>
          <a:ext cx="47880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45447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78640452"/>
              </p:ext>
            </p:extLst>
          </p:nvPr>
        </p:nvGraphicFramePr>
        <p:xfrm>
          <a:off x="92365" y="987574"/>
          <a:ext cx="4400123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278390486"/>
              </p:ext>
            </p:extLst>
          </p:nvPr>
        </p:nvGraphicFramePr>
        <p:xfrm>
          <a:off x="4492488" y="987574"/>
          <a:ext cx="4400123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78884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ВРК (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http://www.adcoalition.org.ua/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425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данных</a:t>
            </a:r>
            <a:endParaRPr lang="ru-RU" dirty="0"/>
          </a:p>
        </p:txBody>
      </p:sp>
      <p:pic>
        <p:nvPicPr>
          <p:cNvPr id="1026" name="Picture 2" descr="C:\Users\Use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987574"/>
            <a:ext cx="1953574" cy="61155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483768" y="915566"/>
            <a:ext cx="6660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Consulting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‒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официальный исследователь рынка наружной рекламы.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исследований: ТОП-25 городов, население в возрасте 18+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2 раза в год.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www.doors-c.com.ua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User\Desktop\tns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643758"/>
            <a:ext cx="668179" cy="668179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483768" y="2571750"/>
            <a:ext cx="66602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MMI Украина (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Украина). 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исследований: города 50 000+, население в возрасте 12-65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Выборочная совокупность: 5 000 респондентов в 1 волну исследования. 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4 раза в год.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www.tns-ua.com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028" name="Picture 4" descr="C:\Users\User\Desktop\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3507854"/>
            <a:ext cx="1112688" cy="10957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483768" y="3651870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«Всеукраинская рекламная коалиция»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www.adcoalition.org.ua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:\Users\User\Desktop\middle_image_1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1707654"/>
            <a:ext cx="1528884" cy="84938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483768" y="1779662"/>
            <a:ext cx="6660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Коммуникационный</a:t>
            </a:r>
            <a:r>
              <a:rPr lang="uk-UA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Альянс 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‒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</a:t>
            </a:r>
            <a:r>
              <a:rPr lang="ru-RU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мониторист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рынка наружной рекламы.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исследований: ТОП-30 городов, население в возрасте 18+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2 раза в месяц.</a:t>
            </a:r>
          </a:p>
        </p:txBody>
      </p:sp>
    </p:spTree>
    <p:extLst>
      <p:ext uri="{BB962C8B-B14F-4D97-AF65-F5344CB8AC3E}">
        <p14:creationId xmlns="" xmlns:p14="http://schemas.microsoft.com/office/powerpoint/2010/main" val="170765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851670"/>
            <a:ext cx="6357392" cy="857250"/>
          </a:xfrm>
        </p:spPr>
        <p:txBody>
          <a:bodyPr>
            <a:noAutofit/>
          </a:bodyPr>
          <a:lstStyle/>
          <a:p>
            <a:r>
              <a:rPr lang="ru-RU" sz="4400" dirty="0" smtClean="0">
                <a:latin typeface="Arial" pitchFamily="34" charset="0"/>
                <a:cs typeface="Arial" pitchFamily="34" charset="0"/>
              </a:rPr>
              <a:t>БЛАГОДАРИМ ЗА ВНИМАНИЕ! 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594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Проникновение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1602583873"/>
              </p:ext>
            </p:extLst>
          </p:nvPr>
        </p:nvGraphicFramePr>
        <p:xfrm>
          <a:off x="304801" y="1008909"/>
          <a:ext cx="4915272" cy="3579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 и ТВ – </a:t>
            </a:r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медиаканалы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самые доступные для аудитории</a:t>
            </a: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Позиции Интернет сильны по молодежным аудиториям. По общей аудитории ‒ охват на уровне 60% </a:t>
            </a:r>
          </a:p>
          <a:p>
            <a:endParaRPr lang="ru-RU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05855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MMI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Украина ' 2014/4 + 2015/1, Украина, использование 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 менее 1 раза в месяц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74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тысячи контактов медиа 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3847443961"/>
              </p:ext>
            </p:extLst>
          </p:nvPr>
        </p:nvGraphicFramePr>
        <p:xfrm>
          <a:off x="304800" y="555527"/>
          <a:ext cx="520330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реклама, интернет и радио – наиболее дешевые с точки зрения цены за контакт </a:t>
            </a:r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широкой аудитории</a:t>
            </a:r>
          </a:p>
          <a:p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3768" y="4776702"/>
            <a:ext cx="45365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ИКНР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расчет по аудитории 18+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5976" y="699542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1100" b="0" i="0" u="none" strike="noStrike" kern="1200" baseline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 smtClean="0">
                <a:solidFill>
                  <a:prstClr val="white">
                    <a:lumMod val="50000"/>
                  </a:prstClr>
                </a:solidFill>
              </a:rPr>
              <a:t>900</a:t>
            </a:r>
            <a:endParaRPr lang="uk-UA" sz="1100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683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форматов по итогам первого полугодия 2015 года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3097510589"/>
              </p:ext>
            </p:extLst>
          </p:nvPr>
        </p:nvGraphicFramePr>
        <p:xfrm>
          <a:off x="0" y="1320800"/>
          <a:ext cx="4429761" cy="298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791007" y="149444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Щитовые конструкции ‒ основной формат для украинского рынка </a:t>
            </a:r>
          </a:p>
          <a:p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Сити-лайт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второй в количественном выражении. Отстает от призм при пересчете контактов из-за сосредоточения в отделении от транспортных потоков и меньшей площади</a:t>
            </a: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76702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2015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260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Динамика роста доли рекламных поверхностей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2396168018"/>
              </p:ext>
            </p:extLst>
          </p:nvPr>
        </p:nvGraphicFramePr>
        <p:xfrm>
          <a:off x="92264" y="1275606"/>
          <a:ext cx="4499992" cy="3192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995782570"/>
              </p:ext>
            </p:extLst>
          </p:nvPr>
        </p:nvGraphicFramePr>
        <p:xfrm>
          <a:off x="4592256" y="1275606"/>
          <a:ext cx="4467605" cy="3192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9632" y="851537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60" y="84355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Бюджет 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4783526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2015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119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первого полугодия 2015 года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3547998155"/>
              </p:ext>
            </p:extLst>
          </p:nvPr>
        </p:nvGraphicFramePr>
        <p:xfrm>
          <a:off x="0" y="1320800"/>
          <a:ext cx="4860032" cy="298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97174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2015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7624" y="1018932"/>
            <a:ext cx="1361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Все носители 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одзаголовок 6"/>
          <p:cNvSpPr txBox="1">
            <a:spLocks/>
          </p:cNvSpPr>
          <p:nvPr/>
        </p:nvSpPr>
        <p:spPr>
          <a:xfrm>
            <a:off x="4791007" y="149444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Киев – основа рынка наружной рекламы в количественном, бюджетном и качественном выражении</a:t>
            </a: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Соотношение между контактами и бюджетами свидетельствует о взвешенном подходе к ценообразованию</a:t>
            </a: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312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первого полугодия 2015 года.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3784319949"/>
              </p:ext>
            </p:extLst>
          </p:nvPr>
        </p:nvGraphicFramePr>
        <p:xfrm>
          <a:off x="0" y="1059584"/>
          <a:ext cx="4727470" cy="3875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3648" y="915566"/>
            <a:ext cx="5357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Щит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47990" y="915566"/>
            <a:ext cx="8194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Призма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="" xmlns:p14="http://schemas.microsoft.com/office/powerpoint/2010/main" val="3437046589"/>
              </p:ext>
            </p:extLst>
          </p:nvPr>
        </p:nvGraphicFramePr>
        <p:xfrm>
          <a:off x="4355976" y="1059583"/>
          <a:ext cx="4788024" cy="3875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90350"/>
            <a:ext cx="43204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2015, размер 6х3 </a:t>
            </a:r>
          </a:p>
        </p:txBody>
      </p:sp>
    </p:spTree>
    <p:extLst>
      <p:ext uri="{BB962C8B-B14F-4D97-AF65-F5344CB8AC3E}">
        <p14:creationId xmlns="" xmlns:p14="http://schemas.microsoft.com/office/powerpoint/2010/main" val="3277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первого полугодия 2015 года.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1650366682"/>
              </p:ext>
            </p:extLst>
          </p:nvPr>
        </p:nvGraphicFramePr>
        <p:xfrm>
          <a:off x="-52606" y="1131590"/>
          <a:ext cx="5185203" cy="3528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00926"/>
            <a:ext cx="4392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2015, размеры 1,2х1,8 форматов 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сити-лайт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лайтбокс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все размеры 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бэклайтов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03885" y="852657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Сити-лай</a:t>
            </a:r>
            <a:r>
              <a:rPr lang="ru-RU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т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84168" y="915566"/>
            <a:ext cx="861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Бэклайт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="" xmlns:p14="http://schemas.microsoft.com/office/powerpoint/2010/main" val="3857351937"/>
              </p:ext>
            </p:extLst>
          </p:nvPr>
        </p:nvGraphicFramePr>
        <p:xfrm>
          <a:off x="4663410" y="1203598"/>
          <a:ext cx="4589110" cy="3293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27623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rcom Pallette">
    <a:dk1>
      <a:srgbClr val="7F7F7F"/>
    </a:dk1>
    <a:lt1>
      <a:sysClr val="window" lastClr="FFFFFF"/>
    </a:lt1>
    <a:dk2>
      <a:srgbClr val="E36F1E"/>
    </a:dk2>
    <a:lt2>
      <a:srgbClr val="F3A220"/>
    </a:lt2>
    <a:accent1>
      <a:srgbClr val="BF3165"/>
    </a:accent1>
    <a:accent2>
      <a:srgbClr val="C00000"/>
    </a:accent2>
    <a:accent3>
      <a:srgbClr val="4B436D"/>
    </a:accent3>
    <a:accent4>
      <a:srgbClr val="00AFDB"/>
    </a:accent4>
    <a:accent5>
      <a:srgbClr val="7AC143"/>
    </a:accent5>
    <a:accent6>
      <a:srgbClr val="00853F"/>
    </a:accent6>
    <a:hlink>
      <a:srgbClr val="A5A5A5"/>
    </a:hlink>
    <a:folHlink>
      <a:srgbClr val="800080"/>
    </a:folHlink>
  </a:clrScheme>
  <a:fontScheme name="Starcom Fonts">
    <a:majorFont>
      <a:latin typeface="Univers LT 47 CondensedLt"/>
      <a:ea typeface=""/>
      <a:cs typeface=""/>
    </a:majorFont>
    <a:minorFont>
      <a:latin typeface="Univers LT 47 CondensedL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tarcom Pallette">
    <a:dk1>
      <a:srgbClr val="7F7F7F"/>
    </a:dk1>
    <a:lt1>
      <a:sysClr val="window" lastClr="FFFFFF"/>
    </a:lt1>
    <a:dk2>
      <a:srgbClr val="E36F1E"/>
    </a:dk2>
    <a:lt2>
      <a:srgbClr val="F3A220"/>
    </a:lt2>
    <a:accent1>
      <a:srgbClr val="BF3165"/>
    </a:accent1>
    <a:accent2>
      <a:srgbClr val="C00000"/>
    </a:accent2>
    <a:accent3>
      <a:srgbClr val="4B436D"/>
    </a:accent3>
    <a:accent4>
      <a:srgbClr val="00AFDB"/>
    </a:accent4>
    <a:accent5>
      <a:srgbClr val="7AC143"/>
    </a:accent5>
    <a:accent6>
      <a:srgbClr val="00853F"/>
    </a:accent6>
    <a:hlink>
      <a:srgbClr val="A5A5A5"/>
    </a:hlink>
    <a:folHlink>
      <a:srgbClr val="800080"/>
    </a:folHlink>
  </a:clrScheme>
  <a:fontScheme name="Starcom Fonts">
    <a:majorFont>
      <a:latin typeface="Univers LT 47 CondensedLt"/>
      <a:ea typeface=""/>
      <a:cs typeface=""/>
    </a:majorFont>
    <a:minorFont>
      <a:latin typeface="Univers LT 47 CondensedL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10422</TotalTime>
  <Words>681</Words>
  <Application>Microsoft Office PowerPoint</Application>
  <PresentationFormat>Экран (16:9)</PresentationFormat>
  <Paragraphs>113</Paragraphs>
  <Slides>21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Наружная реклама в Украине</vt:lpstr>
      <vt:lpstr>Динамика медиарынка </vt:lpstr>
      <vt:lpstr>Проникновение </vt:lpstr>
      <vt:lpstr>Средняя стоимость тысячи контактов медиа  </vt:lpstr>
      <vt:lpstr>Доли основных форматов по итогам первого полугодия 2015 года</vt:lpstr>
      <vt:lpstr>Динамика роста доли рекламных поверхностей</vt:lpstr>
      <vt:lpstr>Доли основных городов по итогам первого полугодия 2015 года</vt:lpstr>
      <vt:lpstr>Доли основных городов по итогам первого полугодия 2015 года. Основные форматы </vt:lpstr>
      <vt:lpstr>Доли основных городов по итогам первого полугодия 2015 года. Основные форматы</vt:lpstr>
      <vt:lpstr>Доли основных городов по итогам первого полугодия 2015 года. Основные форматы</vt:lpstr>
      <vt:lpstr>Средняя стоимость тысячи контактов носителей  </vt:lpstr>
      <vt:lpstr>Товарные группы: затраты на наружную рекламу </vt:lpstr>
      <vt:lpstr>Основные рекламодатели:  затраты на наружную рекламу </vt:lpstr>
      <vt:lpstr>Основные торговые марки: затраты на наружную рекламу </vt:lpstr>
      <vt:lpstr>Сезонность затрат в наружной рекламе</vt:lpstr>
      <vt:lpstr>Распределение проданных рекламных поверхностей по основным городам Украины. ТОП-10</vt:lpstr>
      <vt:lpstr>Распределение рекламных поверхностей по основным операторам Украины. Все носители. ТОП-10</vt:lpstr>
      <vt:lpstr>Распределение рекламных поверхностей по основным операторам Украины. 6х3</vt:lpstr>
      <vt:lpstr>Распределение рекламных поверхностей по основным операторам Украины. 1,2х1,8. ТОП-5</vt:lpstr>
      <vt:lpstr>Источники данных</vt:lpstr>
      <vt:lpstr>БЛАГОДАРИМ ЗА ВНИМАНИЕ! </vt:lpstr>
    </vt:vector>
  </TitlesOfParts>
  <Company>ДП "ССМ"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Andrey Rybkin</dc:creator>
  <cp:lastModifiedBy>Klykova Olga</cp:lastModifiedBy>
  <cp:revision>322</cp:revision>
  <cp:lastPrinted>2015-01-30T16:39:30Z</cp:lastPrinted>
  <dcterms:created xsi:type="dcterms:W3CDTF">2014-08-08T10:27:35Z</dcterms:created>
  <dcterms:modified xsi:type="dcterms:W3CDTF">2015-09-08T10:58:12Z</dcterms:modified>
</cp:coreProperties>
</file>