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drawings/drawing9.xml" ContentType="application/vnd.openxmlformats-officedocument.drawingml.chartshapes+xml"/>
  <Override PartName="/ppt/charts/chart21.xml" ContentType="application/vnd.openxmlformats-officedocument.drawingml.chart+xml"/>
  <Override PartName="/ppt/drawings/drawing10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drawings/drawing11.xml" ContentType="application/vnd.openxmlformats-officedocument.drawingml.chartshapes+xml"/>
  <Override PartName="/ppt/charts/chart23.xml" ContentType="application/vnd.openxmlformats-officedocument.drawingml.chart+xml"/>
  <Override PartName="/ppt/drawings/drawing12.xml" ContentType="application/vnd.openxmlformats-officedocument.drawingml.chartshape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8" r:id="rId5"/>
    <p:sldId id="287" r:id="rId6"/>
    <p:sldId id="290" r:id="rId7"/>
    <p:sldId id="291" r:id="rId8"/>
    <p:sldId id="261" r:id="rId9"/>
    <p:sldId id="288" r:id="rId10"/>
    <p:sldId id="279" r:id="rId11"/>
    <p:sldId id="276" r:id="rId12"/>
    <p:sldId id="277" r:id="rId13"/>
    <p:sldId id="278" r:id="rId14"/>
    <p:sldId id="292" r:id="rId15"/>
    <p:sldId id="265" r:id="rId16"/>
    <p:sldId id="267" r:id="rId17"/>
    <p:sldId id="268" r:id="rId18"/>
    <p:sldId id="266" r:id="rId19"/>
    <p:sldId id="270" r:id="rId20"/>
    <p:sldId id="284" r:id="rId21"/>
    <p:sldId id="281" r:id="rId22"/>
    <p:sldId id="273" r:id="rId23"/>
    <p:sldId id="289" r:id="rId24"/>
    <p:sldId id="275" r:id="rId25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>
          <p15:clr>
            <a:srgbClr val="A4A3A4"/>
          </p15:clr>
        </p15:guide>
        <p15:guide id="2" pos="11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Гоцык" initials="СГ" lastIdx="0" clrIdx="0">
    <p:extLst>
      <p:ext uri="{19B8F6BF-5375-455C-9EA6-DF929625EA0E}">
        <p15:presenceInfo xmlns:p15="http://schemas.microsoft.com/office/powerpoint/2012/main" userId="S-1-5-21-3116319723-4013681771-2648223456-25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5F5F5F"/>
    <a:srgbClr val="4479AA"/>
    <a:srgbClr val="000000"/>
    <a:srgbClr val="E46C0A"/>
    <a:srgbClr val="FFFF00"/>
    <a:srgbClr val="AA4643"/>
    <a:srgbClr val="89A54E"/>
    <a:srgbClr val="D99694"/>
    <a:srgbClr val="715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 autoAdjust="0"/>
    <p:restoredTop sz="93880" autoAdjust="0"/>
  </p:normalViewPr>
  <p:slideViewPr>
    <p:cSldViewPr>
      <p:cViewPr varScale="1">
        <p:scale>
          <a:sx n="159" d="100"/>
          <a:sy n="159" d="100"/>
        </p:scale>
        <p:origin x="686" y="106"/>
      </p:cViewPr>
      <p:guideLst>
        <p:guide orient="horz" pos="758"/>
        <p:guide pos="1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грн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7779468892119693E-2"/>
          <c:y val="0.11268402043378829"/>
          <c:w val="0.89002398342046352"/>
          <c:h val="0.64479890075106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Лист1!$B$2:$P$2</c:f>
              <c:numCache>
                <c:formatCode>0</c:formatCode>
                <c:ptCount val="9"/>
                <c:pt idx="0">
                  <c:v>3521</c:v>
                </c:pt>
                <c:pt idx="1">
                  <c:v>3867</c:v>
                </c:pt>
                <c:pt idx="2">
                  <c:v>4440</c:v>
                </c:pt>
                <c:pt idx="3">
                  <c:v>3555</c:v>
                </c:pt>
                <c:pt idx="4">
                  <c:v>3733</c:v>
                </c:pt>
                <c:pt idx="5">
                  <c:v>4965</c:v>
                </c:pt>
                <c:pt idx="6">
                  <c:v>6355</c:v>
                </c:pt>
                <c:pt idx="7">
                  <c:v>8071</c:v>
                </c:pt>
                <c:pt idx="8">
                  <c:v>10089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04-46C3-8C53-3634F53B5E1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Лист1!$B$3:$P$3</c:f>
              <c:numCache>
                <c:formatCode>0</c:formatCode>
                <c:ptCount val="9"/>
                <c:pt idx="0">
                  <c:v>370</c:v>
                </c:pt>
                <c:pt idx="1">
                  <c:v>400</c:v>
                </c:pt>
                <c:pt idx="2">
                  <c:v>500</c:v>
                </c:pt>
                <c:pt idx="3">
                  <c:v>375</c:v>
                </c:pt>
                <c:pt idx="4">
                  <c:v>431</c:v>
                </c:pt>
                <c:pt idx="5">
                  <c:v>711</c:v>
                </c:pt>
                <c:pt idx="6">
                  <c:v>974</c:v>
                </c:pt>
                <c:pt idx="7">
                  <c:v>1198</c:v>
                </c:pt>
                <c:pt idx="8" formatCode="#,##0">
                  <c:v>1438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04-46C3-8C53-3634F53B5E1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Лист1!$B$4:$P$4</c:f>
              <c:numCache>
                <c:formatCode>0</c:formatCode>
                <c:ptCount val="9"/>
                <c:pt idx="0">
                  <c:v>1000</c:v>
                </c:pt>
                <c:pt idx="1">
                  <c:v>1200</c:v>
                </c:pt>
                <c:pt idx="2" formatCode="#,##0">
                  <c:v>1500</c:v>
                </c:pt>
                <c:pt idx="3" formatCode="#,##0">
                  <c:v>1030</c:v>
                </c:pt>
                <c:pt idx="4">
                  <c:v>953</c:v>
                </c:pt>
                <c:pt idx="5">
                  <c:v>1240</c:v>
                </c:pt>
                <c:pt idx="6">
                  <c:v>2691</c:v>
                </c:pt>
                <c:pt idx="7">
                  <c:v>3493</c:v>
                </c:pt>
                <c:pt idx="8" formatCode="#,##0">
                  <c:v>4119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004-46C3-8C53-3634F53B5E1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Лист1!$B$5:$P$5</c:f>
              <c:numCache>
                <c:formatCode>#,##0</c:formatCode>
                <c:ptCount val="9"/>
                <c:pt idx="0">
                  <c:v>2436.4</c:v>
                </c:pt>
                <c:pt idx="1">
                  <c:v>2646.8</c:v>
                </c:pt>
                <c:pt idx="2">
                  <c:v>2497</c:v>
                </c:pt>
                <c:pt idx="3">
                  <c:v>1670</c:v>
                </c:pt>
                <c:pt idx="4" formatCode="0">
                  <c:v>1320</c:v>
                </c:pt>
                <c:pt idx="5" formatCode="0">
                  <c:v>1130</c:v>
                </c:pt>
                <c:pt idx="6" formatCode="0">
                  <c:v>1355</c:v>
                </c:pt>
                <c:pt idx="7" formatCode="0">
                  <c:v>1612</c:v>
                </c:pt>
                <c:pt idx="8">
                  <c:v>1843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004-46C3-8C53-3634F53B5E1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Лист1!$B$6:$P$6</c:f>
              <c:numCache>
                <c:formatCode>0</c:formatCode>
                <c:ptCount val="9"/>
                <c:pt idx="0">
                  <c:v>271</c:v>
                </c:pt>
                <c:pt idx="1">
                  <c:v>312</c:v>
                </c:pt>
                <c:pt idx="2">
                  <c:v>340</c:v>
                </c:pt>
                <c:pt idx="3">
                  <c:v>290</c:v>
                </c:pt>
                <c:pt idx="4">
                  <c:v>304</c:v>
                </c:pt>
                <c:pt idx="5">
                  <c:v>400</c:v>
                </c:pt>
                <c:pt idx="6">
                  <c:v>480</c:v>
                </c:pt>
                <c:pt idx="7">
                  <c:v>578</c:v>
                </c:pt>
                <c:pt idx="8" formatCode="General">
                  <c:v>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04-46C3-8C53-3634F53B5E1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Лист1!$B$7:$P$7</c:f>
              <c:numCache>
                <c:formatCode>0</c:formatCode>
                <c:ptCount val="9"/>
                <c:pt idx="0">
                  <c:v>32</c:v>
                </c:pt>
                <c:pt idx="1">
                  <c:v>35</c:v>
                </c:pt>
                <c:pt idx="2">
                  <c:v>40</c:v>
                </c:pt>
                <c:pt idx="3">
                  <c:v>30</c:v>
                </c:pt>
                <c:pt idx="4">
                  <c:v>24</c:v>
                </c:pt>
                <c:pt idx="5">
                  <c:v>35</c:v>
                </c:pt>
                <c:pt idx="6">
                  <c:v>40</c:v>
                </c:pt>
                <c:pt idx="7">
                  <c:v>48</c:v>
                </c:pt>
                <c:pt idx="8" formatCode="General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04-46C3-8C53-3634F53B5E1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Лист1!$B$8:$P$8</c:f>
              <c:numCache>
                <c:formatCode>0</c:formatCode>
                <c:ptCount val="9"/>
                <c:pt idx="0">
                  <c:v>590</c:v>
                </c:pt>
                <c:pt idx="1">
                  <c:v>680</c:v>
                </c:pt>
                <c:pt idx="2" formatCode="#,##0">
                  <c:v>2050</c:v>
                </c:pt>
                <c:pt idx="3" formatCode="#,##0">
                  <c:v>2115</c:v>
                </c:pt>
                <c:pt idx="4">
                  <c:v>2355</c:v>
                </c:pt>
                <c:pt idx="5">
                  <c:v>3140</c:v>
                </c:pt>
                <c:pt idx="6">
                  <c:v>4344</c:v>
                </c:pt>
                <c:pt idx="7">
                  <c:v>4686.3876319758674</c:v>
                </c:pt>
                <c:pt idx="8" formatCode="#,##0">
                  <c:v>6445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004-46C3-8C53-3634F53B5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7570528"/>
        <c:axId val="377572880"/>
      </c:barChart>
      <c:catAx>
        <c:axId val="377570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572880"/>
        <c:crosses val="autoZero"/>
        <c:auto val="1"/>
        <c:lblAlgn val="ctr"/>
        <c:lblOffset val="100"/>
        <c:noMultiLvlLbl val="0"/>
      </c:catAx>
      <c:valAx>
        <c:axId val="377572880"/>
        <c:scaling>
          <c:orientation val="minMax"/>
          <c:max val="25000"/>
          <c:min val="0"/>
        </c:scaling>
        <c:delete val="0"/>
        <c:axPos val="l"/>
        <c:numFmt formatCode="0" sourceLinked="1"/>
        <c:majorTickMark val="out"/>
        <c:minorTickMark val="none"/>
        <c:tickLblPos val="nextTo"/>
        <c:crossAx val="377570528"/>
        <c:crosses val="autoZero"/>
        <c:crossBetween val="between"/>
        <c:majorUnit val="3000"/>
      </c:valAx>
    </c:plotArea>
    <c:legend>
      <c:legendPos val="b"/>
      <c:layout>
        <c:manualLayout>
          <c:xMode val="edge"/>
          <c:yMode val="edge"/>
          <c:x val="9.2864676737445764E-2"/>
          <c:y val="0.91928176743464562"/>
          <c:w val="0.84890626921111101"/>
          <c:h val="6.5608645444111893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1583722840319"/>
          <c:y val="5.7163275071341856E-2"/>
          <c:w val="0.46454783793864324"/>
          <c:h val="0.7185073979872705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0.34015318973937181</c:v>
                </c:pt>
                <c:pt idx="1">
                  <c:v>0.42860032968073408</c:v>
                </c:pt>
                <c:pt idx="2">
                  <c:v>0.48415245151290837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5D-452D-9214-B0795D4EE4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0.1161431827138916</c:v>
                </c:pt>
                <c:pt idx="1">
                  <c:v>0.11524178610242761</c:v>
                </c:pt>
                <c:pt idx="2">
                  <c:v>9.2522033437702267E-2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5D-452D-9214-B0795D4EE4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4.6470981339639131E-2</c:v>
                </c:pt>
                <c:pt idx="1">
                  <c:v>3.8284721474807423E-2</c:v>
                </c:pt>
                <c:pt idx="2">
                  <c:v>3.8816686870476631E-2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5D-452D-9214-B0795D4EE4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0.12928597131547834</c:v>
                </c:pt>
                <c:pt idx="1">
                  <c:v>9.4033458467429665E-2</c:v>
                </c:pt>
                <c:pt idx="2">
                  <c:v>8.8595400505821487E-2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5D-452D-9214-B0795D4EE4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8.7355849140663827E-2</c:v>
                </c:pt>
                <c:pt idx="1">
                  <c:v>9.0494691039627234E-2</c:v>
                </c:pt>
                <c:pt idx="2">
                  <c:v>0.12074871027977316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5D-452D-9214-B0795D4EE4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0.28059082575095529</c:v>
                </c:pt>
                <c:pt idx="1">
                  <c:v>0.23334501323497403</c:v>
                </c:pt>
                <c:pt idx="2">
                  <c:v>0.17516471739331796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5D-452D-9214-B0795D4EE4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535368"/>
        <c:axId val="326534584"/>
      </c:barChart>
      <c:catAx>
        <c:axId val="326535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534584"/>
        <c:crosses val="autoZero"/>
        <c:auto val="1"/>
        <c:lblAlgn val="ctr"/>
        <c:lblOffset val="100"/>
        <c:noMultiLvlLbl val="0"/>
      </c:catAx>
      <c:valAx>
        <c:axId val="326534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535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48089149093657"/>
          <c:y val="0.20535195421163185"/>
          <c:w val="0.26191890433297743"/>
          <c:h val="0.4604606286708988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21932958109321"/>
          <c:y val="5.6154934559603922E-2"/>
          <c:w val="0.49536802425803295"/>
          <c:h val="0.795210674539468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0.16429633460469326</c:v>
                </c:pt>
                <c:pt idx="1">
                  <c:v>0.15313405819918277</c:v>
                </c:pt>
                <c:pt idx="2">
                  <c:v>0.33818421006295951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C6-47BB-981E-92BBA8002B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9.8050940590859142E-2</c:v>
                </c:pt>
                <c:pt idx="1">
                  <c:v>9.8053010088506087E-2</c:v>
                </c:pt>
                <c:pt idx="2">
                  <c:v>0.10432843592239603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C6-47BB-981E-92BBA8002B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5.5013252311073763E-2</c:v>
                </c:pt>
                <c:pt idx="1">
                  <c:v>4.7669855572608638E-2</c:v>
                </c:pt>
                <c:pt idx="2">
                  <c:v>4.1594664412901799E-2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7C6-47BB-981E-92BBA8002B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5.4463766242161746E-2</c:v>
                </c:pt>
                <c:pt idx="1">
                  <c:v>5.8746160807944134E-2</c:v>
                </c:pt>
                <c:pt idx="2">
                  <c:v>5.0889243555012238E-2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C6-47BB-981E-92BBA8002B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7.0221087335962246E-2</c:v>
                </c:pt>
                <c:pt idx="1">
                  <c:v>8.5594865603538087E-2</c:v>
                </c:pt>
                <c:pt idx="2">
                  <c:v>0.10418128721164513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C6-47BB-981E-92BBA8002B8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0.55795461891524989</c:v>
                </c:pt>
                <c:pt idx="1">
                  <c:v>0.55680204972822023</c:v>
                </c:pt>
                <c:pt idx="2">
                  <c:v>0.36082215883508528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C6-47BB-981E-92BBA8002B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5305776"/>
        <c:axId val="255308128"/>
      </c:barChart>
      <c:catAx>
        <c:axId val="25530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5308128"/>
        <c:crosses val="autoZero"/>
        <c:auto val="1"/>
        <c:lblAlgn val="ctr"/>
        <c:lblOffset val="100"/>
        <c:noMultiLvlLbl val="0"/>
      </c:catAx>
      <c:valAx>
        <c:axId val="2553081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530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04421003382118"/>
          <c:y val="0.12097667180309665"/>
          <c:w val="0.23630395955568181"/>
          <c:h val="0.6802933933770509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0.40004590314436539</c:v>
                </c:pt>
                <c:pt idx="1">
                  <c:v>0.55553542589755267</c:v>
                </c:pt>
                <c:pt idx="2">
                  <c:v>0.5543574573358534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42-491E-8C33-A08EA2F13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6.1739729171448245E-2</c:v>
                </c:pt>
                <c:pt idx="1">
                  <c:v>3.6295498778417326E-2</c:v>
                </c:pt>
                <c:pt idx="2">
                  <c:v>3.4171534728583065E-2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42-491E-8C33-A08EA2F13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9.8117971081019051E-2</c:v>
                </c:pt>
                <c:pt idx="1">
                  <c:v>9.6903598492691215E-2</c:v>
                </c:pt>
                <c:pt idx="2">
                  <c:v>9.6369454306632088E-2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42-491E-8C33-A08EA2F132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9.8691760385586413E-2</c:v>
                </c:pt>
                <c:pt idx="1">
                  <c:v>7.3062031554101625E-2</c:v>
                </c:pt>
                <c:pt idx="2">
                  <c:v>4.6804051629590067E-2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242-491E-8C33-A08EA2F1323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2.1689235712646315E-2</c:v>
                </c:pt>
                <c:pt idx="1">
                  <c:v>1.4876392397200712E-2</c:v>
                </c:pt>
                <c:pt idx="2">
                  <c:v>1.9123020144690514E-2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242-491E-8C33-A08EA2F1323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0.31971540050493452</c:v>
                </c:pt>
                <c:pt idx="1">
                  <c:v>0.2233270528800364</c:v>
                </c:pt>
                <c:pt idx="2">
                  <c:v>0.24917448185465085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242-491E-8C33-A08EA2F132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5309304"/>
        <c:axId val="255307736"/>
      </c:barChart>
      <c:catAx>
        <c:axId val="255309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5307736"/>
        <c:crosses val="autoZero"/>
        <c:auto val="1"/>
        <c:lblAlgn val="ctr"/>
        <c:lblOffset val="100"/>
        <c:noMultiLvlLbl val="0"/>
      </c:catAx>
      <c:valAx>
        <c:axId val="2553077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5309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906652923987441"/>
          <c:y val="9.5536516013169703E-2"/>
          <c:w val="0.21859271187659482"/>
          <c:h val="0.7570913036379984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0.44835666463785756</c:v>
                </c:pt>
                <c:pt idx="1">
                  <c:v>0.54633440315127357</c:v>
                </c:pt>
                <c:pt idx="2">
                  <c:v>0.65645600562828788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3-466E-AA6E-B180E4F741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5.5325623858794887E-2</c:v>
                </c:pt>
                <c:pt idx="1">
                  <c:v>5.3657012871197417E-2</c:v>
                </c:pt>
                <c:pt idx="2">
                  <c:v>6.9130107623886106E-2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23-466E-AA6E-B180E4F741F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0.11092513694461351</c:v>
                </c:pt>
                <c:pt idx="1">
                  <c:v>9.1221452313620388E-2</c:v>
                </c:pt>
                <c:pt idx="2">
                  <c:v>8.6373555557520396E-2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23-466E-AA6E-B180E4F741F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0.17142422398052343</c:v>
                </c:pt>
                <c:pt idx="1">
                  <c:v>0.13599881731865154</c:v>
                </c:pt>
                <c:pt idx="2">
                  <c:v>7.9344404290977721E-2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23-466E-AA6E-B180E4F741F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6.7376749847839312E-2</c:v>
                </c:pt>
                <c:pt idx="1">
                  <c:v>5.9699179276370695E-2</c:v>
                </c:pt>
                <c:pt idx="2">
                  <c:v>5.7759932012187251E-2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23-466E-AA6E-B180E4F741F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0.14659160073037136</c:v>
                </c:pt>
                <c:pt idx="1">
                  <c:v>0.1130891350688864</c:v>
                </c:pt>
                <c:pt idx="2">
                  <c:v>5.0935994887140734E-2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23-466E-AA6E-B180E4F741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5306952"/>
        <c:axId val="255307344"/>
      </c:barChart>
      <c:catAx>
        <c:axId val="255306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5307344"/>
        <c:crosses val="autoZero"/>
        <c:auto val="1"/>
        <c:lblAlgn val="ctr"/>
        <c:lblOffset val="100"/>
        <c:noMultiLvlLbl val="0"/>
      </c:catAx>
      <c:valAx>
        <c:axId val="255307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5306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29750030874588"/>
          <c:y val="3.9574488006175301E-2"/>
          <c:w val="0.671116204316067"/>
          <c:h val="0.60287967766081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к-во контактов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492.12376137179956</c:v>
                </c:pt>
                <c:pt idx="1">
                  <c:v>614.23802341326291</c:v>
                </c:pt>
                <c:pt idx="2">
                  <c:v>260.68105581523236</c:v>
                </c:pt>
                <c:pt idx="3">
                  <c:v>643.2339839265212</c:v>
                </c:pt>
                <c:pt idx="4">
                  <c:v>371.58057509941881</c:v>
                </c:pt>
                <c:pt idx="5">
                  <c:v>294.92268907563027</c:v>
                </c:pt>
                <c:pt idx="6">
                  <c:v>696.41425641750936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60-4B2E-8F17-72189A5B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447920"/>
        <c:axId val="53344831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цена за тыс контактов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circle"/>
            <c:size val="9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cat>
            <c:strRef>
              <c:f>Лист1!$A$2:$A$8</c:f>
              <c:strCache>
                <c:ptCount val="7"/>
                <c:pt idx="0">
                  <c:v>Щит</c:v>
                </c:pt>
                <c:pt idx="1">
                  <c:v>Призма</c:v>
                </c:pt>
                <c:pt idx="2">
                  <c:v>Сити-лайт</c:v>
                </c:pt>
                <c:pt idx="3">
                  <c:v>Бэклайт</c:v>
                </c:pt>
                <c:pt idx="4">
                  <c:v>Скролл</c:v>
                </c:pt>
                <c:pt idx="5">
                  <c:v>Лайтбокс</c:v>
                </c:pt>
                <c:pt idx="6">
                  <c:v>Другие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21.885790142538703</c:v>
                </c:pt>
                <c:pt idx="1">
                  <c:v>19.674978223608228</c:v>
                </c:pt>
                <c:pt idx="2">
                  <c:v>21.687516749038892</c:v>
                </c:pt>
                <c:pt idx="3">
                  <c:v>23.252882104840275</c:v>
                </c:pt>
                <c:pt idx="4">
                  <c:v>35.203709591945717</c:v>
                </c:pt>
                <c:pt idx="5">
                  <c:v>21.336206274792758</c:v>
                </c:pt>
                <c:pt idx="6">
                  <c:v>22.21774260724666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160-4B2E-8F17-72189A5B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448704"/>
        <c:axId val="533449488"/>
      </c:lineChart>
      <c:catAx>
        <c:axId val="533447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3448312"/>
        <c:crosses val="autoZero"/>
        <c:auto val="1"/>
        <c:lblAlgn val="ctr"/>
        <c:lblOffset val="100"/>
        <c:noMultiLvlLbl val="0"/>
      </c:catAx>
      <c:valAx>
        <c:axId val="533448312"/>
        <c:scaling>
          <c:orientation val="minMax"/>
          <c:max val="8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3447920"/>
        <c:crosses val="autoZero"/>
        <c:crossBetween val="between"/>
      </c:valAx>
      <c:valAx>
        <c:axId val="53344948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crossAx val="533448704"/>
        <c:crosses val="max"/>
        <c:crossBetween val="between"/>
      </c:valAx>
      <c:catAx>
        <c:axId val="53344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334494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702749705640488"/>
          <c:y val="0.84018855608618181"/>
          <c:w val="0.66962689447863022"/>
          <c:h val="0.1598114439138218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23563362644209"/>
          <c:y val="6.1007276127475314E-2"/>
          <c:w val="0.55656847455906822"/>
          <c:h val="0.74093909398151336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Изм.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Лист1!$D$2:$D$13</c:f>
              <c:numCache>
                <c:formatCode>0%</c:formatCode>
                <c:ptCount val="12"/>
                <c:pt idx="0">
                  <c:v>0.2744415226183472</c:v>
                </c:pt>
                <c:pt idx="1">
                  <c:v>9.6831636792645448E-2</c:v>
                </c:pt>
                <c:pt idx="2">
                  <c:v>0.33719023919828384</c:v>
                </c:pt>
                <c:pt idx="3">
                  <c:v>0.17336815556190904</c:v>
                </c:pt>
                <c:pt idx="4">
                  <c:v>0.1256876785866845</c:v>
                </c:pt>
                <c:pt idx="5">
                  <c:v>0.25952609369454449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3447136"/>
        <c:axId val="533446744"/>
      </c:barChar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217.09787</c:v>
                </c:pt>
                <c:pt idx="1">
                  <c:v>273.06054999999998</c:v>
                </c:pt>
                <c:pt idx="2">
                  <c:v>291.82295499999998</c:v>
                </c:pt>
                <c:pt idx="3">
                  <c:v>299.42368499999998</c:v>
                </c:pt>
                <c:pt idx="4">
                  <c:v>302.45816000000002</c:v>
                </c:pt>
                <c:pt idx="5">
                  <c:v>298.39421499999997</c:v>
                </c:pt>
                <c:pt idx="6">
                  <c:v>288.721745</c:v>
                </c:pt>
                <c:pt idx="7">
                  <c:v>281.13528500000001</c:v>
                </c:pt>
                <c:pt idx="8">
                  <c:v>321.08546000000001</c:v>
                </c:pt>
                <c:pt idx="9">
                  <c:v>331.79946000000001</c:v>
                </c:pt>
                <c:pt idx="10">
                  <c:v>329.39976999999999</c:v>
                </c:pt>
                <c:pt idx="11">
                  <c:v>326.49603000000002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994-431B-A412-ECE1FF4A6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cat>
            <c:strRef>
              <c:f>Лист1!$A$2:$A$13</c:f>
              <c:strCache>
                <c:ptCount val="12"/>
                <c:pt idx="0">
                  <c:v>янв</c:v>
                </c:pt>
                <c:pt idx="1">
                  <c:v>фев</c:v>
                </c:pt>
                <c:pt idx="2">
                  <c:v>мар</c:v>
                </c:pt>
                <c:pt idx="3">
                  <c:v>апр</c:v>
                </c:pt>
                <c:pt idx="4">
                  <c:v>май</c:v>
                </c:pt>
                <c:pt idx="5">
                  <c:v>июн</c:v>
                </c:pt>
                <c:pt idx="6">
                  <c:v>июл</c:v>
                </c:pt>
                <c:pt idx="7">
                  <c:v>авг</c:v>
                </c:pt>
                <c:pt idx="8">
                  <c:v>сен</c:v>
                </c:pt>
                <c:pt idx="9">
                  <c:v>окт</c:v>
                </c:pt>
                <c:pt idx="10">
                  <c:v>ноя</c:v>
                </c:pt>
                <c:pt idx="11">
                  <c:v>дек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276.67854</c:v>
                </c:pt>
                <c:pt idx="1">
                  <c:v>299.50144999999998</c:v>
                </c:pt>
                <c:pt idx="2">
                  <c:v>390.22280699999999</c:v>
                </c:pt>
                <c:pt idx="3">
                  <c:v>351.33421700000002</c:v>
                </c:pt>
                <c:pt idx="4">
                  <c:v>340.47342400000002</c:v>
                </c:pt>
                <c:pt idx="5">
                  <c:v>375.83530000000002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994-431B-A412-ECE1FF4A6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3450272"/>
        <c:axId val="533449880"/>
      </c:lineChart>
      <c:catAx>
        <c:axId val="53345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33449880"/>
        <c:crossesAt val="0"/>
        <c:auto val="1"/>
        <c:lblAlgn val="ctr"/>
        <c:lblOffset val="100"/>
        <c:noMultiLvlLbl val="0"/>
      </c:catAx>
      <c:valAx>
        <c:axId val="533449880"/>
        <c:scaling>
          <c:orientation val="minMax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3450272"/>
        <c:crosses val="autoZero"/>
        <c:crossBetween val="between"/>
      </c:valAx>
      <c:valAx>
        <c:axId val="533446744"/>
        <c:scaling>
          <c:orientation val="minMax"/>
          <c:max val="2"/>
          <c:min val="0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3447136"/>
        <c:crosses val="max"/>
        <c:crossBetween val="between"/>
      </c:valAx>
      <c:catAx>
        <c:axId val="53344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53344674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13692237213697844"/>
          <c:y val="0.91067724233086311"/>
          <c:w val="0.69106313290292587"/>
          <c:h val="8.6839091097020024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0.3651093828680132</c:v>
                </c:pt>
                <c:pt idx="1">
                  <c:v>0.49251452904469856</c:v>
                </c:pt>
                <c:pt idx="2">
                  <c:v>0.3863379987466054</c:v>
                </c:pt>
                <c:pt idx="3">
                  <c:v>0.51649629184205248</c:v>
                </c:pt>
                <c:pt idx="4">
                  <c:v>0.27237254525682852</c:v>
                </c:pt>
                <c:pt idx="5">
                  <c:v>0.45090353441403136</c:v>
                </c:pt>
                <c:pt idx="6">
                  <c:v>0.6227588899845794</c:v>
                </c:pt>
                <c:pt idx="8">
                  <c:v>0.48940881879039888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06-419F-86E1-020FB876BBC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0.22213394505678957</c:v>
                </c:pt>
                <c:pt idx="1">
                  <c:v>0.18152601837221136</c:v>
                </c:pt>
                <c:pt idx="2">
                  <c:v>0.21299352412784625</c:v>
                </c:pt>
                <c:pt idx="3">
                  <c:v>0.10871918220084185</c:v>
                </c:pt>
                <c:pt idx="4">
                  <c:v>0.24131644597965843</c:v>
                </c:pt>
                <c:pt idx="5">
                  <c:v>0.21013818761626363</c:v>
                </c:pt>
                <c:pt idx="6">
                  <c:v>8.7440518342521686E-2</c:v>
                </c:pt>
                <c:pt idx="8">
                  <c:v>0.15645886450097721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06-419F-86E1-020FB876BBC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0.11375818273373245</c:v>
                </c:pt>
                <c:pt idx="1">
                  <c:v>0.1624842657810868</c:v>
                </c:pt>
                <c:pt idx="2">
                  <c:v>0.18153331940672654</c:v>
                </c:pt>
                <c:pt idx="3">
                  <c:v>0.13646021246742834</c:v>
                </c:pt>
                <c:pt idx="4">
                  <c:v>0.10778481417514232</c:v>
                </c:pt>
                <c:pt idx="5">
                  <c:v>0.16343343077331915</c:v>
                </c:pt>
                <c:pt idx="6">
                  <c:v>0.21220805178130606</c:v>
                </c:pt>
                <c:pt idx="8">
                  <c:v>0.16588784420333566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06-419F-86E1-020FB876BBC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6CD-4F33-9C6A-58D6B9B0CE7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6CD-4F33-9C6A-58D6B9B0CE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0.16407989705141834</c:v>
                </c:pt>
                <c:pt idx="1">
                  <c:v>4.8689038270976724E-2</c:v>
                </c:pt>
                <c:pt idx="2">
                  <c:v>9.2040944223939838E-2</c:v>
                </c:pt>
                <c:pt idx="3">
                  <c:v>0.14612146722790137</c:v>
                </c:pt>
                <c:pt idx="4">
                  <c:v>0.18016375615684768</c:v>
                </c:pt>
                <c:pt idx="5">
                  <c:v>2.4049960138187616E-2</c:v>
                </c:pt>
                <c:pt idx="6">
                  <c:v>2.8988001085395475E-2</c:v>
                </c:pt>
                <c:pt idx="8">
                  <c:v>8.7678519245359909E-2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06-419F-86E1-020FB876BBC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3.9008560398366247E-2</c:v>
                </c:pt>
                <c:pt idx="1">
                  <c:v>1.4408527277109725E-2</c:v>
                </c:pt>
                <c:pt idx="2">
                  <c:v>7.8963860455400041E-3</c:v>
                </c:pt>
                <c:pt idx="3">
                  <c:v>3.4275405892964524E-2</c:v>
                </c:pt>
                <c:pt idx="4">
                  <c:v>2.7505916970511097E-2</c:v>
                </c:pt>
                <c:pt idx="5">
                  <c:v>4.9428647355833112E-2</c:v>
                </c:pt>
                <c:pt idx="6">
                  <c:v>1.3514497309675242E-2</c:v>
                </c:pt>
                <c:pt idx="8">
                  <c:v>2.3361992927594982E-2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06-419F-86E1-020FB876BBC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Лист1!$B$7:$J$7</c:f>
              <c:numCache>
                <c:formatCode>0%</c:formatCode>
                <c:ptCount val="9"/>
                <c:pt idx="0">
                  <c:v>9.5910031891680195E-2</c:v>
                </c:pt>
                <c:pt idx="1">
                  <c:v>0.10037762125391682</c:v>
                </c:pt>
                <c:pt idx="2">
                  <c:v>0.11919782744934197</c:v>
                </c:pt>
                <c:pt idx="3">
                  <c:v>5.7927440368811388E-2</c:v>
                </c:pt>
                <c:pt idx="4">
                  <c:v>0.17085652146101196</c:v>
                </c:pt>
                <c:pt idx="5">
                  <c:v>0.10204623970236514</c:v>
                </c:pt>
                <c:pt idx="6">
                  <c:v>3.5090041496522104E-2</c:v>
                </c:pt>
                <c:pt idx="8">
                  <c:v>7.720396033233333E-2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06-419F-86E1-020FB876BB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2341688"/>
        <c:axId val="22343648"/>
      </c:barChart>
      <c:catAx>
        <c:axId val="22341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43648"/>
        <c:crosses val="autoZero"/>
        <c:auto val="1"/>
        <c:lblAlgn val="ctr"/>
        <c:lblOffset val="100"/>
        <c:noMultiLvlLbl val="0"/>
      </c:catAx>
      <c:valAx>
        <c:axId val="22343648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41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9999982640817677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80536739698905757"/>
          <c:h val="0.5461051978659224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Лист1!$B$2:$J$2</c:f>
              <c:numCache>
                <c:formatCode>0%</c:formatCode>
                <c:ptCount val="9"/>
                <c:pt idx="0">
                  <c:v>0.44619853393375986</c:v>
                </c:pt>
                <c:pt idx="1">
                  <c:v>0.63049259893179277</c:v>
                </c:pt>
                <c:pt idx="2">
                  <c:v>0.55241746249311452</c:v>
                </c:pt>
                <c:pt idx="3">
                  <c:v>0.63122917163125769</c:v>
                </c:pt>
                <c:pt idx="4">
                  <c:v>0.45030529626236288</c:v>
                </c:pt>
                <c:pt idx="5">
                  <c:v>0.60947147631970766</c:v>
                </c:pt>
                <c:pt idx="6">
                  <c:v>0.75840498560991454</c:v>
                </c:pt>
                <c:pt idx="8">
                  <c:v>0.57488932827527206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B8B-4E40-A519-DB762EDF931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Лист1!$B$3:$J$3</c:f>
              <c:numCache>
                <c:formatCode>0%</c:formatCode>
                <c:ptCount val="9"/>
                <c:pt idx="0">
                  <c:v>0.2238912375217928</c:v>
                </c:pt>
                <c:pt idx="1">
                  <c:v>0.17247343943311341</c:v>
                </c:pt>
                <c:pt idx="2">
                  <c:v>0.238661933651866</c:v>
                </c:pt>
                <c:pt idx="3">
                  <c:v>0.10834570662169511</c:v>
                </c:pt>
                <c:pt idx="4">
                  <c:v>0.27111937988068974</c:v>
                </c:pt>
                <c:pt idx="5">
                  <c:v>0.21343539344459672</c:v>
                </c:pt>
                <c:pt idx="6">
                  <c:v>9.1173965719445832E-2</c:v>
                </c:pt>
                <c:pt idx="8">
                  <c:v>0.17966455580262866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B8B-4E40-A519-DB762EDF931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Лист1!$B$4:$J$4</c:f>
              <c:numCache>
                <c:formatCode>0%</c:formatCode>
                <c:ptCount val="9"/>
                <c:pt idx="0">
                  <c:v>6.805257481331195E-2</c:v>
                </c:pt>
                <c:pt idx="1">
                  <c:v>8.4628379567459028E-2</c:v>
                </c:pt>
                <c:pt idx="2">
                  <c:v>8.9603845181417091E-2</c:v>
                </c:pt>
                <c:pt idx="3">
                  <c:v>5.0520441894426824E-2</c:v>
                </c:pt>
                <c:pt idx="4">
                  <c:v>6.7765969465985856E-2</c:v>
                </c:pt>
                <c:pt idx="5">
                  <c:v>8.3712157701258075E-2</c:v>
                </c:pt>
                <c:pt idx="6">
                  <c:v>9.4898866321198178E-2</c:v>
                </c:pt>
                <c:pt idx="8">
                  <c:v>7.8180542860536203E-2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B8B-4E40-A519-DB762EDF931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dLbl>
              <c:idx val="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D24-4F48-8F2A-CF98EFF7A57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Лист1!$B$5:$J$5</c:f>
              <c:numCache>
                <c:formatCode>0%</c:formatCode>
                <c:ptCount val="9"/>
                <c:pt idx="0">
                  <c:v>0.18794126748085727</c:v>
                </c:pt>
                <c:pt idx="1">
                  <c:v>8.0084117261004381E-2</c:v>
                </c:pt>
                <c:pt idx="2">
                  <c:v>7.0651213814568667E-2</c:v>
                </c:pt>
                <c:pt idx="3">
                  <c:v>0.14982219126354188</c:v>
                </c:pt>
                <c:pt idx="4">
                  <c:v>0.1508925491339391</c:v>
                </c:pt>
                <c:pt idx="5">
                  <c:v>3.4081171321812412E-3</c:v>
                </c:pt>
                <c:pt idx="6">
                  <c:v>2.0529845224837362E-2</c:v>
                </c:pt>
                <c:pt idx="8">
                  <c:v>0.11128096963176548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B8B-4E40-A519-DB762EDF931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Лист1!$B$6:$J$6</c:f>
              <c:numCache>
                <c:formatCode>0%</c:formatCode>
                <c:ptCount val="9"/>
                <c:pt idx="0">
                  <c:v>4.562943932596035E-2</c:v>
                </c:pt>
                <c:pt idx="1">
                  <c:v>1.1338140024245996E-2</c:v>
                </c:pt>
                <c:pt idx="2">
                  <c:v>6.7275574242866521E-3</c:v>
                </c:pt>
                <c:pt idx="3">
                  <c:v>4.787766025699778E-2</c:v>
                </c:pt>
                <c:pt idx="4">
                  <c:v>2.5493714220752188E-2</c:v>
                </c:pt>
                <c:pt idx="5">
                  <c:v>5.9300699267205423E-2</c:v>
                </c:pt>
                <c:pt idx="6">
                  <c:v>2.2440948877356072E-2</c:v>
                </c:pt>
                <c:pt idx="8">
                  <c:v>3.1978838422757234E-2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B8B-4E40-A519-DB762EDF931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Лист1!$B$1:$J$1</c:f>
              <c:strCache>
                <c:ptCount val="9"/>
                <c:pt idx="0">
                  <c:v>Киев</c:v>
                </c:pt>
                <c:pt idx="1">
                  <c:v>Одесса</c:v>
                </c:pt>
                <c:pt idx="2">
                  <c:v>Львов</c:v>
                </c:pt>
                <c:pt idx="3">
                  <c:v>Днепр</c:v>
                </c:pt>
                <c:pt idx="4">
                  <c:v>Харьков</c:v>
                </c:pt>
                <c:pt idx="5">
                  <c:v>Запорожье</c:v>
                </c:pt>
                <c:pt idx="6">
                  <c:v>Другие</c:v>
                </c:pt>
                <c:pt idx="7">
                  <c:v>  </c:v>
                </c:pt>
                <c:pt idx="8">
                  <c:v>Украина</c:v>
                </c:pt>
              </c:strCache>
            </c:strRef>
          </c:cat>
          <c:val>
            <c:numRef>
              <c:f>Лист1!$B$7:$J$7</c:f>
              <c:numCache>
                <c:formatCode>0%</c:formatCode>
                <c:ptCount val="9"/>
                <c:pt idx="0">
                  <c:v>2.8286946924317765E-2</c:v>
                </c:pt>
                <c:pt idx="1">
                  <c:v>2.0983324782384384E-2</c:v>
                </c:pt>
                <c:pt idx="2">
                  <c:v>4.1937987434747089E-2</c:v>
                </c:pt>
                <c:pt idx="3">
                  <c:v>1.2204828332080728E-2</c:v>
                </c:pt>
                <c:pt idx="4">
                  <c:v>3.4423091036270219E-2</c:v>
                </c:pt>
                <c:pt idx="5">
                  <c:v>3.0672156135050886E-2</c:v>
                </c:pt>
                <c:pt idx="6">
                  <c:v>1.2551388247247998E-2</c:v>
                </c:pt>
                <c:pt idx="8">
                  <c:v>2.4005765007040367E-2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B8B-4E40-A519-DB762EDF93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2342472"/>
        <c:axId val="22342864"/>
      </c:barChart>
      <c:catAx>
        <c:axId val="22342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42864"/>
        <c:crosses val="autoZero"/>
        <c:auto val="1"/>
        <c:lblAlgn val="ctr"/>
        <c:lblOffset val="100"/>
        <c:noMultiLvlLbl val="0"/>
      </c:catAx>
      <c:valAx>
        <c:axId val="2234286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2342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915750101840543E-2"/>
          <c:y val="0.90955608841815849"/>
          <c:w val="0.88364313687368079"/>
          <c:h val="5.573017607097154E-2"/>
        </c:manualLayout>
      </c:layout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5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0.13930509707379846</c:v>
                </c:pt>
                <c:pt idx="1">
                  <c:v>1.2748045700541191E-2</c:v>
                </c:pt>
                <c:pt idx="2">
                  <c:v>0.18667223730937957</c:v>
                </c:pt>
                <c:pt idx="3">
                  <c:v>0.1322745654677415</c:v>
                </c:pt>
                <c:pt idx="4">
                  <c:v>0.16666666666666666</c:v>
                </c:pt>
                <c:pt idx="5">
                  <c:v>7.0870122600798086E-2</c:v>
                </c:pt>
                <c:pt idx="7">
                  <c:v>0.10498687664041995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76-4F68-89EF-63607B51084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0.11954344542046663</c:v>
                </c:pt>
                <c:pt idx="1">
                  <c:v>1.5353778312287032E-2</c:v>
                </c:pt>
                <c:pt idx="2">
                  <c:v>0.12525590139962398</c:v>
                </c:pt>
                <c:pt idx="3">
                  <c:v>2.3326816465357936E-2</c:v>
                </c:pt>
                <c:pt idx="4">
                  <c:v>2.2420520693404975E-2</c:v>
                </c:pt>
                <c:pt idx="5">
                  <c:v>7.8826836153091509E-2</c:v>
                </c:pt>
                <c:pt idx="7">
                  <c:v>7.7032378102890361E-2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276-4F68-89EF-63607B51084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0.14385945280590837</c:v>
                </c:pt>
                <c:pt idx="1">
                  <c:v>6.1735818801362998E-3</c:v>
                </c:pt>
                <c:pt idx="2">
                  <c:v>0.1725088782118237</c:v>
                </c:pt>
                <c:pt idx="3">
                  <c:v>1.5372666648812233E-2</c:v>
                </c:pt>
                <c:pt idx="4">
                  <c:v>1.7399091665067486E-2</c:v>
                </c:pt>
                <c:pt idx="5">
                  <c:v>2.6452160410234186E-2</c:v>
                </c:pt>
                <c:pt idx="7">
                  <c:v>6.0729385333472746E-2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276-4F68-89EF-63607B510845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4.0530408996810832E-2</c:v>
                </c:pt>
                <c:pt idx="1">
                  <c:v>3.2030467027460416E-2</c:v>
                </c:pt>
                <c:pt idx="2">
                  <c:v>1.5959891372467099E-2</c:v>
                </c:pt>
                <c:pt idx="3">
                  <c:v>0.15790460376549989</c:v>
                </c:pt>
                <c:pt idx="4">
                  <c:v>6.0417066461971473E-2</c:v>
                </c:pt>
                <c:pt idx="5">
                  <c:v>5.0057478528308927E-2</c:v>
                </c:pt>
                <c:pt idx="7">
                  <c:v>5.6045726664146554E-2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276-4F68-89EF-63607B510845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MEGAPOLIS+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40C-417B-8928-06C9F157C2B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40C-417B-8928-06C9F157C2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1.0071056901471493E-4</c:v>
                </c:pt>
                <c:pt idx="1">
                  <c:v>4.2693926638604933E-2</c:v>
                </c:pt>
                <c:pt idx="2">
                  <c:v>0</c:v>
                </c:pt>
                <c:pt idx="3">
                  <c:v>4.820696858512547E-4</c:v>
                </c:pt>
                <c:pt idx="4">
                  <c:v>0.28315102667434272</c:v>
                </c:pt>
                <c:pt idx="5">
                  <c:v>0</c:v>
                </c:pt>
                <c:pt idx="7">
                  <c:v>2.6662269872037191E-2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276-4F68-89EF-63607B510845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ДОВИРА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0C-417B-8928-06C9F157C2B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40C-417B-8928-06C9F157C2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7.1616404632686174E-3</c:v>
                </c:pt>
                <c:pt idx="1">
                  <c:v>2.5977149729404691E-2</c:v>
                </c:pt>
                <c:pt idx="2">
                  <c:v>2.4232295801128054E-2</c:v>
                </c:pt>
                <c:pt idx="3">
                  <c:v>4.9840649187176948E-2</c:v>
                </c:pt>
                <c:pt idx="4">
                  <c:v>1.0362694300518135E-2</c:v>
                </c:pt>
                <c:pt idx="5">
                  <c:v>3.4685733889460668E-2</c:v>
                </c:pt>
                <c:pt idx="7">
                  <c:v>2.6316424440816194E-2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276-4F68-89EF-63607B510845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0C-417B-8928-06C9F157C2B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0.18103196156256529</c:v>
                </c:pt>
                <c:pt idx="3">
                  <c:v>0</c:v>
                </c:pt>
                <c:pt idx="4">
                  <c:v>0</c:v>
                </c:pt>
                <c:pt idx="5">
                  <c:v>1.4637463963069293E-2</c:v>
                </c:pt>
                <c:pt idx="7">
                  <c:v>1.8136777846589403E-2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276-4F68-89EF-63607B510845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5.7393834275163653E-2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2.8167488218406372E-3</c:v>
                </c:pt>
                <c:pt idx="7">
                  <c:v>1.5005402159255119E-2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276-4F68-89EF-63607B510845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0.18693124874724393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1.2501373998321711E-2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276-4F68-89EF-63607B510845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2.6968052369495888E-2</c:v>
                </c:pt>
                <c:pt idx="1">
                  <c:v>6.9753457606734817E-3</c:v>
                </c:pt>
                <c:pt idx="2">
                  <c:v>1.1614790056402757E-2</c:v>
                </c:pt>
                <c:pt idx="3">
                  <c:v>0</c:v>
                </c:pt>
                <c:pt idx="4">
                  <c:v>9.0193820763768955E-3</c:v>
                </c:pt>
                <c:pt idx="5">
                  <c:v>4.959403908539925E-3</c:v>
                </c:pt>
                <c:pt idx="7">
                  <c:v>1.0638098225464411E-2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276-4F68-89EF-63607B510845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0.46513735802607292</c:v>
                </c:pt>
                <c:pt idx="1">
                  <c:v>0.67111645620364802</c:v>
                </c:pt>
                <c:pt idx="2">
                  <c:v>0.28272404428660958</c:v>
                </c:pt>
                <c:pt idx="3">
                  <c:v>0.62079862877956027</c:v>
                </c:pt>
                <c:pt idx="4">
                  <c:v>0.43056355146165171</c:v>
                </c:pt>
                <c:pt idx="5">
                  <c:v>0.71669405172465672</c:v>
                </c:pt>
                <c:pt idx="7">
                  <c:v>0.59194528671658642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15-4DE0-B009-BF24E1025F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2343256"/>
        <c:axId val="22344432"/>
      </c:barChart>
      <c:catAx>
        <c:axId val="22343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22344432"/>
        <c:crosses val="autoZero"/>
        <c:auto val="1"/>
        <c:lblAlgn val="ctr"/>
        <c:lblOffset val="100"/>
        <c:noMultiLvlLbl val="0"/>
      </c:catAx>
      <c:valAx>
        <c:axId val="2234443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43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0.13093601480716824</c:v>
                </c:pt>
                <c:pt idx="1">
                  <c:v>8.5671317982348016E-3</c:v>
                </c:pt>
                <c:pt idx="2">
                  <c:v>0.17045878305627774</c:v>
                </c:pt>
                <c:pt idx="3">
                  <c:v>0.10352143596733816</c:v>
                </c:pt>
                <c:pt idx="4">
                  <c:v>0.13061487040423789</c:v>
                </c:pt>
                <c:pt idx="5">
                  <c:v>7.6653073402681321E-2</c:v>
                </c:pt>
                <c:pt idx="7">
                  <c:v>0.1043206497292313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2D-4E76-90B2-68E76C1E4A5D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0.1146194442628565</c:v>
                </c:pt>
                <c:pt idx="1">
                  <c:v>1.1220477294019033E-2</c:v>
                </c:pt>
                <c:pt idx="2">
                  <c:v>0.10748969248142021</c:v>
                </c:pt>
                <c:pt idx="3">
                  <c:v>2.6622934060316919E-2</c:v>
                </c:pt>
                <c:pt idx="4">
                  <c:v>2.2443085072838494E-2</c:v>
                </c:pt>
                <c:pt idx="5">
                  <c:v>7.2684148756069988E-2</c:v>
                </c:pt>
                <c:pt idx="7">
                  <c:v>7.7996486801014467E-2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02D-4E76-90B2-68E76C1E4A5D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0.10515079875384059</c:v>
                </c:pt>
                <c:pt idx="1">
                  <c:v>4.3606084512597997E-3</c:v>
                </c:pt>
                <c:pt idx="2">
                  <c:v>0.19664119330864782</c:v>
                </c:pt>
                <c:pt idx="3">
                  <c:v>2.0099086464736491E-2</c:v>
                </c:pt>
                <c:pt idx="4">
                  <c:v>1.8154758150974334E-2</c:v>
                </c:pt>
                <c:pt idx="5">
                  <c:v>2.8539717100225379E-2</c:v>
                </c:pt>
                <c:pt idx="7">
                  <c:v>6.3221935776382451E-2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02D-4E76-90B2-68E76C1E4A5D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3.5075796973194691E-2</c:v>
                </c:pt>
                <c:pt idx="1">
                  <c:v>3.1682979143040281E-2</c:v>
                </c:pt>
                <c:pt idx="2">
                  <c:v>1.6457890175687388E-2</c:v>
                </c:pt>
                <c:pt idx="3">
                  <c:v>0.14181586431969803</c:v>
                </c:pt>
                <c:pt idx="4">
                  <c:v>5.7698177461058209E-2</c:v>
                </c:pt>
                <c:pt idx="5">
                  <c:v>5.3578830387601584E-2</c:v>
                </c:pt>
                <c:pt idx="7">
                  <c:v>5.2953422137779371E-2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02D-4E76-90B2-68E76C1E4A5D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202D-4E76-90B2-68E76C1E4A5D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02D-4E76-90B2-68E76C1E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5.5922037956540535E-3</c:v>
                </c:pt>
                <c:pt idx="1">
                  <c:v>2.5217568167250137E-2</c:v>
                </c:pt>
                <c:pt idx="2">
                  <c:v>2.374537146458678E-2</c:v>
                </c:pt>
                <c:pt idx="3">
                  <c:v>5.9247087041430203E-2</c:v>
                </c:pt>
                <c:pt idx="4">
                  <c:v>7.9434949864413198E-3</c:v>
                </c:pt>
                <c:pt idx="5">
                  <c:v>3.9278049443727384E-2</c:v>
                </c:pt>
                <c:pt idx="7">
                  <c:v>2.5713630235891804E-2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2D-4E76-90B2-68E76C1E4A5D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02D-4E76-90B2-68E76C1E4A5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202D-4E76-90B2-68E76C1E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6.4891126919560657E-2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5.6963298187239575E-3</c:v>
                </c:pt>
                <c:pt idx="7">
                  <c:v>2.4673173686687207E-2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02D-4E76-90B2-68E76C1E4A5D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202D-4E76-90B2-68E76C1E4A5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2.8978182453271459E-4</c:v>
                </c:pt>
                <c:pt idx="1">
                  <c:v>3.8401089689857504E-2</c:v>
                </c:pt>
                <c:pt idx="2">
                  <c:v>0</c:v>
                </c:pt>
                <c:pt idx="3">
                  <c:v>8.8470057800437761E-5</c:v>
                </c:pt>
                <c:pt idx="4">
                  <c:v>0.3195434193100839</c:v>
                </c:pt>
                <c:pt idx="5">
                  <c:v>0</c:v>
                </c:pt>
                <c:pt idx="7">
                  <c:v>2.3772340352078387E-2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202D-4E76-90B2-68E76C1E4A5D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0.17710286509624729</c:v>
                </c:pt>
                <c:pt idx="3">
                  <c:v>0</c:v>
                </c:pt>
                <c:pt idx="4">
                  <c:v>0</c:v>
                </c:pt>
                <c:pt idx="5">
                  <c:v>1.3882974554882764E-2</c:v>
                </c:pt>
                <c:pt idx="7">
                  <c:v>1.6470097248164194E-2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202D-4E76-90B2-68E76C1E4A5D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2.9523108880886009E-2</c:v>
                </c:pt>
                <c:pt idx="1">
                  <c:v>5.8120901336226024E-3</c:v>
                </c:pt>
                <c:pt idx="2">
                  <c:v>1.0950917828724495E-2</c:v>
                </c:pt>
                <c:pt idx="3">
                  <c:v>0</c:v>
                </c:pt>
                <c:pt idx="4">
                  <c:v>1.0291984612473987E-2</c:v>
                </c:pt>
                <c:pt idx="5">
                  <c:v>6.7797938444136216E-3</c:v>
                </c:pt>
                <c:pt idx="7">
                  <c:v>1.4457890335743661E-2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02D-4E76-90B2-68E76C1E4A5D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ЛУВЕРС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3.0865667098249699E-2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2.5054220411045952E-3</c:v>
                </c:pt>
                <c:pt idx="7">
                  <c:v>1.1662364877125618E-2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02D-4E76-90B2-68E76C1E4A5D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0.48305605668405682</c:v>
                </c:pt>
                <c:pt idx="1">
                  <c:v>0.87473805532271587</c:v>
                </c:pt>
                <c:pt idx="2">
                  <c:v>0.29715328658840823</c:v>
                </c:pt>
                <c:pt idx="3">
                  <c:v>0.64860512208867971</c:v>
                </c:pt>
                <c:pt idx="4">
                  <c:v>0.43331021000189196</c:v>
                </c:pt>
                <c:pt idx="5">
                  <c:v>0.70040166065056941</c:v>
                </c:pt>
                <c:pt idx="7">
                  <c:v>0.58475800881990159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02D-4E76-90B2-68E76C1E4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2345216"/>
        <c:axId val="376233136"/>
      </c:barChart>
      <c:catAx>
        <c:axId val="22345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6233136"/>
        <c:crosses val="autoZero"/>
        <c:auto val="1"/>
        <c:lblAlgn val="ctr"/>
        <c:lblOffset val="100"/>
        <c:noMultiLvlLbl val="0"/>
      </c:catAx>
      <c:valAx>
        <c:axId val="376233136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3452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sz="1000" b="1" i="0" u="none" strike="noStrike" baseline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sz="1000" b="1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%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7779468892119596E-2"/>
          <c:y val="9.7324129017361691E-2"/>
          <c:w val="0.90156911522700556"/>
          <c:h val="0.6601589998610130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TV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Лист1!$B$2:$P$2</c:f>
              <c:numCache>
                <c:formatCode>0.0%</c:formatCode>
                <c:ptCount val="9"/>
                <c:pt idx="0">
                  <c:v>0.42832465573451417</c:v>
                </c:pt>
                <c:pt idx="1">
                  <c:v>0.42304831086994577</c:v>
                </c:pt>
                <c:pt idx="2">
                  <c:v>0.39060438110319345</c:v>
                </c:pt>
                <c:pt idx="3">
                  <c:v>0.39216767788196361</c:v>
                </c:pt>
                <c:pt idx="4">
                  <c:v>0.4093201754385965</c:v>
                </c:pt>
                <c:pt idx="5">
                  <c:v>0.42724378280698733</c:v>
                </c:pt>
                <c:pt idx="6">
                  <c:v>0.39134183139355871</c:v>
                </c:pt>
                <c:pt idx="7">
                  <c:v>0.40997871985871975</c:v>
                </c:pt>
                <c:pt idx="8">
                  <c:v>0.40834581292751043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5D8-45D5-8AAB-989B4D03CB4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TV Sponsropship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Лист1!$B$3:$P$3</c:f>
              <c:numCache>
                <c:formatCode>0.0%</c:formatCode>
                <c:ptCount val="9"/>
                <c:pt idx="0">
                  <c:v>4.5009975183689363E-2</c:v>
                </c:pt>
                <c:pt idx="1">
                  <c:v>4.3759845965342208E-2</c:v>
                </c:pt>
                <c:pt idx="2">
                  <c:v>4.3986979853963229E-2</c:v>
                </c:pt>
                <c:pt idx="3">
                  <c:v>4.1367898510755653E-2</c:v>
                </c:pt>
                <c:pt idx="4">
                  <c:v>4.7258771929824563E-2</c:v>
                </c:pt>
                <c:pt idx="5">
                  <c:v>6.1182342311332932E-2</c:v>
                </c:pt>
                <c:pt idx="6">
                  <c:v>5.9979062750169343E-2</c:v>
                </c:pt>
                <c:pt idx="7">
                  <c:v>6.0854231989932638E-2</c:v>
                </c:pt>
                <c:pt idx="8">
                  <c:v>5.8202128951309343E-2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5D8-45D5-8AAB-989B4D03CB4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OOH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Лист1!$B$4:$P$4</c:f>
              <c:numCache>
                <c:formatCode>0.0%</c:formatCode>
                <c:ptCount val="9"/>
                <c:pt idx="0">
                  <c:v>0.12164858157753881</c:v>
                </c:pt>
                <c:pt idx="1">
                  <c:v>0.13127953789602662</c:v>
                </c:pt>
                <c:pt idx="2">
                  <c:v>0.13196093956188967</c:v>
                </c:pt>
                <c:pt idx="3">
                  <c:v>0.1136238279095422</c:v>
                </c:pt>
                <c:pt idx="4">
                  <c:v>0.10449561403508772</c:v>
                </c:pt>
                <c:pt idx="5">
                  <c:v>0.10670338180879442</c:v>
                </c:pt>
                <c:pt idx="6">
                  <c:v>0.16571217439497507</c:v>
                </c:pt>
                <c:pt idx="7">
                  <c:v>0.1774322473629672</c:v>
                </c:pt>
                <c:pt idx="8">
                  <c:v>0.16671388675274212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5D8-45D5-8AAB-989B4D03CB4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Print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Лист1!$B$5:$P$5</c:f>
              <c:numCache>
                <c:formatCode>0.0%</c:formatCode>
                <c:ptCount val="9"/>
                <c:pt idx="0">
                  <c:v>0.2963846041555156</c:v>
                </c:pt>
                <c:pt idx="1">
                  <c:v>0.28955890075266938</c:v>
                </c:pt>
                <c:pt idx="2">
                  <c:v>0.21967097739069236</c:v>
                </c:pt>
                <c:pt idx="3">
                  <c:v>0.18422504136789852</c:v>
                </c:pt>
                <c:pt idx="4">
                  <c:v>0.14473684210526316</c:v>
                </c:pt>
                <c:pt idx="5">
                  <c:v>9.7237759228982021E-2</c:v>
                </c:pt>
                <c:pt idx="6">
                  <c:v>8.3441098589814647E-2</c:v>
                </c:pt>
                <c:pt idx="7">
                  <c:v>8.1883991625852595E-2</c:v>
                </c:pt>
                <c:pt idx="8">
                  <c:v>7.459424454608006E-2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5D8-45D5-8AAB-989B4D03CB4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Radio</c:v>
                </c:pt>
              </c:strCache>
            </c:strRef>
          </c:tx>
          <c:invertIfNegative val="0"/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Лист1!$B$6:$P$6</c:f>
              <c:numCache>
                <c:formatCode>0.0%</c:formatCode>
                <c:ptCount val="9"/>
                <c:pt idx="0">
                  <c:v>3.2966765607513021E-2</c:v>
                </c:pt>
                <c:pt idx="1">
                  <c:v>3.4132679852966918E-2</c:v>
                </c:pt>
                <c:pt idx="2">
                  <c:v>2.9911146300694993E-2</c:v>
                </c:pt>
                <c:pt idx="3">
                  <c:v>3.1991174848317705E-2</c:v>
                </c:pt>
                <c:pt idx="4">
                  <c:v>3.3333333333333333E-2</c:v>
                </c:pt>
                <c:pt idx="5">
                  <c:v>3.4420445744772397E-2</c:v>
                </c:pt>
                <c:pt idx="6">
                  <c:v>2.955847034915943E-2</c:v>
                </c:pt>
                <c:pt idx="7">
                  <c:v>2.9360389056912406E-2</c:v>
                </c:pt>
                <c:pt idx="8">
                  <c:v>2.893916703768163E-2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5D8-45D5-8AAB-989B4D03CB4E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Cinema</c:v>
                </c:pt>
              </c:strCache>
            </c:strRef>
          </c:tx>
          <c:invertIfNegative val="0"/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Лист1!$B$7:$P$7</c:f>
              <c:numCache>
                <c:formatCode>0.0%</c:formatCode>
                <c:ptCount val="9"/>
                <c:pt idx="0">
                  <c:v>3.892754610481242E-3</c:v>
                </c:pt>
                <c:pt idx="1">
                  <c:v>3.8289865219674432E-3</c:v>
                </c:pt>
                <c:pt idx="2">
                  <c:v>3.5189583883170582E-3</c:v>
                </c:pt>
                <c:pt idx="3">
                  <c:v>3.3094318808604521E-3</c:v>
                </c:pt>
                <c:pt idx="4">
                  <c:v>2.631578947368421E-3</c:v>
                </c:pt>
                <c:pt idx="5">
                  <c:v>3.0117890026675844E-3</c:v>
                </c:pt>
                <c:pt idx="6">
                  <c:v>2.4632058624299525E-3</c:v>
                </c:pt>
                <c:pt idx="7">
                  <c:v>2.438233001266082E-3</c:v>
                </c:pt>
                <c:pt idx="8">
                  <c:v>2.3475128506091391E-3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5D8-45D5-8AAB-989B4D03CB4E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Internet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Лист1!$B$1:$P$1</c:f>
              <c:strCach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strCache>
            </c:strRef>
          </c:cat>
          <c:val>
            <c:numRef>
              <c:f>Лист1!$B$8:$P$8</c:f>
              <c:numCache>
                <c:formatCode>0.0%</c:formatCode>
                <c:ptCount val="9"/>
                <c:pt idx="0">
                  <c:v>7.1772663130747899E-2</c:v>
                </c:pt>
                <c:pt idx="1">
                  <c:v>7.4391738141081742E-2</c:v>
                </c:pt>
                <c:pt idx="2">
                  <c:v>0.18034661740124924</c:v>
                </c:pt>
                <c:pt idx="3">
                  <c:v>0.23331494760066188</c:v>
                </c:pt>
                <c:pt idx="4">
                  <c:v>0.25822368421052633</c:v>
                </c:pt>
                <c:pt idx="5">
                  <c:v>0.27020049909646332</c:v>
                </c:pt>
                <c:pt idx="6">
                  <c:v>0.26750415665989286</c:v>
                </c:pt>
                <c:pt idx="7">
                  <c:v>0.23805218710434931</c:v>
                </c:pt>
                <c:pt idx="8">
                  <c:v>0.26085724693406726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5D8-45D5-8AAB-989B4D03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377572488"/>
        <c:axId val="377570136"/>
      </c:barChart>
      <c:catAx>
        <c:axId val="377572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77570136"/>
        <c:crosses val="autoZero"/>
        <c:auto val="1"/>
        <c:lblAlgn val="ctr"/>
        <c:lblOffset val="100"/>
        <c:noMultiLvlLbl val="0"/>
      </c:catAx>
      <c:valAx>
        <c:axId val="37757013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3775724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6888130172724714E-2"/>
          <c:y val="0.91262632244216046"/>
          <c:w val="0.88428618927243197"/>
          <c:h val="6.2806654221255365E-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ПРАЙМ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0.12047550102872819</c:v>
                </c:pt>
                <c:pt idx="1">
                  <c:v>7.3736855604001027E-3</c:v>
                </c:pt>
                <c:pt idx="2">
                  <c:v>0.11843848030672709</c:v>
                </c:pt>
                <c:pt idx="3">
                  <c:v>3.0316274634456453E-2</c:v>
                </c:pt>
                <c:pt idx="4">
                  <c:v>4.0470705435527055E-2</c:v>
                </c:pt>
                <c:pt idx="5">
                  <c:v>6.9212025504529512E-2</c:v>
                </c:pt>
                <c:pt idx="7">
                  <c:v>7.3321046200998163E-2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10A-482C-87F5-A470F2B49DBA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BIGBOARD UKRAINE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0.1012725748685514</c:v>
                </c:pt>
                <c:pt idx="1">
                  <c:v>5.7065914337009489E-3</c:v>
                </c:pt>
                <c:pt idx="2">
                  <c:v>0.13523875914952946</c:v>
                </c:pt>
                <c:pt idx="3">
                  <c:v>6.4605848696757784E-2</c:v>
                </c:pt>
                <c:pt idx="4">
                  <c:v>2.2788120291389078E-2</c:v>
                </c:pt>
                <c:pt idx="5">
                  <c:v>6.2598167817087352E-2</c:v>
                </c:pt>
                <c:pt idx="7">
                  <c:v>6.9208308310381245E-2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10A-482C-87F5-A470F2B49DBA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0.10275851558332698</c:v>
                </c:pt>
                <c:pt idx="1">
                  <c:v>9.8102077455757882E-3</c:v>
                </c:pt>
                <c:pt idx="2">
                  <c:v>0.22321366329731615</c:v>
                </c:pt>
                <c:pt idx="3">
                  <c:v>2.2806738715829625E-2</c:v>
                </c:pt>
                <c:pt idx="4">
                  <c:v>3.3870867318348798E-2</c:v>
                </c:pt>
                <c:pt idx="5">
                  <c:v>3.6295560479865513E-2</c:v>
                </c:pt>
                <c:pt idx="7">
                  <c:v>5.8572345668785851E-2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10A-482C-87F5-A470F2B49DBA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3.8005791358683226E-2</c:v>
                </c:pt>
                <c:pt idx="1">
                  <c:v>4.4306232367273657E-2</c:v>
                </c:pt>
                <c:pt idx="2">
                  <c:v>2.0494945974207042E-2</c:v>
                </c:pt>
                <c:pt idx="3">
                  <c:v>0.10521296884933248</c:v>
                </c:pt>
                <c:pt idx="4">
                  <c:v>4.5078139592802442E-2</c:v>
                </c:pt>
                <c:pt idx="5">
                  <c:v>5.0049667609077711E-2</c:v>
                </c:pt>
                <c:pt idx="7">
                  <c:v>5.0723767317608567E-2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10A-482C-87F5-A470F2B49DBA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10A-482C-87F5-A470F2B49DBA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10A-482C-87F5-A470F2B49D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1.1411262668597119E-2</c:v>
                </c:pt>
                <c:pt idx="1">
                  <c:v>4.0779687099256216E-2</c:v>
                </c:pt>
                <c:pt idx="2">
                  <c:v>4.0432206343673754E-2</c:v>
                </c:pt>
                <c:pt idx="3">
                  <c:v>7.1876986649713925E-2</c:v>
                </c:pt>
                <c:pt idx="4">
                  <c:v>1.0086545047008282E-2</c:v>
                </c:pt>
                <c:pt idx="5">
                  <c:v>4.2501889067182871E-2</c:v>
                </c:pt>
                <c:pt idx="7">
                  <c:v>3.6414090165462112E-2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10A-482C-87F5-A470F2B49DBA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10A-482C-87F5-A470F2B49DB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10A-482C-87F5-A470F2B49D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</c:v>
                </c:pt>
                <c:pt idx="1">
                  <c:v>5.2256988971531165E-2</c:v>
                </c:pt>
                <c:pt idx="2">
                  <c:v>0</c:v>
                </c:pt>
                <c:pt idx="3">
                  <c:v>7.151938970120788E-4</c:v>
                </c:pt>
                <c:pt idx="4">
                  <c:v>0.41105784197746092</c:v>
                </c:pt>
                <c:pt idx="5">
                  <c:v>0</c:v>
                </c:pt>
                <c:pt idx="7">
                  <c:v>3.0793762554619065E-2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10A-482C-87F5-A470F2B49DBA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10A-482C-87F5-A470F2B49DB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0.126803764377832</c:v>
                </c:pt>
                <c:pt idx="3">
                  <c:v>0</c:v>
                </c:pt>
                <c:pt idx="4">
                  <c:v>0</c:v>
                </c:pt>
                <c:pt idx="5">
                  <c:v>1.6267203246648498E-2</c:v>
                </c:pt>
                <c:pt idx="7">
                  <c:v>1.5469361552320404E-2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10A-482C-87F5-A470F2B49DBA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5.9304274937133278E-2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3.9734087262168561E-3</c:v>
                </c:pt>
                <c:pt idx="7">
                  <c:v>1.4831535132224731E-2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0A-482C-87F5-A470F2B49DBA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3.6691305341766366E-2</c:v>
                </c:pt>
                <c:pt idx="1">
                  <c:v>1.115670684790972E-2</c:v>
                </c:pt>
                <c:pt idx="2">
                  <c:v>1.9379574764726386E-2</c:v>
                </c:pt>
                <c:pt idx="3">
                  <c:v>0</c:v>
                </c:pt>
                <c:pt idx="4">
                  <c:v>1.7558059896644045E-2</c:v>
                </c:pt>
                <c:pt idx="5">
                  <c:v>6.9959162188091657E-3</c:v>
                </c:pt>
                <c:pt idx="7">
                  <c:v>1.4429787322164468E-2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10A-482C-87F5-A470F2B49DBA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БИО-ФОРС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0.19408822775070531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7">
                  <c:v>1.2537016711880553E-2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10A-482C-87F5-A470F2B49DBA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0.53008077421321353</c:v>
                </c:pt>
                <c:pt idx="1">
                  <c:v>0.63452167222364708</c:v>
                </c:pt>
                <c:pt idx="2">
                  <c:v>0.31599860578598804</c:v>
                </c:pt>
                <c:pt idx="3">
                  <c:v>0.70446598855689757</c:v>
                </c:pt>
                <c:pt idx="4">
                  <c:v>0.41908972044081938</c:v>
                </c:pt>
                <c:pt idx="5">
                  <c:v>0.71210616133058247</c:v>
                </c:pt>
                <c:pt idx="7">
                  <c:v>0.62369897906355476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910A-482C-87F5-A470F2B49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76231568"/>
        <c:axId val="376231960"/>
      </c:barChart>
      <c:catAx>
        <c:axId val="376231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76231960"/>
        <c:crosses val="autoZero"/>
        <c:auto val="1"/>
        <c:lblAlgn val="ctr"/>
        <c:lblOffset val="100"/>
        <c:noMultiLvlLbl val="0"/>
      </c:catAx>
      <c:valAx>
        <c:axId val="37623196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76231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0.1139430243318575</c:v>
                </c:pt>
                <c:pt idx="1">
                  <c:v>4.8233863372438577E-3</c:v>
                </c:pt>
                <c:pt idx="2">
                  <c:v>0.15736031632631409</c:v>
                </c:pt>
                <c:pt idx="3">
                  <c:v>7.3260110713255944E-2</c:v>
                </c:pt>
                <c:pt idx="4">
                  <c:v>2.3784850727855911E-2</c:v>
                </c:pt>
                <c:pt idx="5">
                  <c:v>7.3470528206901503E-2</c:v>
                </c:pt>
                <c:pt idx="7">
                  <c:v>8.6147969765777516E-2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6E-40B3-86A8-D8A712C7048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0.11900500379579193</c:v>
                </c:pt>
                <c:pt idx="1">
                  <c:v>6.1858215301335917E-3</c:v>
                </c:pt>
                <c:pt idx="2">
                  <c:v>0.11784428426927349</c:v>
                </c:pt>
                <c:pt idx="3">
                  <c:v>3.0715055489549316E-2</c:v>
                </c:pt>
                <c:pt idx="4">
                  <c:v>3.4994654165638621E-2</c:v>
                </c:pt>
                <c:pt idx="5">
                  <c:v>6.9230486059941143E-2</c:v>
                </c:pt>
                <c:pt idx="7">
                  <c:v>7.9533022365591205E-2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6E-40B3-86A8-D8A712C7048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8.9465707651984069E-2</c:v>
                </c:pt>
                <c:pt idx="1">
                  <c:v>6.3732706674103669E-3</c:v>
                </c:pt>
                <c:pt idx="2">
                  <c:v>0.22344436349232172</c:v>
                </c:pt>
                <c:pt idx="3">
                  <c:v>2.5087370222755725E-2</c:v>
                </c:pt>
                <c:pt idx="4">
                  <c:v>2.9595361460646435E-2</c:v>
                </c:pt>
                <c:pt idx="5">
                  <c:v>3.5663787469245208E-2</c:v>
                </c:pt>
                <c:pt idx="7">
                  <c:v>6.2821697728834225E-2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6E-40B3-86A8-D8A712C7048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3.562087519325291E-2</c:v>
                </c:pt>
                <c:pt idx="1">
                  <c:v>4.2669824346442578E-2</c:v>
                </c:pt>
                <c:pt idx="2">
                  <c:v>1.8610342851888267E-2</c:v>
                </c:pt>
                <c:pt idx="3">
                  <c:v>0.11420601990548269</c:v>
                </c:pt>
                <c:pt idx="4">
                  <c:v>5.1204868821449132E-2</c:v>
                </c:pt>
                <c:pt idx="5">
                  <c:v>5.0087534601966494E-2</c:v>
                </c:pt>
                <c:pt idx="7">
                  <c:v>5.0137895998224449E-2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6E-40B3-86A8-D8A712C70487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ДОВИРА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D6E-40B3-86A8-D8A712C70487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D6E-40B3-86A8-D8A712C704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7.4031795991422065E-3</c:v>
                </c:pt>
                <c:pt idx="1">
                  <c:v>3.645199930506661E-2</c:v>
                </c:pt>
                <c:pt idx="2">
                  <c:v>3.1979232243780638E-2</c:v>
                </c:pt>
                <c:pt idx="3">
                  <c:v>7.2601638817940697E-2</c:v>
                </c:pt>
                <c:pt idx="4">
                  <c:v>7.7308989226087671E-3</c:v>
                </c:pt>
                <c:pt idx="5">
                  <c:v>4.2352143164485996E-2</c:v>
                </c:pt>
                <c:pt idx="7">
                  <c:v>3.1207361712946535E-2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D6E-40B3-86A8-D8A712C70487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MEGAPOLIS+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D6E-40B3-86A8-D8A712C70487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4D6E-40B3-86A8-D8A712C704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</c:v>
                </c:pt>
                <c:pt idx="1">
                  <c:v>4.6139919351151672E-2</c:v>
                </c:pt>
                <c:pt idx="2">
                  <c:v>0</c:v>
                </c:pt>
                <c:pt idx="3">
                  <c:v>1.1042696381063002E-4</c:v>
                </c:pt>
                <c:pt idx="4">
                  <c:v>0.44773830084710914</c:v>
                </c:pt>
                <c:pt idx="5">
                  <c:v>0</c:v>
                </c:pt>
                <c:pt idx="7">
                  <c:v>2.7460844873115842E-2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D6E-40B3-86A8-D8A712C70487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SV OUTDOOR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4D6E-40B3-86A8-D8A712C7048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Лист1!$B$8:$I$8</c:f>
              <c:numCache>
                <c:formatCode>0%</c:formatCode>
                <c:ptCount val="8"/>
                <c:pt idx="0">
                  <c:v>6.9079949906629065E-2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7.2815753693742952E-3</c:v>
                </c:pt>
                <c:pt idx="7">
                  <c:v>2.5792803937591736E-2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D6E-40B3-86A8-D8A712C70487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PEREKHID OUTDOOR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Лист1!$B$9:$I$9</c:f>
              <c:numCache>
                <c:formatCode>0%</c:formatCode>
                <c:ptCount val="8"/>
                <c:pt idx="0">
                  <c:v>3.7917052248937454E-2</c:v>
                </c:pt>
                <c:pt idx="1">
                  <c:v>8.6226603147316738E-3</c:v>
                </c:pt>
                <c:pt idx="2">
                  <c:v>1.4748219249786027E-2</c:v>
                </c:pt>
                <c:pt idx="3">
                  <c:v>0</c:v>
                </c:pt>
                <c:pt idx="4">
                  <c:v>1.6777695534172219E-2</c:v>
                </c:pt>
                <c:pt idx="5">
                  <c:v>8.6665592474377794E-3</c:v>
                </c:pt>
                <c:pt idx="7">
                  <c:v>1.8281082662387132E-2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D6E-40B3-86A8-D8A712C70487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НАША СПРАВА АУТДОР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Лист1!$B$10:$I$10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0.13314069871899159</c:v>
                </c:pt>
                <c:pt idx="3">
                  <c:v>0</c:v>
                </c:pt>
                <c:pt idx="4">
                  <c:v>0</c:v>
                </c:pt>
                <c:pt idx="5">
                  <c:v>1.5258358332443203E-2</c:v>
                </c:pt>
                <c:pt idx="7">
                  <c:v>1.45184160486302E-2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D6E-40B3-86A8-D8A712C70487}"/>
            </c:ext>
          </c:extLst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СЕАН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Лист1!$B$11:$I$11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0.11692988501281157</c:v>
                </c:pt>
                <c:pt idx="4">
                  <c:v>0</c:v>
                </c:pt>
                <c:pt idx="5">
                  <c:v>0</c:v>
                </c:pt>
                <c:pt idx="7">
                  <c:v>1.3192058187174035E-2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D6E-40B3-86A8-D8A712C70487}"/>
            </c:ext>
          </c:extLst>
        </c:ser>
        <c:ser>
          <c:idx val="10"/>
          <c:order val="10"/>
          <c:tx>
            <c:strRef>
              <c:f>Лист1!$A$12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rgbClr val="8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Лист1!$B$12:$I$12</c:f>
              <c:numCache>
                <c:formatCode>0%</c:formatCode>
                <c:ptCount val="8"/>
                <c:pt idx="0">
                  <c:v>0.52756520727240486</c:v>
                </c:pt>
                <c:pt idx="1">
                  <c:v>0.84873311814781971</c:v>
                </c:pt>
                <c:pt idx="2">
                  <c:v>0.3028725428476442</c:v>
                </c:pt>
                <c:pt idx="3">
                  <c:v>0.56708949287439347</c:v>
                </c:pt>
                <c:pt idx="4">
                  <c:v>0.38817336952051984</c:v>
                </c:pt>
                <c:pt idx="5">
                  <c:v>0.69798902754820435</c:v>
                </c:pt>
                <c:pt idx="7">
                  <c:v>0.59090684671972715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D6E-40B3-86A8-D8A712C70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6916440"/>
        <c:axId val="326917224"/>
      </c:barChart>
      <c:catAx>
        <c:axId val="326916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26917224"/>
        <c:crosses val="autoZero"/>
        <c:auto val="1"/>
        <c:lblAlgn val="ctr"/>
        <c:lblOffset val="100"/>
        <c:noMultiLvlLbl val="0"/>
      </c:catAx>
      <c:valAx>
        <c:axId val="326917224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916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0.22494504980592059</c:v>
                </c:pt>
                <c:pt idx="1">
                  <c:v>5.1652386780905751E-2</c:v>
                </c:pt>
                <c:pt idx="2">
                  <c:v>0.28084093613645378</c:v>
                </c:pt>
                <c:pt idx="3">
                  <c:v>0.29624522698345357</c:v>
                </c:pt>
                <c:pt idx="4">
                  <c:v>0.47366129734436219</c:v>
                </c:pt>
                <c:pt idx="5">
                  <c:v>8.7077543050622125E-2</c:v>
                </c:pt>
                <c:pt idx="7">
                  <c:v>0.1784164692125427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B8-4FD1-A868-6C72CD72B46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8.7172052565121824E-2</c:v>
                </c:pt>
                <c:pt idx="1">
                  <c:v>6.5116279069767441E-2</c:v>
                </c:pt>
                <c:pt idx="2">
                  <c:v>0.15946053153510512</c:v>
                </c:pt>
                <c:pt idx="3">
                  <c:v>1.0182435299109036E-2</c:v>
                </c:pt>
                <c:pt idx="4">
                  <c:v>3.4828036569438396E-3</c:v>
                </c:pt>
                <c:pt idx="5">
                  <c:v>0.10099499387216718</c:v>
                </c:pt>
                <c:pt idx="7">
                  <c:v>8.5320696269399227E-2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0B8-4FD1-A868-6C72CD72B46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0.26745545526820369</c:v>
                </c:pt>
                <c:pt idx="1">
                  <c:v>0</c:v>
                </c:pt>
                <c:pt idx="2">
                  <c:v>7.5102472563797429E-2</c:v>
                </c:pt>
                <c:pt idx="3">
                  <c:v>0</c:v>
                </c:pt>
                <c:pt idx="4">
                  <c:v>0</c:v>
                </c:pt>
                <c:pt idx="5">
                  <c:v>1.9941422072661556E-3</c:v>
                </c:pt>
                <c:pt idx="7">
                  <c:v>6.5472710301463719E-2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0B8-4FD1-A868-6C72CD72B469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4.6672590375531967E-2</c:v>
                </c:pt>
                <c:pt idx="1">
                  <c:v>2.3500611995104038E-2</c:v>
                </c:pt>
                <c:pt idx="2">
                  <c:v>6.8755784741504691E-3</c:v>
                </c:pt>
                <c:pt idx="3">
                  <c:v>0.24395417904115402</c:v>
                </c:pt>
                <c:pt idx="4">
                  <c:v>9.2294296909011753E-2</c:v>
                </c:pt>
                <c:pt idx="5">
                  <c:v>2.7170187574001373E-2</c:v>
                </c:pt>
                <c:pt idx="7">
                  <c:v>5.5287154711716982E-2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0B8-4FD1-A868-6C72CD72B469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0B8-4FD1-A868-6C72CD72B469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0B8-4FD1-A868-6C72CD72B4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0.24619859843977257</c:v>
                </c:pt>
                <c:pt idx="3">
                  <c:v>0</c:v>
                </c:pt>
                <c:pt idx="4">
                  <c:v>0</c:v>
                </c:pt>
                <c:pt idx="5">
                  <c:v>1.0718514364055586E-2</c:v>
                </c:pt>
                <c:pt idx="7">
                  <c:v>2.4391995158527455E-2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0B8-4FD1-A868-6C72CD72B469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0B8-4FD1-A868-6C72CD72B46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0B8-4FD1-A868-6C72CD72B469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0.37375485198522196</c:v>
                </c:pt>
                <c:pt idx="1">
                  <c:v>0.85973072215422275</c:v>
                </c:pt>
                <c:pt idx="2">
                  <c:v>0.23152188285072073</c:v>
                </c:pt>
                <c:pt idx="3">
                  <c:v>0.4496181586762833</c:v>
                </c:pt>
                <c:pt idx="4">
                  <c:v>0.43056160208968219</c:v>
                </c:pt>
                <c:pt idx="5">
                  <c:v>0.77204461893188758</c:v>
                </c:pt>
                <c:pt idx="7">
                  <c:v>0.59111097434634985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0B8-4FD1-A868-6C72CD72B4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6917616"/>
        <c:axId val="326916832"/>
      </c:barChart>
      <c:catAx>
        <c:axId val="326917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326916832"/>
        <c:crosses val="autoZero"/>
        <c:auto val="1"/>
        <c:lblAlgn val="ctr"/>
        <c:lblOffset val="100"/>
        <c:noMultiLvlLbl val="0"/>
      </c:catAx>
      <c:valAx>
        <c:axId val="326916832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69176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50317792218801"/>
          <c:y val="9.6349186170130982E-2"/>
          <c:w val="0.60062975028918852"/>
          <c:h val="0.719208410999601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BIGBOARD UKRAINE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Лист1!$B$2:$I$2</c:f>
              <c:numCache>
                <c:formatCode>0%</c:formatCode>
                <c:ptCount val="8"/>
                <c:pt idx="0">
                  <c:v>0.25012607394178854</c:v>
                </c:pt>
                <c:pt idx="1">
                  <c:v>4.7203730732263E-2</c:v>
                </c:pt>
                <c:pt idx="2">
                  <c:v>0.2339347466546384</c:v>
                </c:pt>
                <c:pt idx="3">
                  <c:v>0.27159660374419026</c:v>
                </c:pt>
                <c:pt idx="4">
                  <c:v>0.56597287184284373</c:v>
                </c:pt>
                <c:pt idx="5">
                  <c:v>9.9781506780925303E-2</c:v>
                </c:pt>
                <c:pt idx="7">
                  <c:v>0.19460108631932807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CF-4442-A0D5-046C45204F61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ПРАЙМ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Лист1!$B$3:$I$3</c:f>
              <c:numCache>
                <c:formatCode>0%</c:formatCode>
                <c:ptCount val="8"/>
                <c:pt idx="0">
                  <c:v>8.6280841850071482E-2</c:v>
                </c:pt>
                <c:pt idx="1">
                  <c:v>8.0524011249154537E-2</c:v>
                </c:pt>
                <c:pt idx="2">
                  <c:v>0.10148849797023005</c:v>
                </c:pt>
                <c:pt idx="3">
                  <c:v>1.4254926907797368E-2</c:v>
                </c:pt>
                <c:pt idx="4">
                  <c:v>3.3676333021515435E-3</c:v>
                </c:pt>
                <c:pt idx="5">
                  <c:v>0.11155782141116077</c:v>
                </c:pt>
                <c:pt idx="7">
                  <c:v>8.6752506990521935E-2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CF-4442-A0D5-046C45204F61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OCTAGON OUTDOOR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Лист1!$B$4:$I$4</c:f>
              <c:numCache>
                <c:formatCode>0%</c:formatCode>
                <c:ptCount val="8"/>
                <c:pt idx="0">
                  <c:v>0.26392712232179621</c:v>
                </c:pt>
                <c:pt idx="1">
                  <c:v>0</c:v>
                </c:pt>
                <c:pt idx="2">
                  <c:v>0.11312584573748309</c:v>
                </c:pt>
                <c:pt idx="3">
                  <c:v>0</c:v>
                </c:pt>
                <c:pt idx="4">
                  <c:v>0</c:v>
                </c:pt>
                <c:pt idx="5">
                  <c:v>3.2245370234410334E-3</c:v>
                </c:pt>
                <c:pt idx="7">
                  <c:v>8.5167642832315663E-2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CF-4442-A0D5-046C45204F61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РТМ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Лист1!$B$5:$I$5</c:f>
              <c:numCache>
                <c:formatCode>0%</c:formatCode>
                <c:ptCount val="8"/>
                <c:pt idx="0">
                  <c:v>4.2578293074492353E-2</c:v>
                </c:pt>
                <c:pt idx="1">
                  <c:v>2.6912534263643161E-2</c:v>
                </c:pt>
                <c:pt idx="2">
                  <c:v>7.0365358592692825E-3</c:v>
                </c:pt>
                <c:pt idx="3">
                  <c:v>0.23533612027107731</c:v>
                </c:pt>
                <c:pt idx="4">
                  <c:v>7.4789522918615528E-2</c:v>
                </c:pt>
                <c:pt idx="5">
                  <c:v>3.6086621989110577E-2</c:v>
                </c:pt>
                <c:pt idx="7">
                  <c:v>5.711736295204943E-2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6CF-4442-A0D5-046C45204F61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НАША СПРАВА АУТДОР</c:v>
                </c:pt>
              </c:strCache>
            </c:strRef>
          </c:tx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6CF-4442-A0D5-046C45204F6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6CF-4442-A0D5-046C45204F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Лист1!$B$6:$I$6</c:f>
              <c:numCache>
                <c:formatCode>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0.29466245677341751</c:v>
                </c:pt>
                <c:pt idx="3">
                  <c:v>0</c:v>
                </c:pt>
                <c:pt idx="4">
                  <c:v>0</c:v>
                </c:pt>
                <c:pt idx="5">
                  <c:v>1.2108165890389235E-2</c:v>
                </c:pt>
                <c:pt idx="7">
                  <c:v>3.0764781257619538E-2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6CF-4442-A0D5-046C45204F61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6CF-4442-A0D5-046C45204F6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6CF-4442-A0D5-046C45204F6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Лист1!$B$1:$I$1</c:f>
              <c:strCache>
                <c:ptCount val="8"/>
                <c:pt idx="0">
                  <c:v>Киев</c:v>
                </c:pt>
                <c:pt idx="1">
                  <c:v>Днепр</c:v>
                </c:pt>
                <c:pt idx="2">
                  <c:v>Львов</c:v>
                </c:pt>
                <c:pt idx="3">
                  <c:v>Одесса</c:v>
                </c:pt>
                <c:pt idx="4">
                  <c:v>Харьков</c:v>
                </c:pt>
                <c:pt idx="5">
                  <c:v>Другие</c:v>
                </c:pt>
                <c:pt idx="6">
                  <c:v>  </c:v>
                </c:pt>
                <c:pt idx="7">
                  <c:v>Украина</c:v>
                </c:pt>
              </c:strCache>
            </c:strRef>
          </c:cat>
          <c:val>
            <c:numRef>
              <c:f>Лист1!$B$7:$I$7</c:f>
              <c:numCache>
                <c:formatCode>0%</c:formatCode>
                <c:ptCount val="8"/>
                <c:pt idx="0">
                  <c:v>0.3570876688118515</c:v>
                </c:pt>
                <c:pt idx="1">
                  <c:v>0.84535972375493929</c:v>
                </c:pt>
                <c:pt idx="2">
                  <c:v>0.24975191700496169</c:v>
                </c:pt>
                <c:pt idx="3">
                  <c:v>0.47881234907693504</c:v>
                </c:pt>
                <c:pt idx="4">
                  <c:v>0.35586997193638925</c:v>
                </c:pt>
                <c:pt idx="5">
                  <c:v>0.73724134690497312</c:v>
                </c:pt>
                <c:pt idx="7">
                  <c:v>0.54559661964816542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CF-4442-A0D5-046C45204F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668425536"/>
        <c:axId val="668426320"/>
      </c:barChart>
      <c:catAx>
        <c:axId val="66842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700"/>
            </a:pPr>
            <a:endParaRPr lang="ru-RU"/>
          </a:p>
        </c:txPr>
        <c:crossAx val="668426320"/>
        <c:crosses val="autoZero"/>
        <c:auto val="1"/>
        <c:lblAlgn val="ctr"/>
        <c:lblOffset val="100"/>
        <c:noMultiLvlLbl val="0"/>
      </c:catAx>
      <c:valAx>
        <c:axId val="668426320"/>
        <c:scaling>
          <c:orientation val="minMax"/>
          <c:max val="1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68425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6884793675169927"/>
          <c:y val="7.0238058304636031E-2"/>
          <c:w val="0.23115206324830076"/>
          <c:h val="0.798418287676191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29750030874588"/>
          <c:y val="9.6349186170130982E-2"/>
          <c:w val="0.671116204316067"/>
          <c:h val="0.546105197865922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Потенциал охвата, 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Наружная реклама</c:v>
                </c:pt>
                <c:pt idx="1">
                  <c:v>ТВ</c:v>
                </c:pt>
                <c:pt idx="2">
                  <c:v>Интернет</c:v>
                </c:pt>
                <c:pt idx="3">
                  <c:v>Радио</c:v>
                </c:pt>
                <c:pt idx="4">
                  <c:v>Пресса</c:v>
                </c:pt>
                <c:pt idx="5">
                  <c:v>Кинотеатры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98.4</c:v>
                </c:pt>
                <c:pt idx="1">
                  <c:v>84.2</c:v>
                </c:pt>
                <c:pt idx="2">
                  <c:v>80</c:v>
                </c:pt>
                <c:pt idx="3">
                  <c:v>88</c:v>
                </c:pt>
                <c:pt idx="4">
                  <c:v>39.5</c:v>
                </c:pt>
                <c:pt idx="5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EF-4A5F-8B9A-40CD83248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569352"/>
        <c:axId val="377571312"/>
      </c:barChart>
      <c:catAx>
        <c:axId val="377569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77571312"/>
        <c:crosses val="autoZero"/>
        <c:auto val="1"/>
        <c:lblAlgn val="ctr"/>
        <c:lblOffset val="100"/>
        <c:noMultiLvlLbl val="0"/>
      </c:catAx>
      <c:valAx>
        <c:axId val="3775713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569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цена за 1 тыс. контактов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629750030874588"/>
          <c:y val="9.6349186170130982E-2"/>
          <c:w val="0.69552378556466687"/>
          <c:h val="0.62277232093259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та тыс контактов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4.8815137458814179E-3"/>
                  <c:y val="-5.56510586125351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1.65413168378116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407568729407762E-3"/>
                  <c:y val="-3.63377283476439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881513745881463E-3"/>
                  <c:y val="2.5622153094100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4407568729407315E-3"/>
                  <c:y val="1.72637068103543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975474947228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779824511501798E-3"/>
                  <c:y val="6.09356896852730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EC0-404E-A196-79457BBB97B3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9561570878811747E-3"/>
                  <c:y val="5.00834728680940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EC0-404E-A196-79457BBB97B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Радио</c:v>
                </c:pt>
                <c:pt idx="1">
                  <c:v>Наружная реклама</c:v>
                </c:pt>
                <c:pt idx="2">
                  <c:v>Интернет баннер</c:v>
                </c:pt>
                <c:pt idx="3">
                  <c:v>ТВ</c:v>
                </c:pt>
                <c:pt idx="4">
                  <c:v>Пресса газеты</c:v>
                </c:pt>
                <c:pt idx="5">
                  <c:v>Интернет видео</c:v>
                </c:pt>
                <c:pt idx="6">
                  <c:v>Пресса журналы</c:v>
                </c:pt>
                <c:pt idx="7">
                  <c:v>Кинотеатры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15.795000000000002</c:v>
                </c:pt>
                <c:pt idx="1">
                  <c:v>21.873239999999999</c:v>
                </c:pt>
                <c:pt idx="2">
                  <c:v>16.105099999999997</c:v>
                </c:pt>
                <c:pt idx="3">
                  <c:v>27.72</c:v>
                </c:pt>
                <c:pt idx="4">
                  <c:v>64.97499999999998</c:v>
                </c:pt>
                <c:pt idx="5">
                  <c:v>50.76</c:v>
                </c:pt>
                <c:pt idx="6">
                  <c:v>94.184999999999988</c:v>
                </c:pt>
                <c:pt idx="7">
                  <c:v>1454.75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9C3-4EEE-AF91-D708D444BF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7572096"/>
        <c:axId val="253393760"/>
      </c:barChart>
      <c:catAx>
        <c:axId val="37757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53393760"/>
        <c:crosses val="autoZero"/>
        <c:auto val="1"/>
        <c:lblAlgn val="ctr"/>
        <c:lblOffset val="100"/>
        <c:noMultiLvlLbl val="0"/>
      </c:catAx>
      <c:valAx>
        <c:axId val="253393760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7757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bg1">
              <a:lumMod val="50000"/>
            </a:schemeClr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0.48940881879039888</c:v>
                </c:pt>
                <c:pt idx="1">
                  <c:v>0.52628139162679077</c:v>
                </c:pt>
                <c:pt idx="2">
                  <c:v>0.57488932827527206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83-4388-9CC6-AB4FF4C1AD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Сити-лайт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0.16588784420333566</c:v>
                </c:pt>
                <c:pt idx="1">
                  <c:v>9.4518793947937371E-2</c:v>
                </c:pt>
                <c:pt idx="2">
                  <c:v>7.8180542860536203E-2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83-4388-9CC6-AB4FF4C1AD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Призма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Лист1!$D$2:$D$4</c:f>
              <c:numCache>
                <c:formatCode>0.0%</c:formatCode>
                <c:ptCount val="3"/>
                <c:pt idx="0">
                  <c:v>0.15645886450097721</c:v>
                </c:pt>
                <c:pt idx="1">
                  <c:v>0.21015606678173251</c:v>
                </c:pt>
                <c:pt idx="2">
                  <c:v>0.17966455580262866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83-4388-9CC6-AB4FF4C1AD9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Скролл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Лист1!$E$2:$E$4</c:f>
              <c:numCache>
                <c:formatCode>0.0%</c:formatCode>
                <c:ptCount val="3"/>
                <c:pt idx="0">
                  <c:v>8.7678519245359909E-2</c:v>
                </c:pt>
                <c:pt idx="1">
                  <c:v>7.1233519231184581E-2</c:v>
                </c:pt>
                <c:pt idx="2">
                  <c:v>0.11128096963176548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83-4388-9CC6-AB4FF4C1AD9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Бэклайт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Лист1!$F$2:$F$4</c:f>
              <c:numCache>
                <c:formatCode>0.0%</c:formatCode>
                <c:ptCount val="3"/>
                <c:pt idx="0">
                  <c:v>2.3361992927594982E-2</c:v>
                </c:pt>
                <c:pt idx="1">
                  <c:v>3.2855162087926569E-2</c:v>
                </c:pt>
                <c:pt idx="2">
                  <c:v>3.1978838422757234E-2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83-4388-9CC6-AB4FF4C1AD9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Количество</c:v>
                </c:pt>
                <c:pt idx="1">
                  <c:v>OTS</c:v>
                </c:pt>
                <c:pt idx="2">
                  <c:v>Деньги </c:v>
                </c:pt>
              </c:strCache>
            </c:strRef>
          </c:cat>
          <c:val>
            <c:numRef>
              <c:f>Лист1!$G$2:$G$4</c:f>
              <c:numCache>
                <c:formatCode>0.0%</c:formatCode>
                <c:ptCount val="3"/>
                <c:pt idx="0">
                  <c:v>7.720396033233333E-2</c:v>
                </c:pt>
                <c:pt idx="1">
                  <c:v>6.4955066324428226E-2</c:v>
                </c:pt>
                <c:pt idx="2">
                  <c:v>2.4005765007040367E-2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83-4388-9CC6-AB4FF4C1AD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3394152"/>
        <c:axId val="253394544"/>
      </c:barChart>
      <c:catAx>
        <c:axId val="253394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3394544"/>
        <c:crosses val="autoZero"/>
        <c:auto val="1"/>
        <c:lblAlgn val="ctr"/>
        <c:lblOffset val="100"/>
        <c:noMultiLvlLbl val="0"/>
      </c:catAx>
      <c:valAx>
        <c:axId val="2533945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33941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  <a:latin typeface="+mn-lt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0.54332929652169915</c:v>
                </c:pt>
                <c:pt idx="1">
                  <c:v>0.54148617573132252</c:v>
                </c:pt>
                <c:pt idx="2">
                  <c:v>0.51570003218538785</c:v>
                </c:pt>
                <c:pt idx="3">
                  <c:v>0.50839360602929562</c:v>
                </c:pt>
                <c:pt idx="4">
                  <c:v>0.5035228024560956</c:v>
                </c:pt>
                <c:pt idx="5">
                  <c:v>0.50587246906340055</c:v>
                </c:pt>
                <c:pt idx="6">
                  <c:v>0.49141803020260161</c:v>
                </c:pt>
                <c:pt idx="7">
                  <c:v>0.50567908738797318</c:v>
                </c:pt>
                <c:pt idx="8">
                  <c:v>0.50421398154719654</c:v>
                </c:pt>
                <c:pt idx="9">
                  <c:v>0.49395436367913431</c:v>
                </c:pt>
                <c:pt idx="10">
                  <c:v>0.48940881879039888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67-49CD-BE30-508ADE80967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0.12538132540278693</c:v>
                </c:pt>
                <c:pt idx="1">
                  <c:v>0.12629017594523773</c:v>
                </c:pt>
                <c:pt idx="2">
                  <c:v>0.1256260057933698</c:v>
                </c:pt>
                <c:pt idx="3">
                  <c:v>0.13274174922506535</c:v>
                </c:pt>
                <c:pt idx="4">
                  <c:v>0.13739509941615499</c:v>
                </c:pt>
                <c:pt idx="5">
                  <c:v>0.14933580713619699</c:v>
                </c:pt>
                <c:pt idx="6">
                  <c:v>0.15360658957620243</c:v>
                </c:pt>
                <c:pt idx="7">
                  <c:v>0.15628386719817552</c:v>
                </c:pt>
                <c:pt idx="8">
                  <c:v>0.1576324816654838</c:v>
                </c:pt>
                <c:pt idx="9">
                  <c:v>0.15566533364698501</c:v>
                </c:pt>
                <c:pt idx="10">
                  <c:v>0.15645886450097721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67-49CD-BE30-508ADE80967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0.22983765885364768</c:v>
                </c:pt>
                <c:pt idx="1">
                  <c:v>0.21950371677629821</c:v>
                </c:pt>
                <c:pt idx="2">
                  <c:v>0.20361763759253299</c:v>
                </c:pt>
                <c:pt idx="3">
                  <c:v>0.20007293502704673</c:v>
                </c:pt>
                <c:pt idx="4">
                  <c:v>0.19793855118219911</c:v>
                </c:pt>
                <c:pt idx="5">
                  <c:v>0.19268818270419422</c:v>
                </c:pt>
                <c:pt idx="6">
                  <c:v>0.18758862016597336</c:v>
                </c:pt>
                <c:pt idx="7">
                  <c:v>0.18640388076861458</c:v>
                </c:pt>
                <c:pt idx="8">
                  <c:v>0.1840253134610835</c:v>
                </c:pt>
                <c:pt idx="9">
                  <c:v>0.16603152199482474</c:v>
                </c:pt>
                <c:pt idx="10">
                  <c:v>0.16588784420333566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67-49CD-BE30-508ADE80967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Лист1!$E$2:$E$12</c:f>
              <c:numCache>
                <c:formatCode>0%</c:formatCode>
                <c:ptCount val="11"/>
                <c:pt idx="0">
                  <c:v>2.4542792758266523E-2</c:v>
                </c:pt>
                <c:pt idx="1">
                  <c:v>2.2207069896785923E-2</c:v>
                </c:pt>
                <c:pt idx="2">
                  <c:v>2.2272288381074992E-2</c:v>
                </c:pt>
                <c:pt idx="3">
                  <c:v>2.1953443141068497E-2</c:v>
                </c:pt>
                <c:pt idx="4">
                  <c:v>2.1020742168003436E-2</c:v>
                </c:pt>
                <c:pt idx="5">
                  <c:v>2.1639797989173773E-2</c:v>
                </c:pt>
                <c:pt idx="6">
                  <c:v>2.151563196048609E-2</c:v>
                </c:pt>
                <c:pt idx="7">
                  <c:v>2.1977750134290805E-2</c:v>
                </c:pt>
                <c:pt idx="8">
                  <c:v>2.1350839839129405E-2</c:v>
                </c:pt>
                <c:pt idx="9">
                  <c:v>2.1485140751195796E-2</c:v>
                </c:pt>
                <c:pt idx="10">
                  <c:v>2.3361992927594982E-2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67-49CD-BE30-508ADE80967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Лист1!$F$2:$F$12</c:f>
              <c:numCache>
                <c:formatCode>0%</c:formatCode>
                <c:ptCount val="11"/>
                <c:pt idx="0">
                  <c:v>0</c:v>
                </c:pt>
                <c:pt idx="1">
                  <c:v>4.5724370287181133E-3</c:v>
                </c:pt>
                <c:pt idx="2">
                  <c:v>2.2375281622143545E-2</c:v>
                </c:pt>
                <c:pt idx="3">
                  <c:v>2.8019206223788975E-2</c:v>
                </c:pt>
                <c:pt idx="4">
                  <c:v>2.5199354636518751E-2</c:v>
                </c:pt>
                <c:pt idx="5">
                  <c:v>2.7705291181645199E-2</c:v>
                </c:pt>
                <c:pt idx="6">
                  <c:v>2.9540338342949359E-2</c:v>
                </c:pt>
                <c:pt idx="7" formatCode="0.00%">
                  <c:v>7.3365186169460856E-3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167-49CD-BE30-508ADE80967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Лист1!$G$2:$G$12</c:f>
              <c:numCache>
                <c:formatCode>0%</c:formatCode>
                <c:ptCount val="11"/>
                <c:pt idx="0">
                  <c:v>2.1154936918430854E-3</c:v>
                </c:pt>
                <c:pt idx="1">
                  <c:v>1.0628910636932457E-2</c:v>
                </c:pt>
                <c:pt idx="2">
                  <c:v>3.3356935951078213E-2</c:v>
                </c:pt>
                <c:pt idx="3">
                  <c:v>1.174253935452501E-2</c:v>
                </c:pt>
                <c:pt idx="4">
                  <c:v>1.6923380497487029E-2</c:v>
                </c:pt>
                <c:pt idx="5">
                  <c:v>1.7696515439820773E-2</c:v>
                </c:pt>
                <c:pt idx="6">
                  <c:v>3.4977123615119753E-2</c:v>
                </c:pt>
                <c:pt idx="7">
                  <c:v>4.3671604798658031E-2</c:v>
                </c:pt>
                <c:pt idx="8">
                  <c:v>5.1795008280104096E-2</c:v>
                </c:pt>
                <c:pt idx="9">
                  <c:v>8.9202540578687373E-2</c:v>
                </c:pt>
                <c:pt idx="10">
                  <c:v>8.7678519245359909E-2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67-49CD-BE30-508ADE80967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Лист1!$H$2:$H$12</c:f>
              <c:numCache>
                <c:formatCode>0%</c:formatCode>
                <c:ptCount val="11"/>
                <c:pt idx="0">
                  <c:v>2.2948507657167383E-2</c:v>
                </c:pt>
                <c:pt idx="1">
                  <c:v>2.4693833894860687E-2</c:v>
                </c:pt>
                <c:pt idx="2">
                  <c:v>2.2465400708078533E-2</c:v>
                </c:pt>
                <c:pt idx="3">
                  <c:v>2.234242995198444E-2</c:v>
                </c:pt>
                <c:pt idx="4">
                  <c:v>2.1519854212853875E-2</c:v>
                </c:pt>
                <c:pt idx="5">
                  <c:v>2.0609808579131455E-2</c:v>
                </c:pt>
                <c:pt idx="6">
                  <c:v>1.8828088340260684E-2</c:v>
                </c:pt>
                <c:pt idx="7">
                  <c:v>1.9399131114943503E-2</c:v>
                </c:pt>
                <c:pt idx="8">
                  <c:v>1.8186657203690559E-2</c:v>
                </c:pt>
                <c:pt idx="9">
                  <c:v>1.0977809142946758E-2</c:v>
                </c:pt>
                <c:pt idx="10">
                  <c:v>1.1166249775468567E-2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67-49CD-BE30-508ADE80967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Лист1!$I$2:$I$12</c:f>
              <c:numCache>
                <c:formatCode>0%</c:formatCode>
                <c:ptCount val="11"/>
                <c:pt idx="0">
                  <c:v>5.1844925114589241E-2</c:v>
                </c:pt>
                <c:pt idx="1">
                  <c:v>5.061768008984438E-2</c:v>
                </c:pt>
                <c:pt idx="2">
                  <c:v>5.4586417766334085E-2</c:v>
                </c:pt>
                <c:pt idx="3">
                  <c:v>7.4734091047225434E-2</c:v>
                </c:pt>
                <c:pt idx="4">
                  <c:v>7.6480215430687268E-2</c:v>
                </c:pt>
                <c:pt idx="5">
                  <c:v>6.445212790643709E-2</c:v>
                </c:pt>
                <c:pt idx="6">
                  <c:v>6.2525577796406689E-2</c:v>
                </c:pt>
                <c:pt idx="7">
                  <c:v>5.9248159980398216E-2</c:v>
                </c:pt>
                <c:pt idx="8">
                  <c:v>6.2795718003312045E-2</c:v>
                </c:pt>
                <c:pt idx="9">
                  <c:v>6.2683290206225983E-2</c:v>
                </c:pt>
                <c:pt idx="10">
                  <c:v>6.6037710556864762E-2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167-49CD-BE30-508ADE8096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3391800"/>
        <c:axId val="253394936"/>
      </c:barChart>
      <c:catAx>
        <c:axId val="253391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394936"/>
        <c:crosses val="autoZero"/>
        <c:auto val="1"/>
        <c:lblAlgn val="ctr"/>
        <c:lblOffset val="100"/>
        <c:noMultiLvlLbl val="0"/>
      </c:catAx>
      <c:valAx>
        <c:axId val="2533949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3391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39640687214641"/>
          <c:y val="0.19978953242324682"/>
          <c:w val="0.17197523033838893"/>
          <c:h val="0.60042062888520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Щит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0.65875198640406141</c:v>
                </c:pt>
                <c:pt idx="1">
                  <c:v>0.65047981935382637</c:v>
                </c:pt>
                <c:pt idx="2">
                  <c:v>0.62591573066884321</c:v>
                </c:pt>
                <c:pt idx="3">
                  <c:v>0.58544073433630262</c:v>
                </c:pt>
                <c:pt idx="4">
                  <c:v>0.60511477952258719</c:v>
                </c:pt>
                <c:pt idx="5">
                  <c:v>0.60162907318386494</c:v>
                </c:pt>
                <c:pt idx="6">
                  <c:v>0.57334022092732906</c:v>
                </c:pt>
                <c:pt idx="7">
                  <c:v>0.59591994650720848</c:v>
                </c:pt>
                <c:pt idx="8">
                  <c:v>0.59449634893372894</c:v>
                </c:pt>
                <c:pt idx="9">
                  <c:v>0.59595793089465365</c:v>
                </c:pt>
                <c:pt idx="10">
                  <c:v>0.57488932827527206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655-4070-832A-D14AFF3DE09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Призма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Лист1!$C$2:$C$12</c:f>
              <c:numCache>
                <c:formatCode>0%</c:formatCode>
                <c:ptCount val="11"/>
                <c:pt idx="0">
                  <c:v>0.15755437007829184</c:v>
                </c:pt>
                <c:pt idx="1">
                  <c:v>0.1614209838007799</c:v>
                </c:pt>
                <c:pt idx="2">
                  <c:v>0.17170276336056003</c:v>
                </c:pt>
                <c:pt idx="3">
                  <c:v>0.1699800173874314</c:v>
                </c:pt>
                <c:pt idx="4">
                  <c:v>0.18256846773981592</c:v>
                </c:pt>
                <c:pt idx="5">
                  <c:v>0.17779653408828877</c:v>
                </c:pt>
                <c:pt idx="6">
                  <c:v>0.18494479935497499</c:v>
                </c:pt>
                <c:pt idx="7">
                  <c:v>0.18783426149239385</c:v>
                </c:pt>
                <c:pt idx="8">
                  <c:v>0.19235872316166724</c:v>
                </c:pt>
                <c:pt idx="9">
                  <c:v>0.19377376791562365</c:v>
                </c:pt>
                <c:pt idx="10">
                  <c:v>0.17966455580262866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55-4070-832A-D14AFF3DE09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Сити-лайт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Лист1!$D$2:$D$12</c:f>
              <c:numCache>
                <c:formatCode>0%</c:formatCode>
                <c:ptCount val="11"/>
                <c:pt idx="0">
                  <c:v>0.11195490896040519</c:v>
                </c:pt>
                <c:pt idx="1">
                  <c:v>0.11107893830987593</c:v>
                </c:pt>
                <c:pt idx="2">
                  <c:v>0.10114489334745688</c:v>
                </c:pt>
                <c:pt idx="3">
                  <c:v>0.10127870986230404</c:v>
                </c:pt>
                <c:pt idx="4">
                  <c:v>8.9481045712470911E-2</c:v>
                </c:pt>
                <c:pt idx="5">
                  <c:v>7.9725994256330812E-2</c:v>
                </c:pt>
                <c:pt idx="6">
                  <c:v>9.2512439312261385E-2</c:v>
                </c:pt>
                <c:pt idx="7">
                  <c:v>9.2603657376325352E-2</c:v>
                </c:pt>
                <c:pt idx="8">
                  <c:v>8.2664061961009297E-2</c:v>
                </c:pt>
                <c:pt idx="9">
                  <c:v>7.9162358417499815E-2</c:v>
                </c:pt>
                <c:pt idx="10">
                  <c:v>7.8180542860536203E-2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655-4070-832A-D14AFF3DE09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Бэклайт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Лист1!$E$2:$E$12</c:f>
              <c:numCache>
                <c:formatCode>0%</c:formatCode>
                <c:ptCount val="11"/>
                <c:pt idx="0">
                  <c:v>3.4677711096307726E-2</c:v>
                </c:pt>
                <c:pt idx="1">
                  <c:v>5.0586588639039268E-2</c:v>
                </c:pt>
                <c:pt idx="2">
                  <c:v>4.8618562212628391E-2</c:v>
                </c:pt>
                <c:pt idx="3">
                  <c:v>4.9684192714820996E-2</c:v>
                </c:pt>
                <c:pt idx="4">
                  <c:v>5.2242487390154781E-2</c:v>
                </c:pt>
                <c:pt idx="5">
                  <c:v>5.3007941607818493E-2</c:v>
                </c:pt>
                <c:pt idx="6">
                  <c:v>5.4608332465346889E-2</c:v>
                </c:pt>
                <c:pt idx="7">
                  <c:v>4.774485393241612E-2</c:v>
                </c:pt>
                <c:pt idx="8">
                  <c:v>4.5708953191551167E-2</c:v>
                </c:pt>
                <c:pt idx="9">
                  <c:v>3.1993559108991355E-2</c:v>
                </c:pt>
                <c:pt idx="10">
                  <c:v>3.1978838422757234E-2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655-4070-832A-D14AFF3DE09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Тролл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Лист1!$F$2:$F$12</c:f>
              <c:numCache>
                <c:formatCode>0%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8.3555832219055874E-3</c:v>
                </c:pt>
                <c:pt idx="3">
                  <c:v>2.1244960646718016E-2</c:v>
                </c:pt>
                <c:pt idx="4">
                  <c:v>2.6109283190735483E-2</c:v>
                </c:pt>
                <c:pt idx="5">
                  <c:v>2.9692445485029514E-2</c:v>
                </c:pt>
                <c:pt idx="6">
                  <c:v>2.7797494764059748E-2</c:v>
                </c:pt>
                <c:pt idx="7">
                  <c:v>3.3711160902389938E-3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655-4070-832A-D14AFF3DE097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Скролл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Лист1!$G$2:$G$12</c:f>
              <c:numCache>
                <c:formatCode>0%</c:formatCode>
                <c:ptCount val="11"/>
                <c:pt idx="0">
                  <c:v>1.8010276351630161E-3</c:v>
                </c:pt>
                <c:pt idx="1">
                  <c:v>4.5536923789958588E-3</c:v>
                </c:pt>
                <c:pt idx="2">
                  <c:v>1.5618023878963648E-2</c:v>
                </c:pt>
                <c:pt idx="3">
                  <c:v>6.2262886147566813E-3</c:v>
                </c:pt>
                <c:pt idx="4">
                  <c:v>1.1134078918405252E-2</c:v>
                </c:pt>
                <c:pt idx="5">
                  <c:v>1.4034654226917654E-2</c:v>
                </c:pt>
                <c:pt idx="6">
                  <c:v>1.7298680867921721E-2</c:v>
                </c:pt>
                <c:pt idx="7">
                  <c:v>4.3896165160942718E-2</c:v>
                </c:pt>
                <c:pt idx="8">
                  <c:v>6.1200294844934076E-2</c:v>
                </c:pt>
                <c:pt idx="9">
                  <c:v>7.9485301592418761E-2</c:v>
                </c:pt>
                <c:pt idx="10">
                  <c:v>0.11128096963176548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655-4070-832A-D14AFF3DE097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Лайтбокс</c:v>
                </c:pt>
              </c:strCache>
            </c:strRef>
          </c:tx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Лист1!$H$2:$H$12</c:f>
              <c:numCache>
                <c:formatCode>0%</c:formatCode>
                <c:ptCount val="11"/>
                <c:pt idx="0">
                  <c:v>8.3553761079347942E-3</c:v>
                </c:pt>
                <c:pt idx="1">
                  <c:v>6.1333974475305027E-3</c:v>
                </c:pt>
                <c:pt idx="2">
                  <c:v>7.345244762087616E-3</c:v>
                </c:pt>
                <c:pt idx="3">
                  <c:v>9.2837452479804343E-3</c:v>
                </c:pt>
                <c:pt idx="4">
                  <c:v>1.0299786817950879E-2</c:v>
                </c:pt>
                <c:pt idx="5">
                  <c:v>9.028317689578744E-3</c:v>
                </c:pt>
                <c:pt idx="6">
                  <c:v>9.4002260139313728E-3</c:v>
                </c:pt>
                <c:pt idx="7">
                  <c:v>9.0558965608814497E-3</c:v>
                </c:pt>
                <c:pt idx="8">
                  <c:v>7.1688713466642948E-3</c:v>
                </c:pt>
                <c:pt idx="9">
                  <c:v>6.1861871306863976E-3</c:v>
                </c:pt>
                <c:pt idx="10">
                  <c:v>6.0303707880535375E-3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655-4070-832A-D14AFF3DE097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Другие 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elete val="1"/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Лист1!$I$2:$I$12</c:f>
              <c:numCache>
                <c:formatCode>0%</c:formatCode>
                <c:ptCount val="11"/>
                <c:pt idx="0">
                  <c:v>2.690461971783607E-2</c:v>
                </c:pt>
                <c:pt idx="1">
                  <c:v>1.5746580069952078E-2</c:v>
                </c:pt>
                <c:pt idx="2">
                  <c:v>2.1299198547554628E-2</c:v>
                </c:pt>
                <c:pt idx="3">
                  <c:v>5.6861351189685758E-2</c:v>
                </c:pt>
                <c:pt idx="4">
                  <c:v>2.3050070707879618E-2</c:v>
                </c:pt>
                <c:pt idx="5">
                  <c:v>3.508503946217098E-2</c:v>
                </c:pt>
                <c:pt idx="6">
                  <c:v>4.009780629417483E-2</c:v>
                </c:pt>
                <c:pt idx="7">
                  <c:v>1.9574102879593009E-2</c:v>
                </c:pt>
                <c:pt idx="8">
                  <c:v>1.6402746560445026E-2</c:v>
                </c:pt>
                <c:pt idx="9">
                  <c:v>1.3440894940126335E-2</c:v>
                </c:pt>
                <c:pt idx="10">
                  <c:v>1.7975394218986831E-2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655-4070-832A-D14AFF3DE0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53392584"/>
        <c:axId val="253392976"/>
      </c:barChart>
      <c:catAx>
        <c:axId val="253392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53392976"/>
        <c:crosses val="autoZero"/>
        <c:auto val="1"/>
        <c:lblAlgn val="ctr"/>
        <c:lblOffset val="100"/>
        <c:noMultiLvlLbl val="0"/>
      </c:catAx>
      <c:valAx>
        <c:axId val="253392976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3392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04348191032991"/>
          <c:y val="0.19978953242324682"/>
          <c:w val="0.1835296540316344"/>
          <c:h val="0.6004206288852048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0.23958509272142819</c:v>
                </c:pt>
                <c:pt idx="1">
                  <c:v>0.34860192265077988</c:v>
                </c:pt>
                <c:pt idx="2">
                  <c:v>0.38851469179696491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B8-41F7-9A4F-8E50A6C812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0.10010482601830031</c:v>
                </c:pt>
                <c:pt idx="1">
                  <c:v>0.10380348262133147</c:v>
                </c:pt>
                <c:pt idx="2">
                  <c:v>9.6379651812923003E-2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B8-41F7-9A4F-8E50A6C8123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6.6876854897734317E-2</c:v>
                </c:pt>
                <c:pt idx="1">
                  <c:v>5.5185352793510188E-2</c:v>
                </c:pt>
                <c:pt idx="2">
                  <c:v>6.4367874111196613E-2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4B8-41F7-9A4F-8E50A6C8123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8.3823281027563076E-2</c:v>
                </c:pt>
                <c:pt idx="1">
                  <c:v>6.7417945001378377E-2</c:v>
                </c:pt>
                <c:pt idx="2">
                  <c:v>5.8710127195773017E-2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4B8-41F7-9A4F-8E50A6C8123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6.4169072839337371E-2</c:v>
                </c:pt>
                <c:pt idx="1">
                  <c:v>6.4758981590653644E-2</c:v>
                </c:pt>
                <c:pt idx="2">
                  <c:v>9.0899554295076526E-2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4B8-41F7-9A4F-8E50A6C8123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0.44544087249563669</c:v>
                </c:pt>
                <c:pt idx="1">
                  <c:v>0.36023231534234645</c:v>
                </c:pt>
                <c:pt idx="2">
                  <c:v>0.30112810078806584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4B8-41F7-9A4F-8E50A6C812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534976"/>
        <c:axId val="326532232"/>
      </c:barChart>
      <c:catAx>
        <c:axId val="326534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532232"/>
        <c:crosses val="autoZero"/>
        <c:auto val="1"/>
        <c:lblAlgn val="ctr"/>
        <c:lblOffset val="100"/>
        <c:noMultiLvlLbl val="0"/>
      </c:catAx>
      <c:valAx>
        <c:axId val="3265322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5349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39725476899168"/>
          <c:y val="5.7163275071341856E-2"/>
          <c:w val="0.49596679601652732"/>
          <c:h val="0.7255757702500299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Киев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0.17873557236687135</c:v>
                </c:pt>
                <c:pt idx="1">
                  <c:v>0.29537486835910248</c:v>
                </c:pt>
                <c:pt idx="2">
                  <c:v>0.30154444927968038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EF-4974-8AFA-D3EBE13833E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Одесса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0.10074007526746244</c:v>
                </c:pt>
                <c:pt idx="1">
                  <c:v>0.11200245072615365</c:v>
                </c:pt>
                <c:pt idx="2">
                  <c:v>0.10570148751582745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EF-4974-8AFA-D3EBE13833E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Днепр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7.0578310481021533E-2</c:v>
                </c:pt>
                <c:pt idx="1">
                  <c:v>5.5392098411648966E-2</c:v>
                </c:pt>
                <c:pt idx="2">
                  <c:v>7.06760029391615E-2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EF-4974-8AFA-D3EBE13833E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Харьков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4.6650488362028827E-2</c:v>
                </c:pt>
                <c:pt idx="1">
                  <c:v>4.1032536427245844E-2</c:v>
                </c:pt>
                <c:pt idx="2">
                  <c:v>4.5987079460682943E-2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5EF-4974-8AFA-D3EBE13833E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Львов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Лист1!$F$2:$F$4</c:f>
              <c:numCache>
                <c:formatCode>0%</c:formatCode>
                <c:ptCount val="3"/>
                <c:pt idx="0">
                  <c:v>5.0654892658957319E-2</c:v>
                </c:pt>
                <c:pt idx="1">
                  <c:v>5.5231172564534338E-2</c:v>
                </c:pt>
                <c:pt idx="2">
                  <c:v>8.7346378956259282E-2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5EF-4974-8AFA-D3EBE13833E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 Плоскости</c:v>
                </c:pt>
                <c:pt idx="1">
                  <c:v> OTS</c:v>
                </c:pt>
                <c:pt idx="2">
                  <c:v>Деньги</c:v>
                </c:pt>
              </c:strCache>
            </c:strRef>
          </c:cat>
          <c:val>
            <c:numRef>
              <c:f>Лист1!$G$2:$G$4</c:f>
              <c:numCache>
                <c:formatCode>0%</c:formatCode>
                <c:ptCount val="3"/>
                <c:pt idx="0">
                  <c:v>0.55264066086365848</c:v>
                </c:pt>
                <c:pt idx="1">
                  <c:v>0.44096687351131469</c:v>
                </c:pt>
                <c:pt idx="2">
                  <c:v>0.38874460184838844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5EF-4974-8AFA-D3EBE13833E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26533408"/>
        <c:axId val="326533800"/>
      </c:barChart>
      <c:catAx>
        <c:axId val="326533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533800"/>
        <c:crosses val="autoZero"/>
        <c:auto val="1"/>
        <c:lblAlgn val="ctr"/>
        <c:lblOffset val="100"/>
        <c:noMultiLvlLbl val="0"/>
      </c:catAx>
      <c:valAx>
        <c:axId val="326533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26533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685825610738934"/>
          <c:y val="0.18366028251299282"/>
          <c:w val="0.17222425525704024"/>
          <c:h val="0.37902983572545557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50000"/>
              <a:lumOff val="50000"/>
            </a:schemeClr>
          </a:solidFill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Потенциальный охват (%)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0.00381</cdr:x>
      <cdr:y>0.0544</cdr:y>
    </cdr:from>
    <cdr:to>
      <cdr:x>0.11768</cdr:x>
      <cdr:y>0.71029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875158" y="1088574"/>
          <a:ext cx="2347473" cy="559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Средняя стоимость тысячи контактов (</a:t>
          </a:r>
          <a:r>
            <a:rPr lang="ru-RU" sz="1200" dirty="0" err="1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грн</a:t>
          </a:r>
          <a:r>
            <a:rPr lang="ru-RU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0.11387</cdr:x>
      <cdr:y>0.65588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68745" y="968745"/>
          <a:ext cx="2465810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Среднее к-во контактов носителя за </a:t>
          </a:r>
          <a:r>
            <a:rPr lang="ru-RU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месяц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тыс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0.88613</cdr:x>
      <cdr:y>0.02782</cdr:y>
    </cdr:from>
    <cdr:to>
      <cdr:x>1</cdr:x>
      <cdr:y>0.68371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058363" y="1164809"/>
          <a:ext cx="2634418" cy="528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Средняя стоимость тысячи контактов (</a:t>
          </a:r>
          <a:r>
            <a:rPr lang="ru-RU" sz="1000" dirty="0" err="1">
              <a:solidFill>
                <a:schemeClr val="bg1">
                  <a:lumMod val="50000"/>
                </a:schemeClr>
              </a:solidFill>
            </a:rPr>
            <a:t>грн</a:t>
          </a:r>
          <a:r>
            <a:rPr lang="ru-RU" sz="1000" dirty="0">
              <a:solidFill>
                <a:schemeClr val="bg1">
                  <a:lumMod val="50000"/>
                </a:schemeClr>
              </a:solidFill>
            </a:rPr>
            <a:t>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0.06173</cdr:x>
      <cdr:y>0</cdr:y>
    </cdr:from>
    <cdr:to>
      <cdr:x>0.1358</cdr:x>
      <cdr:y>0.86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972120" y="469829"/>
          <a:ext cx="3096344" cy="432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0" indent="0"/>
          <a:r>
            <a:rPr lang="ru-RU" sz="1100" dirty="0">
              <a:latin typeface="Arial" pitchFamily="34" charset="0"/>
              <a:ea typeface="+mn-ea"/>
              <a:cs typeface="Arial" pitchFamily="34" charset="0"/>
            </a:rPr>
            <a:t>Месячная динамика бюджетов ( млн. грн. ) </a:t>
          </a:r>
        </a:p>
      </cdr:txBody>
    </cdr:sp>
  </cdr:relSizeAnchor>
  <cdr:relSizeAnchor xmlns:cdr="http://schemas.openxmlformats.org/drawingml/2006/chartDrawing">
    <cdr:from>
      <cdr:x>0.90476</cdr:x>
      <cdr:y>0</cdr:y>
    </cdr:from>
    <cdr:to>
      <cdr:x>0.97884</cdr:x>
      <cdr:y>0.86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3945016" y="1332131"/>
          <a:ext cx="3096344" cy="432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>
              <a:latin typeface="Arial" pitchFamily="34" charset="0"/>
              <a:cs typeface="Arial" pitchFamily="34" charset="0"/>
            </a:rPr>
            <a:t>Месячная разница бюджетов  ( млн. грн. )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0.01978</cdr:x>
      <cdr:y>0.05357</cdr:y>
    </cdr:from>
    <cdr:to>
      <cdr:x>0.13365</cdr:x>
      <cdr:y>0.70946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905413" y="1228941"/>
          <a:ext cx="2644842" cy="619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dirty="0">
              <a:solidFill>
                <a:schemeClr val="bg1">
                  <a:lumMod val="50000"/>
                </a:schemeClr>
              </a:solidFill>
            </a:rPr>
            <a:t>Доля </a:t>
          </a:r>
        </a:p>
      </cdr:txBody>
    </cdr:sp>
  </cdr:relSizeAnchor>
  <cdr:relSizeAnchor xmlns:cdr="http://schemas.openxmlformats.org/drawingml/2006/chartDrawing">
    <cdr:from>
      <cdr:x>0.41333</cdr:x>
      <cdr:y>0</cdr:y>
    </cdr:from>
    <cdr:to>
      <cdr:x>0.81072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32248" y="0"/>
          <a:ext cx="214613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Бюджет</a:t>
          </a:r>
          <a:r>
            <a:rPr lang="uk-UA" sz="1400" dirty="0">
              <a:solidFill>
                <a:schemeClr val="bg1">
                  <a:lumMod val="50000"/>
                </a:schemeClr>
              </a:solidFill>
            </a:rPr>
            <a:t>  </a:t>
          </a:r>
          <a:endParaRPr lang="ru-RU" sz="1400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Контакты</a:t>
          </a:r>
        </a:p>
        <a:p xmlns:a="http://schemas.openxmlformats.org/drawingml/2006/main">
          <a:endParaRPr lang="ru-RU" sz="14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0.34315</cdr:x>
      <cdr:y>0</cdr:y>
    </cdr:from>
    <cdr:to>
      <cdr:x>0.74054</cdr:x>
      <cdr:y>0.07407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0464" y="0"/>
          <a:ext cx="2189269" cy="2773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Количество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DAEA0-6E84-4CCC-A35D-65D1C9AFF7B8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E885CD-6E8C-4B0D-93FD-74442199A0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97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Обновление по материалам </a:t>
            </a:r>
            <a:r>
              <a:rPr lang="en-US" dirty="0"/>
              <a:t>http://www.adcoalition.org.ua/adv/statistics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7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E885CD-6E8C-4B0D-93FD-74442199A093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1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22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9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</a:t>
            </a:r>
            <a:r>
              <a:rPr lang="ru-RU" dirty="0"/>
              <a:t> 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-12%</a:t>
            </a: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657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98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823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239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50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29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41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211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+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4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885CD-6E8C-4B0D-93FD-74442199A09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4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860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915566"/>
            <a:ext cx="4966320" cy="1152128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2139702"/>
            <a:ext cx="3200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1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8611"/>
            <a:ext cx="9144000" cy="49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228184" y="4779402"/>
            <a:ext cx="981472" cy="273844"/>
          </a:xfrm>
        </p:spPr>
        <p:txBody>
          <a:bodyPr/>
          <a:lstStyle/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592" cy="86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7EC87-94D2-41B2-A32D-1E61F71FB7AA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EDA8-81C9-4A96-9091-E1180A5E9A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95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 в Украине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257175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Первое полугодие 2019 года </a:t>
            </a:r>
            <a:endParaRPr lang="ru-RU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92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1му полугодию 2019 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17110812"/>
              </p:ext>
            </p:extLst>
          </p:nvPr>
        </p:nvGraphicFramePr>
        <p:xfrm>
          <a:off x="2411760" y="1192787"/>
          <a:ext cx="47525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4734218"/>
            <a:ext cx="4608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скролл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все размеры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9952" y="793489"/>
            <a:ext cx="796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Скролл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93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носителей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6588224" y="1851670"/>
            <a:ext cx="2431143" cy="1218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Каждый носитель генерирует количество контактов,  эквивалентное населению среднего города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DOORS Consulting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январь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uk-UA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июнь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</a:t>
            </a:r>
            <a:r>
              <a:rPr kumimoji="0" lang="uk-UA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(среднемесячные</a:t>
            </a: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24444391"/>
              </p:ext>
            </p:extLst>
          </p:nvPr>
        </p:nvGraphicFramePr>
        <p:xfrm>
          <a:off x="161588" y="1158748"/>
          <a:ext cx="6742620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14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Товарные группы: затраты на наружную рекламу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695263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843558"/>
            <a:ext cx="809470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229600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рекламодатели: 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>
                <a:latin typeface="Arial" pitchFamily="34" charset="0"/>
                <a:cs typeface="Arial" pitchFamily="34" charset="0"/>
              </a:rPr>
              <a:t>затраты на наружную рекламу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84" y="555526"/>
            <a:ext cx="8606086" cy="40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1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81"/>
            <a:ext cx="8064896" cy="857250"/>
          </a:xfrm>
        </p:spPr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Основные торговые марки: затраты на наружную рекламу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771550"/>
            <a:ext cx="8064896" cy="389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3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Сезонность затрат в наружной рекламе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705789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uk-UA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51838125"/>
              </p:ext>
            </p:extLst>
          </p:nvPr>
        </p:nvGraphicFramePr>
        <p:xfrm>
          <a:off x="3347864" y="699542"/>
          <a:ext cx="583264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928341"/>
            <a:ext cx="2952328" cy="314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проданных рекламных поверхностей по основным городам Украины. 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19189080"/>
              </p:ext>
            </p:extLst>
          </p:nvPr>
        </p:nvGraphicFramePr>
        <p:xfrm>
          <a:off x="4535488" y="843558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05789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08515312"/>
              </p:ext>
            </p:extLst>
          </p:nvPr>
        </p:nvGraphicFramePr>
        <p:xfrm>
          <a:off x="107504" y="858488"/>
          <a:ext cx="460851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211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операторам Украины. Все носители.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47000846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2832447265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0222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6х3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4"/>
          <p:cNvGraphicFramePr/>
          <p:nvPr>
            <p:extLst>
              <p:ext uri="{D42A27DB-BD31-4B8C-83A1-F6EECF244321}">
                <p14:modId xmlns:p14="http://schemas.microsoft.com/office/powerpoint/2010/main" val="607577297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4052610163"/>
              </p:ext>
            </p:extLst>
          </p:nvPr>
        </p:nvGraphicFramePr>
        <p:xfrm>
          <a:off x="4574762" y="771154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880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Распределение рекламных поверхностей по основным о</a:t>
            </a:r>
            <a:r>
              <a:rPr lang="uk-UA" dirty="0" err="1">
                <a:latin typeface="Arial" pitchFamily="34" charset="0"/>
                <a:cs typeface="Arial" pitchFamily="34" charset="0"/>
              </a:rPr>
              <a:t>ператорам</a:t>
            </a:r>
            <a:r>
              <a:rPr lang="ru-RU" dirty="0">
                <a:latin typeface="Arial" pitchFamily="34" charset="0"/>
                <a:cs typeface="Arial" pitchFamily="34" charset="0"/>
              </a:rPr>
              <a:t> Украины. 1,2х1,8. ТОП-5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7784" y="4803998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Consulting, 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янв-июнь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4"/>
          <p:cNvGraphicFramePr/>
          <p:nvPr>
            <p:extLst>
              <p:ext uri="{D42A27DB-BD31-4B8C-83A1-F6EECF244321}">
                <p14:modId xmlns:p14="http://schemas.microsoft.com/office/powerpoint/2010/main" val="2810686280"/>
              </p:ext>
            </p:extLst>
          </p:nvPr>
        </p:nvGraphicFramePr>
        <p:xfrm>
          <a:off x="179387" y="792022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4"/>
          <p:cNvGraphicFramePr/>
          <p:nvPr>
            <p:extLst>
              <p:ext uri="{D42A27DB-BD31-4B8C-83A1-F6EECF244321}">
                <p14:modId xmlns:p14="http://schemas.microsoft.com/office/powerpoint/2010/main" val="3500752470"/>
              </p:ext>
            </p:extLst>
          </p:nvPr>
        </p:nvGraphicFramePr>
        <p:xfrm>
          <a:off x="4574762" y="771550"/>
          <a:ext cx="4395375" cy="3867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54471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медиарынка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5180838"/>
              </p:ext>
            </p:extLst>
          </p:nvPr>
        </p:nvGraphicFramePr>
        <p:xfrm>
          <a:off x="92365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3177769"/>
              </p:ext>
            </p:extLst>
          </p:nvPr>
        </p:nvGraphicFramePr>
        <p:xfrm>
          <a:off x="4492488" y="843558"/>
          <a:ext cx="440012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7888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ВРК (</a:t>
            </a:r>
            <a:r>
              <a:rPr lang="en-US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http://www.adcoalition.org.ua/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88B946-3BF6-496E-A918-75EC0412864B}"/>
              </a:ext>
            </a:extLst>
          </p:cNvPr>
          <p:cNvSpPr txBox="1"/>
          <p:nvPr/>
        </p:nvSpPr>
        <p:spPr>
          <a:xfrm>
            <a:off x="683568" y="3826129"/>
            <a:ext cx="78488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*Новая методология оценки Интернет рынка с 2018 года. </a:t>
            </a:r>
            <a:r>
              <a:rPr lang="ru-RU" dirty="0"/>
              <a:t> </a:t>
            </a:r>
            <a:r>
              <a:rPr lang="ru-RU" sz="800" dirty="0"/>
              <a:t>Только  часть рынка (баннерная реклама, цифровое видео, спонсорство) учитывают в объёме Медиа рекламы.  Остальная часть бюджетов вынесена за рамки медиа. </a:t>
            </a:r>
          </a:p>
        </p:txBody>
      </p:sp>
    </p:spTree>
    <p:extLst>
      <p:ext uri="{BB962C8B-B14F-4D97-AF65-F5344CB8AC3E}">
        <p14:creationId xmlns:p14="http://schemas.microsoft.com/office/powerpoint/2010/main" val="282120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данных</a:t>
            </a:r>
            <a:endParaRPr lang="ru-RU" dirty="0"/>
          </a:p>
        </p:txBody>
      </p:sp>
      <p:pic>
        <p:nvPicPr>
          <p:cNvPr id="1026" name="Picture 2" descr="C:\Users\User\Desktop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7574"/>
            <a:ext cx="1953574" cy="61155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83768" y="915566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‒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официальный исследователь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ТОП-24 городов, население в возрасте 18+ лет.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www.doors-c.com.ua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User\Desktop\tn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643758"/>
            <a:ext cx="668179" cy="66817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83768" y="257175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MMI Украина (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Украина).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исследований: города 50 000+, население в возрасте 12-65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Выборочная совокупность: 5 000 респондентов в 1 волну исследования. 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4 раза в год.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www.tns-ua.com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8" name="Picture 4" descr="C:\Users\User\Desktop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7854"/>
            <a:ext cx="1112688" cy="10957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83768" y="3651870"/>
            <a:ext cx="6552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«Всеукраинская рекламная коалиция»</a:t>
            </a:r>
          </a:p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www.adcoalition.org.ua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User\Desktop\middle_image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707654"/>
            <a:ext cx="1528884" cy="8493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83768" y="1779662"/>
            <a:ext cx="666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Коммуникационный</a:t>
            </a:r>
            <a:r>
              <a:rPr lang="uk-UA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Альянс 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 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мониторист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рынка наружной рекламы.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мониторинга: ТОП-46 городов, население в возрасте 18+ лет.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Периодичность: 1 раз в месяц.</a:t>
            </a:r>
          </a:p>
        </p:txBody>
      </p:sp>
    </p:spTree>
    <p:extLst>
      <p:ext uri="{BB962C8B-B14F-4D97-AF65-F5344CB8AC3E}">
        <p14:creationId xmlns:p14="http://schemas.microsoft.com/office/powerpoint/2010/main" val="268178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51670"/>
            <a:ext cx="6357392" cy="857250"/>
          </a:xfrm>
        </p:spPr>
        <p:txBody>
          <a:bodyPr>
            <a:noAutofit/>
          </a:bodyPr>
          <a:lstStyle/>
          <a:p>
            <a:r>
              <a:rPr lang="ru-RU" sz="4400" dirty="0">
                <a:latin typeface="Arial" pitchFamily="34" charset="0"/>
                <a:cs typeface="Arial" pitchFamily="34" charset="0"/>
              </a:rPr>
              <a:t>БЛАГОДАРИМ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66594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Проникновение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323528" y="987574"/>
          <a:ext cx="4915272" cy="3579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реклама</a:t>
            </a:r>
            <a:r>
              <a:rPr lang="uk-UA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ТВ – по прежнему остаются наиболее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охватообразующими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медиа каналами.</a:t>
            </a:r>
            <a:b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Позиции Интернета сильны по молодежным аудиториям. По общей аудитории ‒ охват на уровне 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05855"/>
            <a:ext cx="40598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Эспертная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оценка ИКНР на основании данных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InMind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MMI Украина 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8-2</a:t>
            </a:r>
            <a:r>
              <a:rPr lang="ru-RU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019,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ru-RU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endParaRPr lang="ru-RU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55539481"/>
              </p:ext>
            </p:extLst>
          </p:nvPr>
        </p:nvGraphicFramePr>
        <p:xfrm>
          <a:off x="251520" y="555526"/>
          <a:ext cx="520330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стоимость тысячи контактов медиа  </a:t>
            </a:r>
            <a:endParaRPr lang="ru-RU" dirty="0"/>
          </a:p>
        </p:txBody>
      </p:sp>
      <p:sp>
        <p:nvSpPr>
          <p:cNvPr id="4" name="Подзаголовок 6"/>
          <p:cNvSpPr txBox="1">
            <a:spLocks/>
          </p:cNvSpPr>
          <p:nvPr/>
        </p:nvSpPr>
        <p:spPr>
          <a:xfrm>
            <a:off x="4932040" y="1059582"/>
            <a:ext cx="3943311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Наружная реклама, интернет и радио – наиболее дешевые с точки зрения цены за контакт медиа для широкой аудитории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776702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Экспертная оценка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ИКНР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расчет по аудитории 18+ </a:t>
            </a:r>
          </a:p>
        </p:txBody>
      </p:sp>
    </p:spTree>
    <p:extLst>
      <p:ext uri="{BB962C8B-B14F-4D97-AF65-F5344CB8AC3E}">
        <p14:creationId xmlns:p14="http://schemas.microsoft.com/office/powerpoint/2010/main" val="1368887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форматов по итогам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полугодия</a:t>
            </a:r>
            <a:r>
              <a:rPr lang="uk-UA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47619186"/>
              </p:ext>
            </p:extLst>
          </p:nvPr>
        </p:nvGraphicFramePr>
        <p:xfrm>
          <a:off x="323528" y="1320800"/>
          <a:ext cx="4536504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одзаголовок 6"/>
          <p:cNvSpPr txBox="1">
            <a:spLocks/>
          </p:cNvSpPr>
          <p:nvPr/>
        </p:nvSpPr>
        <p:spPr>
          <a:xfrm>
            <a:off x="5076056" y="1494442"/>
            <a:ext cx="3658262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Щитовые конструкции ‒ по прежнему основной формат для украинского рынка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Сити-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второй в количественном выражении, однако при пересчете контактов и денег – значительно уступает призме .  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7784" y="4776702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0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Динамика роста доли рекламных поверхностей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4717574"/>
              </p:ext>
            </p:extLst>
          </p:nvPr>
        </p:nvGraphicFramePr>
        <p:xfrm>
          <a:off x="92264" y="1203325"/>
          <a:ext cx="4767768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09540836"/>
              </p:ext>
            </p:extLst>
          </p:nvPr>
        </p:nvGraphicFramePr>
        <p:xfrm>
          <a:off x="4679915" y="1201604"/>
          <a:ext cx="4467605" cy="326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9632" y="85153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84355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Бюджет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27784" y="4783526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 2009 -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4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1му полугодию 2019 года.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29348971"/>
              </p:ext>
            </p:extLst>
          </p:nvPr>
        </p:nvGraphicFramePr>
        <p:xfrm>
          <a:off x="255494" y="1188081"/>
          <a:ext cx="4860032" cy="298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97174"/>
            <a:ext cx="4059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январь-</a:t>
            </a:r>
            <a:r>
              <a:rPr lang="uk-UA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1150" y="891779"/>
            <a:ext cx="136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Все носители </a:t>
            </a:r>
          </a:p>
        </p:txBody>
      </p:sp>
      <p:sp>
        <p:nvSpPr>
          <p:cNvPr id="8" name="Подзаголовок 6"/>
          <p:cNvSpPr txBox="1">
            <a:spLocks/>
          </p:cNvSpPr>
          <p:nvPr/>
        </p:nvSpPr>
        <p:spPr>
          <a:xfrm>
            <a:off x="5436096" y="1446923"/>
            <a:ext cx="3586254" cy="3130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Киев – основа рынка наружной рекламы в количественном, бюджетном и качественном выражении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между контактами и бюджетами свидетельствует о взвешенном подходе к ценообразованию</a:t>
            </a:r>
            <a:endParaRPr lang="uk-UA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1му полугодию 2019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 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762429"/>
              </p:ext>
            </p:extLst>
          </p:nvPr>
        </p:nvGraphicFramePr>
        <p:xfrm>
          <a:off x="0" y="1059584"/>
          <a:ext cx="4727470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52000" y="862331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Щит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862331"/>
            <a:ext cx="819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Призма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65440291"/>
              </p:ext>
            </p:extLst>
          </p:nvPr>
        </p:nvGraphicFramePr>
        <p:xfrm>
          <a:off x="4644008" y="1057971"/>
          <a:ext cx="4788024" cy="3875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27784" y="4790350"/>
            <a:ext cx="4680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6х3 </a:t>
            </a:r>
          </a:p>
        </p:txBody>
      </p:sp>
    </p:spTree>
    <p:extLst>
      <p:ext uri="{BB962C8B-B14F-4D97-AF65-F5344CB8AC3E}">
        <p14:creationId xmlns:p14="http://schemas.microsoft.com/office/powerpoint/2010/main" val="327758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основных городов по 1му полугодию 2019 года.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форматы</a:t>
            </a:r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64372938"/>
              </p:ext>
            </p:extLst>
          </p:nvPr>
        </p:nvGraphicFramePr>
        <p:xfrm>
          <a:off x="-52606" y="1131590"/>
          <a:ext cx="5185203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27784" y="4700926"/>
            <a:ext cx="4392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Источник: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DOORS Consulting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январь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июнь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uk-UA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размеры 1,2х1,8 форматов сити-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лайт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лайтбокс, все размеры </a:t>
            </a:r>
            <a:r>
              <a:rPr lang="ru-RU" sz="11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бэклайтов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3885" y="852657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Сити-лай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т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915566"/>
            <a:ext cx="861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Бэклайт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4610399"/>
              </p:ext>
            </p:extLst>
          </p:nvPr>
        </p:nvGraphicFramePr>
        <p:xfrm>
          <a:off x="4427984" y="1203325"/>
          <a:ext cx="4589110" cy="329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762383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arcom Pallette">
    <a:dk1>
      <a:srgbClr val="7F7F7F"/>
    </a:dk1>
    <a:lt1>
      <a:sysClr val="window" lastClr="FFFFFF"/>
    </a:lt1>
    <a:dk2>
      <a:srgbClr val="E36F1E"/>
    </a:dk2>
    <a:lt2>
      <a:srgbClr val="F3A220"/>
    </a:lt2>
    <a:accent1>
      <a:srgbClr val="BF3165"/>
    </a:accent1>
    <a:accent2>
      <a:srgbClr val="C00000"/>
    </a:accent2>
    <a:accent3>
      <a:srgbClr val="4B436D"/>
    </a:accent3>
    <a:accent4>
      <a:srgbClr val="00AFDB"/>
    </a:accent4>
    <a:accent5>
      <a:srgbClr val="7AC143"/>
    </a:accent5>
    <a:accent6>
      <a:srgbClr val="00853F"/>
    </a:accent6>
    <a:hlink>
      <a:srgbClr val="A5A5A5"/>
    </a:hlink>
    <a:folHlink>
      <a:srgbClr val="800080"/>
    </a:folHlink>
  </a:clrScheme>
  <a:fontScheme name="Starcom Fonts">
    <a:majorFont>
      <a:latin typeface="Univers LT 47 CondensedLt"/>
      <a:ea typeface=""/>
      <a:cs typeface=""/>
    </a:majorFont>
    <a:minorFont>
      <a:latin typeface="Univers LT 47 CondensedLt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6D2CCC66A0E447AE81B9FC20732FBE" ma:contentTypeVersion="8" ma:contentTypeDescription="Створення нового документа." ma:contentTypeScope="" ma:versionID="75abe23bad3878d29090f4ed86e3d41d">
  <xsd:schema xmlns:xsd="http://www.w3.org/2001/XMLSchema" xmlns:xs="http://www.w3.org/2001/XMLSchema" xmlns:p="http://schemas.microsoft.com/office/2006/metadata/properties" xmlns:ns3="5403c1b5-ca6e-4d42-8322-efe7c4f9a641" targetNamespace="http://schemas.microsoft.com/office/2006/metadata/properties" ma:root="true" ma:fieldsID="131af60134a199bd022c480526dc1daa" ns3:_="">
    <xsd:import namespace="5403c1b5-ca6e-4d42-8322-efe7c4f9a6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c1b5-ca6e-4d42-8322-efe7c4f9a6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CAA70B-D3C5-4D5B-BEF3-6774DF0A33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2C137C-D5DB-49C3-8C18-8E05E3294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03c1b5-ca6e-4d42-8322-efe7c4f9a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39FD90-1812-49AF-B11A-D25802085F78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5403c1b5-ca6e-4d42-8322-efe7c4f9a64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13780</TotalTime>
  <Words>662</Words>
  <Application>Microsoft Office PowerPoint</Application>
  <PresentationFormat>Экран (16:9)</PresentationFormat>
  <Paragraphs>112</Paragraphs>
  <Slides>21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Наружная реклама в Украине</vt:lpstr>
      <vt:lpstr>Динамика медиарынка </vt:lpstr>
      <vt:lpstr>Проникновение </vt:lpstr>
      <vt:lpstr>Средняя стоимость тысячи контактов медиа  </vt:lpstr>
      <vt:lpstr>Доли основных форматов по итогам 1 полугодия 2019 года</vt:lpstr>
      <vt:lpstr>Динамика роста доли рекламных поверхностей</vt:lpstr>
      <vt:lpstr>Доли основных городов по 1му полугодию 2019 года.</vt:lpstr>
      <vt:lpstr>Доли основных городов по 1му полугодию 2019 года.  Основные форматы </vt:lpstr>
      <vt:lpstr>Доли основных городов по 1му полугодию 2019 года. Основные форматы</vt:lpstr>
      <vt:lpstr>Доли основных городов 1му полугодию 2019 года.  Основные форматы</vt:lpstr>
      <vt:lpstr>Средняя стоимость тысячи контактов носителей  </vt:lpstr>
      <vt:lpstr>Товарные группы: затраты на наружную рекламу </vt:lpstr>
      <vt:lpstr>Основные рекламодатели:  затраты на наружную рекламу </vt:lpstr>
      <vt:lpstr>Основные торговые марки: затраты на наружную рекламу </vt:lpstr>
      <vt:lpstr>Сезонность затрат в наружной рекламе</vt:lpstr>
      <vt:lpstr>Распределение проданных рекламных поверхностей по основным городам Украины. </vt:lpstr>
      <vt:lpstr>Распределение рекламных поверхностей по основным операторам Украины. Все носители.</vt:lpstr>
      <vt:lpstr>Распределение рекламных поверхностей по основным операторам Украины. 6х3</vt:lpstr>
      <vt:lpstr>Распределение рекламных поверхностей по основным операторам Украины. 1,2х1,8. ТОП-5</vt:lpstr>
      <vt:lpstr>Источники данных</vt:lpstr>
      <vt:lpstr>БЛАГОДАРИМ ЗА ВНИМАНИЕ! </vt:lpstr>
    </vt:vector>
  </TitlesOfParts>
  <Company>ДП "ССМ"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Andrey Rybkin</dc:creator>
  <cp:lastModifiedBy>Вадим Гусаченко</cp:lastModifiedBy>
  <cp:revision>586</cp:revision>
  <cp:lastPrinted>2018-07-19T13:55:22Z</cp:lastPrinted>
  <dcterms:created xsi:type="dcterms:W3CDTF">2014-08-08T10:27:35Z</dcterms:created>
  <dcterms:modified xsi:type="dcterms:W3CDTF">2019-08-09T10:00:38Z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0x010100026D2CCC66A0E447AE81B9FC20732FBE</vt:lpwstr>
  </property>
</Properties>
</file>