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notesSlides/notesSlide10.xml" ContentType="application/vnd.openxmlformats-officedocument.presentationml.notesSlide+xml"/>
  <Override PartName="/ppt/charts/chart14.xml" ContentType="application/vnd.openxmlformats-officedocument.drawingml.chart+xml"/>
  <Override PartName="/ppt/drawings/drawing3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5.xml" ContentType="application/vnd.openxmlformats-officedocument.drawingml.chart+xml"/>
  <Override PartName="/ppt/drawings/drawing4.xml" ContentType="application/vnd.openxmlformats-officedocument.drawingml.chartshapes+xml"/>
  <Override PartName="/ppt/charts/chart16.xml" ContentType="application/vnd.openxmlformats-officedocument.drawingml.chart+xml"/>
  <Override PartName="/ppt/drawings/drawing5.xml" ContentType="application/vnd.openxmlformats-officedocument.drawingml.chartshapes+xml"/>
  <Override PartName="/ppt/charts/chart17.xml" ContentType="application/vnd.openxmlformats-officedocument.drawingml.chart+xml"/>
  <Override PartName="/ppt/drawings/drawing6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8.xml" ContentType="application/vnd.openxmlformats-officedocument.drawingml.chart+xml"/>
  <Override PartName="/ppt/drawings/drawing7.xml" ContentType="application/vnd.openxmlformats-officedocument.drawingml.chartshapes+xml"/>
  <Override PartName="/ppt/charts/chart19.xml" ContentType="application/vnd.openxmlformats-officedocument.drawingml.chart+xml"/>
  <Override PartName="/ppt/drawings/drawing8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20.xml" ContentType="application/vnd.openxmlformats-officedocument.drawingml.chart+xml"/>
  <Override PartName="/ppt/drawings/drawing9.xml" ContentType="application/vnd.openxmlformats-officedocument.drawingml.chartshapes+xml"/>
  <Override PartName="/ppt/charts/chart21.xml" ContentType="application/vnd.openxmlformats-officedocument.drawingml.chart+xml"/>
  <Override PartName="/ppt/drawings/drawing10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22.xml" ContentType="application/vnd.openxmlformats-officedocument.drawingml.chart+xml"/>
  <Override PartName="/ppt/drawings/drawing11.xml" ContentType="application/vnd.openxmlformats-officedocument.drawingml.chartshapes+xml"/>
  <Override PartName="/ppt/charts/chart23.xml" ContentType="application/vnd.openxmlformats-officedocument.drawingml.chart+xml"/>
  <Override PartName="/ppt/drawings/drawing12.xml" ContentType="application/vnd.openxmlformats-officedocument.drawingml.chartshape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87" r:id="rId3"/>
    <p:sldId id="290" r:id="rId4"/>
    <p:sldId id="291" r:id="rId5"/>
    <p:sldId id="261" r:id="rId6"/>
    <p:sldId id="288" r:id="rId7"/>
    <p:sldId id="279" r:id="rId8"/>
    <p:sldId id="276" r:id="rId9"/>
    <p:sldId id="277" r:id="rId10"/>
    <p:sldId id="278" r:id="rId11"/>
    <p:sldId id="286" r:id="rId12"/>
    <p:sldId id="265" r:id="rId13"/>
    <p:sldId id="267" r:id="rId14"/>
    <p:sldId id="268" r:id="rId15"/>
    <p:sldId id="266" r:id="rId16"/>
    <p:sldId id="270" r:id="rId17"/>
    <p:sldId id="284" r:id="rId18"/>
    <p:sldId id="281" r:id="rId19"/>
    <p:sldId id="273" r:id="rId20"/>
    <p:sldId id="289" r:id="rId21"/>
    <p:sldId id="275" r:id="rId22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8">
          <p15:clr>
            <a:srgbClr val="A4A3A4"/>
          </p15:clr>
        </p15:guide>
        <p15:guide id="2" pos="11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ергей Гоцык" initials="СГ" lastIdx="0" clrIdx="0">
    <p:extLst>
      <p:ext uri="{19B8F6BF-5375-455C-9EA6-DF929625EA0E}">
        <p15:presenceInfo xmlns:p15="http://schemas.microsoft.com/office/powerpoint/2012/main" userId="S-1-5-21-3116319723-4013681771-2648223456-25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5F5F5F"/>
    <a:srgbClr val="4479AA"/>
    <a:srgbClr val="000000"/>
    <a:srgbClr val="E46C0A"/>
    <a:srgbClr val="FFFF00"/>
    <a:srgbClr val="AA4643"/>
    <a:srgbClr val="89A54E"/>
    <a:srgbClr val="D99694"/>
    <a:srgbClr val="7158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8" autoAdjust="0"/>
    <p:restoredTop sz="93880" autoAdjust="0"/>
  </p:normalViewPr>
  <p:slideViewPr>
    <p:cSldViewPr>
      <p:cViewPr varScale="1">
        <p:scale>
          <a:sx n="91" d="100"/>
          <a:sy n="91" d="100"/>
        </p:scale>
        <p:origin x="864" y="78"/>
      </p:cViewPr>
      <p:guideLst>
        <p:guide orient="horz" pos="758"/>
        <p:guide pos="1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19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20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Excel21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Excel2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000" b="1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Динамика </a:t>
            </a:r>
            <a:r>
              <a:rPr lang="ru-RU" sz="1000" b="1" i="0" u="none" strike="noStrike" baseline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медиарынка</a:t>
            </a:r>
            <a:r>
              <a:rPr lang="ru-RU" sz="1000" b="1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b="1" i="0" u="none" strike="noStrike" baseline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sz="1000" b="1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i="0" u="none" strike="noStrike" baseline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грн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6.7779468892119693E-2"/>
          <c:y val="0.11268402043378829"/>
          <c:w val="0.89002398342046352"/>
          <c:h val="0.64479890075106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Лист1!$B$1:$O$1</c:f>
              <c:strCach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strCache>
            </c:strRef>
          </c:cat>
          <c:val>
            <c:numRef>
              <c:f>Лист1!$B$2:$O$2</c:f>
              <c:numCache>
                <c:formatCode>0</c:formatCode>
                <c:ptCount val="8"/>
                <c:pt idx="0">
                  <c:v>3521</c:v>
                </c:pt>
                <c:pt idx="1">
                  <c:v>3867</c:v>
                </c:pt>
                <c:pt idx="2">
                  <c:v>4440</c:v>
                </c:pt>
                <c:pt idx="3">
                  <c:v>3555</c:v>
                </c:pt>
                <c:pt idx="4">
                  <c:v>3733</c:v>
                </c:pt>
                <c:pt idx="5">
                  <c:v>4965</c:v>
                </c:pt>
                <c:pt idx="6">
                  <c:v>6355</c:v>
                </c:pt>
                <c:pt idx="7">
                  <c:v>8071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04-46C3-8C53-3634F53B5E17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TV Sponsropship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Лист1!$B$1:$O$1</c:f>
              <c:strCach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strCache>
            </c:strRef>
          </c:cat>
          <c:val>
            <c:numRef>
              <c:f>Лист1!$B$3:$O$3</c:f>
              <c:numCache>
                <c:formatCode>0</c:formatCode>
                <c:ptCount val="8"/>
                <c:pt idx="0">
                  <c:v>370</c:v>
                </c:pt>
                <c:pt idx="1">
                  <c:v>400</c:v>
                </c:pt>
                <c:pt idx="2">
                  <c:v>500</c:v>
                </c:pt>
                <c:pt idx="3">
                  <c:v>375</c:v>
                </c:pt>
                <c:pt idx="4">
                  <c:v>431</c:v>
                </c:pt>
                <c:pt idx="5">
                  <c:v>711</c:v>
                </c:pt>
                <c:pt idx="6">
                  <c:v>974</c:v>
                </c:pt>
                <c:pt idx="7">
                  <c:v>1198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04-46C3-8C53-3634F53B5E17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OOH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Лист1!$B$1:$O$1</c:f>
              <c:strCach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strCache>
            </c:strRef>
          </c:cat>
          <c:val>
            <c:numRef>
              <c:f>Лист1!$B$4:$O$4</c:f>
              <c:numCache>
                <c:formatCode>0</c:formatCode>
                <c:ptCount val="8"/>
                <c:pt idx="0">
                  <c:v>1000</c:v>
                </c:pt>
                <c:pt idx="1">
                  <c:v>1200</c:v>
                </c:pt>
                <c:pt idx="2" formatCode="#,##0">
                  <c:v>1500</c:v>
                </c:pt>
                <c:pt idx="3" formatCode="#,##0">
                  <c:v>1030</c:v>
                </c:pt>
                <c:pt idx="4">
                  <c:v>953</c:v>
                </c:pt>
                <c:pt idx="5">
                  <c:v>1240</c:v>
                </c:pt>
                <c:pt idx="6">
                  <c:v>2691</c:v>
                </c:pt>
                <c:pt idx="7">
                  <c:v>3493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04-46C3-8C53-3634F53B5E17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Print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Лист1!$B$1:$O$1</c:f>
              <c:strCach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strCache>
            </c:strRef>
          </c:cat>
          <c:val>
            <c:numRef>
              <c:f>Лист1!$B$5:$O$5</c:f>
              <c:numCache>
                <c:formatCode>#,##0</c:formatCode>
                <c:ptCount val="8"/>
                <c:pt idx="0">
                  <c:v>2436.4</c:v>
                </c:pt>
                <c:pt idx="1">
                  <c:v>2646.8</c:v>
                </c:pt>
                <c:pt idx="2">
                  <c:v>2497</c:v>
                </c:pt>
                <c:pt idx="3">
                  <c:v>1670</c:v>
                </c:pt>
                <c:pt idx="4" formatCode="0">
                  <c:v>1320</c:v>
                </c:pt>
                <c:pt idx="5" formatCode="0">
                  <c:v>1130</c:v>
                </c:pt>
                <c:pt idx="6" formatCode="0">
                  <c:v>1355</c:v>
                </c:pt>
                <c:pt idx="7" formatCode="0">
                  <c:v>1612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04-46C3-8C53-3634F53B5E17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Radio</c:v>
                </c:pt>
              </c:strCache>
            </c:strRef>
          </c:tx>
          <c:invertIfNegative val="0"/>
          <c:cat>
            <c:strRef>
              <c:f>Лист1!$B$1:$O$1</c:f>
              <c:strCach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strCache>
            </c:strRef>
          </c:cat>
          <c:val>
            <c:numRef>
              <c:f>Лист1!$B$6:$O$6</c:f>
              <c:numCache>
                <c:formatCode>0</c:formatCode>
                <c:ptCount val="8"/>
                <c:pt idx="0">
                  <c:v>271</c:v>
                </c:pt>
                <c:pt idx="1">
                  <c:v>312</c:v>
                </c:pt>
                <c:pt idx="2">
                  <c:v>340</c:v>
                </c:pt>
                <c:pt idx="3">
                  <c:v>290</c:v>
                </c:pt>
                <c:pt idx="4">
                  <c:v>304</c:v>
                </c:pt>
                <c:pt idx="5">
                  <c:v>400</c:v>
                </c:pt>
                <c:pt idx="6">
                  <c:v>480</c:v>
                </c:pt>
                <c:pt idx="7">
                  <c:v>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04-46C3-8C53-3634F53B5E17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Cinema</c:v>
                </c:pt>
              </c:strCache>
            </c:strRef>
          </c:tx>
          <c:invertIfNegative val="0"/>
          <c:cat>
            <c:strRef>
              <c:f>Лист1!$B$1:$O$1</c:f>
              <c:strCach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strCache>
            </c:strRef>
          </c:cat>
          <c:val>
            <c:numRef>
              <c:f>Лист1!$B$7:$O$7</c:f>
              <c:numCache>
                <c:formatCode>0</c:formatCode>
                <c:ptCount val="8"/>
                <c:pt idx="0">
                  <c:v>32</c:v>
                </c:pt>
                <c:pt idx="1">
                  <c:v>35</c:v>
                </c:pt>
                <c:pt idx="2">
                  <c:v>40</c:v>
                </c:pt>
                <c:pt idx="3">
                  <c:v>30</c:v>
                </c:pt>
                <c:pt idx="4">
                  <c:v>24</c:v>
                </c:pt>
                <c:pt idx="5">
                  <c:v>35</c:v>
                </c:pt>
                <c:pt idx="6">
                  <c:v>40</c:v>
                </c:pt>
                <c:pt idx="7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04-46C3-8C53-3634F53B5E17}"/>
            </c:ext>
          </c:extLst>
        </c:ser>
        <c:ser>
          <c:idx val="6"/>
          <c:order val="6"/>
          <c:tx>
            <c:strRef>
              <c:f>Лист1!$A$8</c:f>
              <c:strCache>
                <c:ptCount val="1"/>
                <c:pt idx="0">
                  <c:v>Internet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Лист1!$B$1:$O$1</c:f>
              <c:strCach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strCache>
            </c:strRef>
          </c:cat>
          <c:val>
            <c:numRef>
              <c:f>Лист1!$B$8:$O$8</c:f>
              <c:numCache>
                <c:formatCode>0</c:formatCode>
                <c:ptCount val="8"/>
                <c:pt idx="0">
                  <c:v>590</c:v>
                </c:pt>
                <c:pt idx="1">
                  <c:v>680</c:v>
                </c:pt>
                <c:pt idx="2" formatCode="#,##0">
                  <c:v>2050</c:v>
                </c:pt>
                <c:pt idx="3" formatCode="#,##0">
                  <c:v>2115</c:v>
                </c:pt>
                <c:pt idx="4">
                  <c:v>2355</c:v>
                </c:pt>
                <c:pt idx="5">
                  <c:v>3140</c:v>
                </c:pt>
                <c:pt idx="6">
                  <c:v>4344</c:v>
                </c:pt>
                <c:pt idx="7">
                  <c:v>2520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004-46C3-8C53-3634F53B5E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66656256"/>
        <c:axId val="122433536"/>
      </c:barChart>
      <c:catAx>
        <c:axId val="166656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2433536"/>
        <c:crosses val="autoZero"/>
        <c:auto val="1"/>
        <c:lblAlgn val="ctr"/>
        <c:lblOffset val="100"/>
        <c:noMultiLvlLbl val="0"/>
      </c:catAx>
      <c:valAx>
        <c:axId val="122433536"/>
        <c:scaling>
          <c:orientation val="minMax"/>
          <c:max val="22000"/>
          <c:min val="0"/>
        </c:scaling>
        <c:delete val="0"/>
        <c:axPos val="l"/>
        <c:numFmt formatCode="0" sourceLinked="1"/>
        <c:majorTickMark val="out"/>
        <c:minorTickMark val="none"/>
        <c:tickLblPos val="nextTo"/>
        <c:crossAx val="166656256"/>
        <c:crosses val="autoZero"/>
        <c:crossBetween val="between"/>
        <c:majorUnit val="3000"/>
      </c:valAx>
    </c:plotArea>
    <c:legend>
      <c:legendPos val="b"/>
      <c:layout>
        <c:manualLayout>
          <c:xMode val="edge"/>
          <c:yMode val="edge"/>
          <c:x val="9.2864676737445764E-2"/>
          <c:y val="0.91928176743464562"/>
          <c:w val="0.84890626921111101"/>
          <c:h val="6.5608645444111893E-2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700"/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1583722840319"/>
          <c:y val="5.7163275071341856E-2"/>
          <c:w val="0.46454783793864324"/>
          <c:h val="0.7185073979872705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Киев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0.37215969420259076</c:v>
                </c:pt>
                <c:pt idx="1">
                  <c:v>0.51786738552603184</c:v>
                </c:pt>
                <c:pt idx="2">
                  <c:v>0.55676574886701258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5D-452D-9214-B0795D4EE4F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Одесса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0.11478020811212572</c:v>
                </c:pt>
                <c:pt idx="1">
                  <c:v>0.10039072086002938</c:v>
                </c:pt>
                <c:pt idx="2">
                  <c:v>9.2646609729077165E-2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5D-452D-9214-B0795D4EE4F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Днепр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4.9161180717774478E-2</c:v>
                </c:pt>
                <c:pt idx="1">
                  <c:v>3.9767637136665077E-2</c:v>
                </c:pt>
                <c:pt idx="2">
                  <c:v>3.2607951538559075E-2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5D-452D-9214-B0795D4EE4F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Харьков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Лист1!$E$2:$E$4</c:f>
              <c:numCache>
                <c:formatCode>0%</c:formatCode>
                <c:ptCount val="3"/>
                <c:pt idx="0">
                  <c:v>0.11435548948821406</c:v>
                </c:pt>
                <c:pt idx="1">
                  <c:v>6.9194402476487268E-2</c:v>
                </c:pt>
                <c:pt idx="2">
                  <c:v>6.7932141005362975E-2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5D-452D-9214-B0795D4EE4F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Львов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Лист1!$F$2:$F$4</c:f>
              <c:numCache>
                <c:formatCode>0%</c:formatCode>
                <c:ptCount val="3"/>
                <c:pt idx="0">
                  <c:v>8.696113824591209E-2</c:v>
                </c:pt>
                <c:pt idx="1">
                  <c:v>8.0478074986473344E-2</c:v>
                </c:pt>
                <c:pt idx="2">
                  <c:v>0.10491629912414852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5D-452D-9214-B0795D4EE4F5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Другие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Лист1!$G$2:$G$4</c:f>
              <c:numCache>
                <c:formatCode>0%</c:formatCode>
                <c:ptCount val="3"/>
                <c:pt idx="0">
                  <c:v>0.26258228923338289</c:v>
                </c:pt>
                <c:pt idx="1">
                  <c:v>0.19230177901431314</c:v>
                </c:pt>
                <c:pt idx="2">
                  <c:v>0.14513124973583966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A5D-452D-9214-B0795D4EE4F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0344448"/>
        <c:axId val="170345984"/>
      </c:barChart>
      <c:catAx>
        <c:axId val="170344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0345984"/>
        <c:crosses val="autoZero"/>
        <c:auto val="1"/>
        <c:lblAlgn val="ctr"/>
        <c:lblOffset val="100"/>
        <c:noMultiLvlLbl val="0"/>
      </c:catAx>
      <c:valAx>
        <c:axId val="1703459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03444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548089149093657"/>
          <c:y val="0.20535195421163185"/>
          <c:w val="0.26191890433297743"/>
          <c:h val="0.46046062867089882"/>
        </c:manualLayout>
      </c:layout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50000"/>
              <a:lumOff val="50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821932958109321"/>
          <c:y val="5.6154934559603922E-2"/>
          <c:w val="0.49536802425803295"/>
          <c:h val="0.7952106745394680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Киев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0.1623106228404359</c:v>
                </c:pt>
                <c:pt idx="1">
                  <c:v>0.2483406717531369</c:v>
                </c:pt>
                <c:pt idx="2">
                  <c:v>0.37550014417155303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C6-47BB-981E-92BBA8002B8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Одесса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9.6216886683795522E-2</c:v>
                </c:pt>
                <c:pt idx="1">
                  <c:v>8.2449885909338064E-2</c:v>
                </c:pt>
                <c:pt idx="2">
                  <c:v>0.10075948886458802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C6-47BB-981E-92BBA8002B8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Днепр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7.2295561265172323E-2</c:v>
                </c:pt>
                <c:pt idx="1">
                  <c:v>6.07688697547068E-2</c:v>
                </c:pt>
                <c:pt idx="2">
                  <c:v>5.682400803234694E-2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C6-47BB-981E-92BBA8002B8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Харьков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Лист1!$E$2:$E$4</c:f>
              <c:numCache>
                <c:formatCode>0%</c:formatCode>
                <c:ptCount val="3"/>
                <c:pt idx="0">
                  <c:v>5.3778683441126962E-2</c:v>
                </c:pt>
                <c:pt idx="1">
                  <c:v>4.7173783750815795E-2</c:v>
                </c:pt>
                <c:pt idx="2">
                  <c:v>4.628328829195872E-2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C6-47BB-981E-92BBA8002B8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Львов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Лист1!$F$2:$F$4</c:f>
              <c:numCache>
                <c:formatCode>0%</c:formatCode>
                <c:ptCount val="3"/>
                <c:pt idx="0">
                  <c:v>7.672543634269513E-2</c:v>
                </c:pt>
                <c:pt idx="1">
                  <c:v>8.3285149468759978E-2</c:v>
                </c:pt>
                <c:pt idx="2">
                  <c:v>0.10144685987250553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C6-47BB-981E-92BBA8002B8F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Другие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Лист1!$G$2:$G$4</c:f>
              <c:numCache>
                <c:formatCode>0%</c:formatCode>
                <c:ptCount val="3"/>
                <c:pt idx="0">
                  <c:v>0.5386728094267742</c:v>
                </c:pt>
                <c:pt idx="1">
                  <c:v>0.47798163936324245</c:v>
                </c:pt>
                <c:pt idx="2">
                  <c:v>0.31918621076704778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7C6-47BB-981E-92BBA8002B8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0550400"/>
        <c:axId val="170551936"/>
      </c:barChart>
      <c:catAx>
        <c:axId val="170550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0551936"/>
        <c:crosses val="autoZero"/>
        <c:auto val="1"/>
        <c:lblAlgn val="ctr"/>
        <c:lblOffset val="100"/>
        <c:noMultiLvlLbl val="0"/>
      </c:catAx>
      <c:valAx>
        <c:axId val="1705519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05504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404421003382118"/>
          <c:y val="0.12097667180309665"/>
          <c:w val="0.23630395955568181"/>
          <c:h val="0.68029339337705097"/>
        </c:manualLayout>
      </c:layout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50000"/>
              <a:lumOff val="50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Киев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0.36131386861313869</c:v>
                </c:pt>
                <c:pt idx="1">
                  <c:v>0.54082080981292446</c:v>
                </c:pt>
                <c:pt idx="2">
                  <c:v>0.61424675627781733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42-491E-8C33-A08EA2F132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Одесса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6.9343065693430656E-2</c:v>
                </c:pt>
                <c:pt idx="1">
                  <c:v>4.9067191502591208E-2</c:v>
                </c:pt>
                <c:pt idx="2">
                  <c:v>4.5525383325844722E-2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42-491E-8C33-A08EA2F1323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Днепр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0.11313868613138686</c:v>
                </c:pt>
                <c:pt idx="1">
                  <c:v>0.11147196435774831</c:v>
                </c:pt>
                <c:pt idx="2">
                  <c:v>0.13452117744343756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42-491E-8C33-A08EA2F1323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Харьков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Лист1!$E$2:$E$4</c:f>
              <c:numCache>
                <c:formatCode>0%</c:formatCode>
                <c:ptCount val="3"/>
                <c:pt idx="0">
                  <c:v>0.10437956204379562</c:v>
                </c:pt>
                <c:pt idx="1">
                  <c:v>6.8656041479852312E-2</c:v>
                </c:pt>
                <c:pt idx="2">
                  <c:v>4.1855538731167687E-2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42-491E-8C33-A08EA2F1323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Львов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Лист1!$F$2:$F$4</c:f>
              <c:numCache>
                <c:formatCode>0%</c:formatCode>
                <c:ptCount val="3"/>
                <c:pt idx="0">
                  <c:v>2.3357664233576641E-2</c:v>
                </c:pt>
                <c:pt idx="1">
                  <c:v>1.7022052872423248E-2</c:v>
                </c:pt>
                <c:pt idx="2">
                  <c:v>2.1502954527720143E-2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42-491E-8C33-A08EA2F13238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Другие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Лист1!$G$2:$G$4</c:f>
              <c:numCache>
                <c:formatCode>0%</c:formatCode>
                <c:ptCount val="3"/>
                <c:pt idx="0">
                  <c:v>0.32846715328467152</c:v>
                </c:pt>
                <c:pt idx="1">
                  <c:v>0.2129619399744605</c:v>
                </c:pt>
                <c:pt idx="2">
                  <c:v>0.14234818969401256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242-491E-8C33-A08EA2F132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0597376"/>
        <c:axId val="170615552"/>
      </c:barChart>
      <c:catAx>
        <c:axId val="170597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0615552"/>
        <c:crosses val="autoZero"/>
        <c:auto val="1"/>
        <c:lblAlgn val="ctr"/>
        <c:lblOffset val="100"/>
        <c:noMultiLvlLbl val="0"/>
      </c:catAx>
      <c:valAx>
        <c:axId val="1706155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0597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906652923987441"/>
          <c:y val="9.5536516013169703E-2"/>
          <c:w val="0.21859271187659482"/>
          <c:h val="0.75709130363799848"/>
        </c:manualLayout>
      </c:layout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50000"/>
              <a:lumOff val="50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Киев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0.42521891418563923</c:v>
                </c:pt>
                <c:pt idx="1">
                  <c:v>0.48311199631708845</c:v>
                </c:pt>
                <c:pt idx="2">
                  <c:v>0.5810213400674914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23-466E-AA6E-B180E4F741F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Одесса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6.4973730297723298E-2</c:v>
                </c:pt>
                <c:pt idx="1">
                  <c:v>7.7862248877862889E-2</c:v>
                </c:pt>
                <c:pt idx="2">
                  <c:v>0.10591365785396091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23-466E-AA6E-B180E4F741F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Днепр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0.10770577933450087</c:v>
                </c:pt>
                <c:pt idx="1">
                  <c:v>8.6599572884563741E-2</c:v>
                </c:pt>
                <c:pt idx="2">
                  <c:v>0.10039280848699829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23-466E-AA6E-B180E4F741F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Харьков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Лист1!$E$2:$E$4</c:f>
              <c:numCache>
                <c:formatCode>0%</c:formatCode>
                <c:ptCount val="3"/>
                <c:pt idx="0">
                  <c:v>0.19824868651488617</c:v>
                </c:pt>
                <c:pt idx="1">
                  <c:v>0.16501649637463395</c:v>
                </c:pt>
                <c:pt idx="2">
                  <c:v>0.10690133968114485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23-466E-AA6E-B180E4F741F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Львов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Лист1!$F$2:$F$4</c:f>
              <c:numCache>
                <c:formatCode>0%</c:formatCode>
                <c:ptCount val="3"/>
                <c:pt idx="0">
                  <c:v>6.7075306479859889E-2</c:v>
                </c:pt>
                <c:pt idx="1">
                  <c:v>5.1273034182022788E-2</c:v>
                </c:pt>
                <c:pt idx="2">
                  <c:v>4.2570916443648028E-2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23-466E-AA6E-B180E4F741F3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Другие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Лист1!$G$2:$G$4</c:f>
              <c:numCache>
                <c:formatCode>0%</c:formatCode>
                <c:ptCount val="3"/>
                <c:pt idx="0">
                  <c:v>0.13677758318739056</c:v>
                </c:pt>
                <c:pt idx="1">
                  <c:v>0.13613665136382819</c:v>
                </c:pt>
                <c:pt idx="2">
                  <c:v>6.3199937466756562E-2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A23-466E-AA6E-B180E4F741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0828160"/>
        <c:axId val="170829696"/>
      </c:barChart>
      <c:catAx>
        <c:axId val="170828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0829696"/>
        <c:crosses val="autoZero"/>
        <c:auto val="1"/>
        <c:lblAlgn val="ctr"/>
        <c:lblOffset val="100"/>
        <c:noMultiLvlLbl val="0"/>
      </c:catAx>
      <c:valAx>
        <c:axId val="17082969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082816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50000"/>
              <a:lumOff val="50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629750030874588"/>
          <c:y val="3.9574488006175301E-2"/>
          <c:w val="0.671116204316067"/>
          <c:h val="0.602879677660812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к-во контактов 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Лист1!$A$2:$A$8</c:f>
              <c:strCache>
                <c:ptCount val="7"/>
                <c:pt idx="0">
                  <c:v>Щит</c:v>
                </c:pt>
                <c:pt idx="1">
                  <c:v>Призма</c:v>
                </c:pt>
                <c:pt idx="2">
                  <c:v>Сити-лайт</c:v>
                </c:pt>
                <c:pt idx="3">
                  <c:v>Бэклайт</c:v>
                </c:pt>
                <c:pt idx="4">
                  <c:v>Скролл</c:v>
                </c:pt>
                <c:pt idx="5">
                  <c:v>Лайтбокс</c:v>
                </c:pt>
                <c:pt idx="6">
                  <c:v>Другие</c:v>
                </c:pt>
              </c:strCache>
            </c:strRef>
          </c:cat>
          <c:val>
            <c:numRef>
              <c:f>Лист1!$B$2:$B$8</c:f>
              <c:numCache>
                <c:formatCode>0.00</c:formatCode>
                <c:ptCount val="7"/>
                <c:pt idx="0">
                  <c:v>515.03524226830382</c:v>
                </c:pt>
                <c:pt idx="1">
                  <c:v>647.69371304471883</c:v>
                </c:pt>
                <c:pt idx="2">
                  <c:v>285.09779005930903</c:v>
                </c:pt>
                <c:pt idx="3">
                  <c:v>712.95742530478174</c:v>
                </c:pt>
                <c:pt idx="4">
                  <c:v>348.23824788375532</c:v>
                </c:pt>
                <c:pt idx="5">
                  <c:v>316.98129579637487</c:v>
                </c:pt>
                <c:pt idx="6">
                  <c:v>487.92119950662965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CF-4CA2-BE2E-ADEC798EE5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986112"/>
        <c:axId val="170996480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цена за тыс контактов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circle"/>
            <c:size val="9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cat>
            <c:strRef>
              <c:f>Лист1!$A$2:$A$8</c:f>
              <c:strCache>
                <c:ptCount val="7"/>
                <c:pt idx="0">
                  <c:v>Щит</c:v>
                </c:pt>
                <c:pt idx="1">
                  <c:v>Призма</c:v>
                </c:pt>
                <c:pt idx="2">
                  <c:v>Сити-лайт</c:v>
                </c:pt>
                <c:pt idx="3">
                  <c:v>Бэклайт</c:v>
                </c:pt>
                <c:pt idx="4">
                  <c:v>Скролл</c:v>
                </c:pt>
                <c:pt idx="5">
                  <c:v>Лайтбокс</c:v>
                </c:pt>
                <c:pt idx="6">
                  <c:v>Другие</c:v>
                </c:pt>
              </c:strCache>
            </c:strRef>
          </c:cat>
          <c:val>
            <c:numRef>
              <c:f>Лист1!$C$2:$C$8</c:f>
              <c:numCache>
                <c:formatCode>0.00</c:formatCode>
                <c:ptCount val="7"/>
                <c:pt idx="0">
                  <c:v>10.497032491166653</c:v>
                </c:pt>
                <c:pt idx="1">
                  <c:v>8.4441305151900909</c:v>
                </c:pt>
                <c:pt idx="2">
                  <c:v>7.2668159931631973</c:v>
                </c:pt>
                <c:pt idx="3">
                  <c:v>10.093936038191064</c:v>
                </c:pt>
                <c:pt idx="4">
                  <c:v>15.665207983963105</c:v>
                </c:pt>
                <c:pt idx="5">
                  <c:v>6.7003297107730857</c:v>
                </c:pt>
                <c:pt idx="6">
                  <c:v>5.0760003398788669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CF-4CA2-BE2E-ADEC798EE5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999808"/>
        <c:axId val="170998016"/>
      </c:lineChart>
      <c:catAx>
        <c:axId val="170986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0996480"/>
        <c:crosses val="autoZero"/>
        <c:auto val="1"/>
        <c:lblAlgn val="ctr"/>
        <c:lblOffset val="100"/>
        <c:noMultiLvlLbl val="0"/>
      </c:catAx>
      <c:valAx>
        <c:axId val="170996480"/>
        <c:scaling>
          <c:orientation val="minMax"/>
          <c:max val="8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0986112"/>
        <c:crosses val="autoZero"/>
        <c:crossBetween val="between"/>
      </c:valAx>
      <c:valAx>
        <c:axId val="170998016"/>
        <c:scaling>
          <c:orientation val="minMax"/>
        </c:scaling>
        <c:delete val="0"/>
        <c:axPos val="r"/>
        <c:numFmt formatCode="0" sourceLinked="0"/>
        <c:majorTickMark val="out"/>
        <c:minorTickMark val="none"/>
        <c:tickLblPos val="nextTo"/>
        <c:crossAx val="170999808"/>
        <c:crosses val="max"/>
        <c:crossBetween val="between"/>
      </c:valAx>
      <c:catAx>
        <c:axId val="1709998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70998016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13702749705640488"/>
          <c:y val="0.84018855608618181"/>
          <c:w val="0.66962689447863022"/>
          <c:h val="0.15981144391382188"/>
        </c:manualLayout>
      </c:layout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100">
          <a:solidFill>
            <a:schemeClr val="bg1">
              <a:lumMod val="50000"/>
            </a:schemeClr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423563362644209"/>
          <c:y val="6.1007276127475314E-2"/>
          <c:w val="0.55656847455906822"/>
          <c:h val="0.74093909398151336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Изм.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</c:v>
                </c:pt>
                <c:pt idx="1">
                  <c:v>фев</c:v>
                </c:pt>
                <c:pt idx="2">
                  <c:v>мар</c:v>
                </c:pt>
                <c:pt idx="3">
                  <c:v>апр</c:v>
                </c:pt>
                <c:pt idx="4">
                  <c:v>май</c:v>
                </c:pt>
                <c:pt idx="5">
                  <c:v>июн</c:v>
                </c:pt>
                <c:pt idx="6">
                  <c:v>июл</c:v>
                </c:pt>
                <c:pt idx="7">
                  <c:v>авг</c:v>
                </c:pt>
                <c:pt idx="8">
                  <c:v>сен</c:v>
                </c:pt>
                <c:pt idx="9">
                  <c:v>окт</c:v>
                </c:pt>
                <c:pt idx="10">
                  <c:v>ноя</c:v>
                </c:pt>
                <c:pt idx="11">
                  <c:v>дек</c:v>
                </c:pt>
              </c:strCache>
            </c:strRef>
          </c:cat>
          <c:val>
            <c:numRef>
              <c:f>Лист1!$D$2:$D$13</c:f>
              <c:numCache>
                <c:formatCode>0%</c:formatCode>
                <c:ptCount val="12"/>
                <c:pt idx="0">
                  <c:v>0.23602481887034321</c:v>
                </c:pt>
                <c:pt idx="1">
                  <c:v>0.50953915597151167</c:v>
                </c:pt>
                <c:pt idx="2">
                  <c:v>0.52840387972036817</c:v>
                </c:pt>
                <c:pt idx="3">
                  <c:v>0.27927669674843958</c:v>
                </c:pt>
                <c:pt idx="4">
                  <c:v>0.30243790247399699</c:v>
                </c:pt>
                <c:pt idx="5">
                  <c:v>0.26681100129510998</c:v>
                </c:pt>
                <c:pt idx="6">
                  <c:v>0.27243747715585948</c:v>
                </c:pt>
                <c:pt idx="7">
                  <c:v>0.25514937304875779</c:v>
                </c:pt>
                <c:pt idx="8">
                  <c:v>0.20615283756641661</c:v>
                </c:pt>
                <c:pt idx="9">
                  <c:v>0.24086157070891748</c:v>
                </c:pt>
                <c:pt idx="10">
                  <c:v>0.24813403074291923</c:v>
                </c:pt>
                <c:pt idx="11">
                  <c:v>0.27763733379164496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94-431B-A412-ECE1FF4A6D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110400"/>
        <c:axId val="171108608"/>
      </c:barChar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Лист1!$A$2:$A$13</c:f>
              <c:strCache>
                <c:ptCount val="12"/>
                <c:pt idx="0">
                  <c:v>янв</c:v>
                </c:pt>
                <c:pt idx="1">
                  <c:v>фев</c:v>
                </c:pt>
                <c:pt idx="2">
                  <c:v>мар</c:v>
                </c:pt>
                <c:pt idx="3">
                  <c:v>апр</c:v>
                </c:pt>
                <c:pt idx="4">
                  <c:v>май</c:v>
                </c:pt>
                <c:pt idx="5">
                  <c:v>июн</c:v>
                </c:pt>
                <c:pt idx="6">
                  <c:v>июл</c:v>
                </c:pt>
                <c:pt idx="7">
                  <c:v>авг</c:v>
                </c:pt>
                <c:pt idx="8">
                  <c:v>сен</c:v>
                </c:pt>
                <c:pt idx="9">
                  <c:v>окт</c:v>
                </c:pt>
                <c:pt idx="10">
                  <c:v>ноя</c:v>
                </c:pt>
                <c:pt idx="11">
                  <c:v>дек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175.641999</c:v>
                </c:pt>
                <c:pt idx="1">
                  <c:v>180.89000799999999</c:v>
                </c:pt>
                <c:pt idx="2">
                  <c:v>190.933142</c:v>
                </c:pt>
                <c:pt idx="3">
                  <c:v>234.05701500000001</c:v>
                </c:pt>
                <c:pt idx="4">
                  <c:v>232.22462999999999</c:v>
                </c:pt>
                <c:pt idx="5">
                  <c:v>235.54754</c:v>
                </c:pt>
                <c:pt idx="6">
                  <c:v>226.90446499999999</c:v>
                </c:pt>
                <c:pt idx="7">
                  <c:v>223.98552000000001</c:v>
                </c:pt>
                <c:pt idx="8">
                  <c:v>266.20627999999999</c:v>
                </c:pt>
                <c:pt idx="9">
                  <c:v>267.39442000000003</c:v>
                </c:pt>
                <c:pt idx="10">
                  <c:v>263.91377999999997</c:v>
                </c:pt>
                <c:pt idx="11">
                  <c:v>255.54671999999999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994-431B-A412-ECE1FF4A6DF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marker>
            <c:symbol val="none"/>
          </c:marker>
          <c:cat>
            <c:strRef>
              <c:f>Лист1!$A$2:$A$13</c:f>
              <c:strCache>
                <c:ptCount val="12"/>
                <c:pt idx="0">
                  <c:v>янв</c:v>
                </c:pt>
                <c:pt idx="1">
                  <c:v>фев</c:v>
                </c:pt>
                <c:pt idx="2">
                  <c:v>мар</c:v>
                </c:pt>
                <c:pt idx="3">
                  <c:v>апр</c:v>
                </c:pt>
                <c:pt idx="4">
                  <c:v>май</c:v>
                </c:pt>
                <c:pt idx="5">
                  <c:v>июн</c:v>
                </c:pt>
                <c:pt idx="6">
                  <c:v>июл</c:v>
                </c:pt>
                <c:pt idx="7">
                  <c:v>авг</c:v>
                </c:pt>
                <c:pt idx="8">
                  <c:v>сен</c:v>
                </c:pt>
                <c:pt idx="9">
                  <c:v>окт</c:v>
                </c:pt>
                <c:pt idx="10">
                  <c:v>ноя</c:v>
                </c:pt>
                <c:pt idx="11">
                  <c:v>дек</c:v>
                </c:pt>
              </c:strCache>
            </c:strRef>
          </c:cat>
          <c:val>
            <c:numRef>
              <c:f>Лист1!$C$2:$C$13</c:f>
              <c:numCache>
                <c:formatCode>0.0</c:formatCode>
                <c:ptCount val="12"/>
                <c:pt idx="0">
                  <c:v>217.09787</c:v>
                </c:pt>
                <c:pt idx="1">
                  <c:v>273.06054999999998</c:v>
                </c:pt>
                <c:pt idx="2">
                  <c:v>291.82295499999998</c:v>
                </c:pt>
                <c:pt idx="3">
                  <c:v>299.42368499999998</c:v>
                </c:pt>
                <c:pt idx="4">
                  <c:v>302.45816000000002</c:v>
                </c:pt>
                <c:pt idx="5">
                  <c:v>298.39421499999997</c:v>
                </c:pt>
                <c:pt idx="6">
                  <c:v>288.721745</c:v>
                </c:pt>
                <c:pt idx="7">
                  <c:v>281.13528500000001</c:v>
                </c:pt>
                <c:pt idx="8">
                  <c:v>321.08546000000001</c:v>
                </c:pt>
                <c:pt idx="9">
                  <c:v>331.79946000000001</c:v>
                </c:pt>
                <c:pt idx="10">
                  <c:v>329.39976999999999</c:v>
                </c:pt>
                <c:pt idx="11">
                  <c:v>326.49603000000002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994-431B-A412-ECE1FF4A6D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092992"/>
        <c:axId val="171107072"/>
      </c:lineChart>
      <c:catAx>
        <c:axId val="171092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1107072"/>
        <c:crossesAt val="0"/>
        <c:auto val="1"/>
        <c:lblAlgn val="ctr"/>
        <c:lblOffset val="100"/>
        <c:noMultiLvlLbl val="0"/>
      </c:catAx>
      <c:valAx>
        <c:axId val="171107072"/>
        <c:scaling>
          <c:orientation val="minMax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1092992"/>
        <c:crosses val="autoZero"/>
        <c:crossBetween val="between"/>
      </c:valAx>
      <c:valAx>
        <c:axId val="171108608"/>
        <c:scaling>
          <c:orientation val="minMax"/>
          <c:max val="2"/>
          <c:min val="0"/>
        </c:scaling>
        <c:delete val="0"/>
        <c:axPos val="r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1110400"/>
        <c:crosses val="max"/>
        <c:crossBetween val="between"/>
      </c:valAx>
      <c:catAx>
        <c:axId val="1711104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71108608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13692237213697844"/>
          <c:y val="0.91067724233086311"/>
          <c:w val="0.69106313290292587"/>
          <c:h val="8.6839091097020024E-2"/>
        </c:manualLayout>
      </c:layout>
      <c:overlay val="0"/>
      <c:txPr>
        <a:bodyPr/>
        <a:lstStyle/>
        <a:p>
          <a:pPr>
            <a:defRPr sz="11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50317792218801"/>
          <c:y val="9.6349186170130982E-2"/>
          <c:w val="0.80536739698905757"/>
          <c:h val="0.5461051978659224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Щит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Лист1!$B$1:$J$1</c:f>
              <c:strCache>
                <c:ptCount val="9"/>
                <c:pt idx="0">
                  <c:v>Киев</c:v>
                </c:pt>
                <c:pt idx="1">
                  <c:v>Одесса</c:v>
                </c:pt>
                <c:pt idx="2">
                  <c:v>Львов</c:v>
                </c:pt>
                <c:pt idx="3">
                  <c:v>Днепр</c:v>
                </c:pt>
                <c:pt idx="4">
                  <c:v>Харьков</c:v>
                </c:pt>
                <c:pt idx="5">
                  <c:v>Запорожье</c:v>
                </c:pt>
                <c:pt idx="6">
                  <c:v>Другие</c:v>
                </c:pt>
                <c:pt idx="7">
                  <c:v>  </c:v>
                </c:pt>
                <c:pt idx="8">
                  <c:v>Украина</c:v>
                </c:pt>
              </c:strCache>
            </c:strRef>
          </c:cat>
          <c:val>
            <c:numRef>
              <c:f>Лист1!$B$2:$J$2</c:f>
              <c:numCache>
                <c:formatCode>0%</c:formatCode>
                <c:ptCount val="9"/>
                <c:pt idx="0">
                  <c:v>0.39781392984239961</c:v>
                </c:pt>
                <c:pt idx="1">
                  <c:v>0.48489691545469077</c:v>
                </c:pt>
                <c:pt idx="2">
                  <c:v>0.39044025157232704</c:v>
                </c:pt>
                <c:pt idx="3">
                  <c:v>0.51263383297644538</c:v>
                </c:pt>
                <c:pt idx="4">
                  <c:v>0.25348136996612719</c:v>
                </c:pt>
                <c:pt idx="5">
                  <c:v>0.45265225933202358</c:v>
                </c:pt>
                <c:pt idx="6">
                  <c:v>0.62363463669463348</c:v>
                </c:pt>
                <c:pt idx="8">
                  <c:v>0.49395436367913431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06-419F-86E1-020FB876BBC1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Призма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Лист1!$B$1:$J$1</c:f>
              <c:strCache>
                <c:ptCount val="9"/>
                <c:pt idx="0">
                  <c:v>Киев</c:v>
                </c:pt>
                <c:pt idx="1">
                  <c:v>Одесса</c:v>
                </c:pt>
                <c:pt idx="2">
                  <c:v>Львов</c:v>
                </c:pt>
                <c:pt idx="3">
                  <c:v>Днепр</c:v>
                </c:pt>
                <c:pt idx="4">
                  <c:v>Харьков</c:v>
                </c:pt>
                <c:pt idx="5">
                  <c:v>Запорожье</c:v>
                </c:pt>
                <c:pt idx="6">
                  <c:v>Другие</c:v>
                </c:pt>
                <c:pt idx="7">
                  <c:v>  </c:v>
                </c:pt>
                <c:pt idx="8">
                  <c:v>Украина</c:v>
                </c:pt>
              </c:strCache>
            </c:strRef>
          </c:cat>
          <c:val>
            <c:numRef>
              <c:f>Лист1!$B$3:$J$3</c:f>
              <c:numCache>
                <c:formatCode>0%</c:formatCode>
                <c:ptCount val="9"/>
                <c:pt idx="0">
                  <c:v>0.22559735638027453</c:v>
                </c:pt>
                <c:pt idx="1">
                  <c:v>0.18043790954131372</c:v>
                </c:pt>
                <c:pt idx="2">
                  <c:v>0.20830188679245282</c:v>
                </c:pt>
                <c:pt idx="3">
                  <c:v>0.10042826552462526</c:v>
                </c:pt>
                <c:pt idx="4">
                  <c:v>0.23033496424538955</c:v>
                </c:pt>
                <c:pt idx="5">
                  <c:v>0.20667976424361492</c:v>
                </c:pt>
                <c:pt idx="6">
                  <c:v>8.7066645559601072E-2</c:v>
                </c:pt>
                <c:pt idx="8">
                  <c:v>0.15566533364698501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06-419F-86E1-020FB876BBC1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Скролл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Лист1!$B$1:$J$1</c:f>
              <c:strCache>
                <c:ptCount val="9"/>
                <c:pt idx="0">
                  <c:v>Киев</c:v>
                </c:pt>
                <c:pt idx="1">
                  <c:v>Одесса</c:v>
                </c:pt>
                <c:pt idx="2">
                  <c:v>Львов</c:v>
                </c:pt>
                <c:pt idx="3">
                  <c:v>Днепр</c:v>
                </c:pt>
                <c:pt idx="4">
                  <c:v>Харьков</c:v>
                </c:pt>
                <c:pt idx="5">
                  <c:v>Запорожье</c:v>
                </c:pt>
                <c:pt idx="6">
                  <c:v>Другие</c:v>
                </c:pt>
                <c:pt idx="7">
                  <c:v>  </c:v>
                </c:pt>
                <c:pt idx="8">
                  <c:v>Украина</c:v>
                </c:pt>
              </c:strCache>
            </c:strRef>
          </c:cat>
          <c:val>
            <c:numRef>
              <c:f>Лист1!$B$4:$J$4</c:f>
              <c:numCache>
                <c:formatCode>0%</c:formatCode>
                <c:ptCount val="9"/>
                <c:pt idx="0">
                  <c:v>0.15359684799186579</c:v>
                </c:pt>
                <c:pt idx="1">
                  <c:v>5.9293591177880772E-2</c:v>
                </c:pt>
                <c:pt idx="2">
                  <c:v>9.5597484276729566E-2</c:v>
                </c:pt>
                <c:pt idx="3">
                  <c:v>0.1316916488222698</c:v>
                </c:pt>
                <c:pt idx="4">
                  <c:v>0.21302220549491907</c:v>
                </c:pt>
                <c:pt idx="5">
                  <c:v>2.8683693516699412E-2</c:v>
                </c:pt>
                <c:pt idx="6">
                  <c:v>2.7703023587145797E-2</c:v>
                </c:pt>
                <c:pt idx="8">
                  <c:v>8.9202540578687373E-2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06-419F-86E1-020FB876BBC1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Сити-лайт</c:v>
                </c:pt>
              </c:strCache>
            </c:strRef>
          </c:tx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CD-4F33-9C6A-58D6B9B0CE7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CD-4F33-9C6A-58D6B9B0CE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Лист1!$B$1:$J$1</c:f>
              <c:strCache>
                <c:ptCount val="9"/>
                <c:pt idx="0">
                  <c:v>Киев</c:v>
                </c:pt>
                <c:pt idx="1">
                  <c:v>Одесса</c:v>
                </c:pt>
                <c:pt idx="2">
                  <c:v>Львов</c:v>
                </c:pt>
                <c:pt idx="3">
                  <c:v>Днепр</c:v>
                </c:pt>
                <c:pt idx="4">
                  <c:v>Харьков</c:v>
                </c:pt>
                <c:pt idx="5">
                  <c:v>Запорожье</c:v>
                </c:pt>
                <c:pt idx="6">
                  <c:v>Другие</c:v>
                </c:pt>
                <c:pt idx="7">
                  <c:v>  </c:v>
                </c:pt>
                <c:pt idx="8">
                  <c:v>Украина</c:v>
                </c:pt>
              </c:strCache>
            </c:strRef>
          </c:cat>
          <c:val>
            <c:numRef>
              <c:f>Лист1!$B$5:$J$5</c:f>
              <c:numCache>
                <c:formatCode>0%</c:formatCode>
                <c:ptCount val="9"/>
                <c:pt idx="0">
                  <c:v>0.10644382308083376</c:v>
                </c:pt>
                <c:pt idx="1">
                  <c:v>0.16397634649192905</c:v>
                </c:pt>
                <c:pt idx="2">
                  <c:v>0.18415094339622642</c:v>
                </c:pt>
                <c:pt idx="3">
                  <c:v>0.16788008565310492</c:v>
                </c:pt>
                <c:pt idx="4">
                  <c:v>0.10632292058712833</c:v>
                </c:pt>
                <c:pt idx="5">
                  <c:v>0.1618860510805501</c:v>
                </c:pt>
                <c:pt idx="6">
                  <c:v>0.21343200886496755</c:v>
                </c:pt>
                <c:pt idx="8">
                  <c:v>0.16603152199482474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06-419F-86E1-020FB876BBC1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Бэклайт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Лист1!$B$1:$J$1</c:f>
              <c:strCache>
                <c:ptCount val="9"/>
                <c:pt idx="0">
                  <c:v>Киев</c:v>
                </c:pt>
                <c:pt idx="1">
                  <c:v>Одесса</c:v>
                </c:pt>
                <c:pt idx="2">
                  <c:v>Львов</c:v>
                </c:pt>
                <c:pt idx="3">
                  <c:v>Днепр</c:v>
                </c:pt>
                <c:pt idx="4">
                  <c:v>Харьков</c:v>
                </c:pt>
                <c:pt idx="5">
                  <c:v>Запорожье</c:v>
                </c:pt>
                <c:pt idx="6">
                  <c:v>Другие</c:v>
                </c:pt>
                <c:pt idx="7">
                  <c:v>  </c:v>
                </c:pt>
                <c:pt idx="8">
                  <c:v>Украина</c:v>
                </c:pt>
              </c:strCache>
            </c:strRef>
          </c:cat>
          <c:val>
            <c:numRef>
              <c:f>Лист1!$B$6:$J$6</c:f>
              <c:numCache>
                <c:formatCode>0%</c:formatCode>
                <c:ptCount val="9"/>
                <c:pt idx="0">
                  <c:v>3.1456532791052365E-2</c:v>
                </c:pt>
                <c:pt idx="1">
                  <c:v>1.5182995045548986E-2</c:v>
                </c:pt>
                <c:pt idx="2">
                  <c:v>8.0503144654088046E-3</c:v>
                </c:pt>
                <c:pt idx="3">
                  <c:v>3.3190578158458245E-2</c:v>
                </c:pt>
                <c:pt idx="4">
                  <c:v>2.6910048927361686E-2</c:v>
                </c:pt>
                <c:pt idx="5">
                  <c:v>4.8722986247544203E-2</c:v>
                </c:pt>
                <c:pt idx="6">
                  <c:v>1.2901693842013614E-2</c:v>
                </c:pt>
                <c:pt idx="8">
                  <c:v>2.1485140751195796E-2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06-419F-86E1-020FB876BBC1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Другие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Лист1!$B$1:$J$1</c:f>
              <c:strCache>
                <c:ptCount val="9"/>
                <c:pt idx="0">
                  <c:v>Киев</c:v>
                </c:pt>
                <c:pt idx="1">
                  <c:v>Одесса</c:v>
                </c:pt>
                <c:pt idx="2">
                  <c:v>Львов</c:v>
                </c:pt>
                <c:pt idx="3">
                  <c:v>Днепр</c:v>
                </c:pt>
                <c:pt idx="4">
                  <c:v>Харьков</c:v>
                </c:pt>
                <c:pt idx="5">
                  <c:v>Запорожье</c:v>
                </c:pt>
                <c:pt idx="6">
                  <c:v>Другие</c:v>
                </c:pt>
                <c:pt idx="7">
                  <c:v>  </c:v>
                </c:pt>
                <c:pt idx="8">
                  <c:v>Украина</c:v>
                </c:pt>
              </c:strCache>
            </c:strRef>
          </c:cat>
          <c:val>
            <c:numRef>
              <c:f>Лист1!$B$7:$J$7</c:f>
              <c:numCache>
                <c:formatCode>0%</c:formatCode>
                <c:ptCount val="9"/>
                <c:pt idx="0">
                  <c:v>8.5091509913573976E-2</c:v>
                </c:pt>
                <c:pt idx="1">
                  <c:v>9.6212242288636729E-2</c:v>
                </c:pt>
                <c:pt idx="2">
                  <c:v>0.11345911949685535</c:v>
                </c:pt>
                <c:pt idx="3">
                  <c:v>5.4175588865096359E-2</c:v>
                </c:pt>
                <c:pt idx="4">
                  <c:v>0.16992849077907415</c:v>
                </c:pt>
                <c:pt idx="5">
                  <c:v>0.10137524557956779</c:v>
                </c:pt>
                <c:pt idx="6">
                  <c:v>3.5261991451638434E-2</c:v>
                </c:pt>
                <c:pt idx="8">
                  <c:v>7.366109934917274E-2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106-419F-86E1-020FB876BB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171292544"/>
        <c:axId val="171294080"/>
      </c:barChart>
      <c:catAx>
        <c:axId val="171292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1294080"/>
        <c:crosses val="autoZero"/>
        <c:auto val="1"/>
        <c:lblAlgn val="ctr"/>
        <c:lblOffset val="100"/>
        <c:noMultiLvlLbl val="0"/>
      </c:catAx>
      <c:valAx>
        <c:axId val="171294080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12925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4915750101840543E-2"/>
          <c:y val="0.90955608841815849"/>
          <c:w val="0.89999982640817677"/>
          <c:h val="5.573017607097154E-2"/>
        </c:manualLayout>
      </c:layout>
      <c:overlay val="0"/>
      <c:txPr>
        <a:bodyPr/>
        <a:lstStyle/>
        <a:p>
          <a:pPr>
            <a:defRPr sz="10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50">
          <a:solidFill>
            <a:schemeClr val="bg1">
              <a:lumMod val="50000"/>
            </a:schemeClr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50317792218801"/>
          <c:y val="9.6349186170130982E-2"/>
          <c:w val="0.80536739698905757"/>
          <c:h val="0.5461051978659224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Щит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Лист1!$B$1:$J$1</c:f>
              <c:strCache>
                <c:ptCount val="9"/>
                <c:pt idx="0">
                  <c:v>Киев</c:v>
                </c:pt>
                <c:pt idx="1">
                  <c:v>Одесса</c:v>
                </c:pt>
                <c:pt idx="2">
                  <c:v>Львов</c:v>
                </c:pt>
                <c:pt idx="3">
                  <c:v>Днепр</c:v>
                </c:pt>
                <c:pt idx="4">
                  <c:v>Харьков</c:v>
                </c:pt>
                <c:pt idx="5">
                  <c:v>Запорожье</c:v>
                </c:pt>
                <c:pt idx="6">
                  <c:v>Другие</c:v>
                </c:pt>
                <c:pt idx="7">
                  <c:v>  </c:v>
                </c:pt>
                <c:pt idx="8">
                  <c:v>Украина</c:v>
                </c:pt>
              </c:strCache>
            </c:strRef>
          </c:cat>
          <c:val>
            <c:numRef>
              <c:f>Лист1!$B$2:$J$2</c:f>
              <c:numCache>
                <c:formatCode>0%</c:formatCode>
                <c:ptCount val="9"/>
                <c:pt idx="0">
                  <c:v>0.49886563705270631</c:v>
                </c:pt>
                <c:pt idx="1">
                  <c:v>0.61081126643427508</c:v>
                </c:pt>
                <c:pt idx="2">
                  <c:v>0.58976697713438997</c:v>
                </c:pt>
                <c:pt idx="3">
                  <c:v>0.64469923470939805</c:v>
                </c:pt>
                <c:pt idx="4">
                  <c:v>0.46141760367439261</c:v>
                </c:pt>
                <c:pt idx="5">
                  <c:v>0.61439511089361543</c:v>
                </c:pt>
                <c:pt idx="6">
                  <c:v>0.77146167081640715</c:v>
                </c:pt>
                <c:pt idx="8">
                  <c:v>0.59595791735036829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8B-4E40-A519-DB762EDF9319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Призма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Лист1!$B$1:$J$1</c:f>
              <c:strCache>
                <c:ptCount val="9"/>
                <c:pt idx="0">
                  <c:v>Киев</c:v>
                </c:pt>
                <c:pt idx="1">
                  <c:v>Одесса</c:v>
                </c:pt>
                <c:pt idx="2">
                  <c:v>Львов</c:v>
                </c:pt>
                <c:pt idx="3">
                  <c:v>Днепр</c:v>
                </c:pt>
                <c:pt idx="4">
                  <c:v>Харьков</c:v>
                </c:pt>
                <c:pt idx="5">
                  <c:v>Запорожье</c:v>
                </c:pt>
                <c:pt idx="6">
                  <c:v>Другие</c:v>
                </c:pt>
                <c:pt idx="7">
                  <c:v>  </c:v>
                </c:pt>
                <c:pt idx="8">
                  <c:v>Украина</c:v>
                </c:pt>
              </c:strCache>
            </c:strRef>
          </c:cat>
          <c:val>
            <c:numRef>
              <c:f>Лист1!$B$3:$J$3</c:f>
              <c:numCache>
                <c:formatCode>0%</c:formatCode>
                <c:ptCount val="9"/>
                <c:pt idx="0">
                  <c:v>0.25172583581873531</c:v>
                </c:pt>
                <c:pt idx="1">
                  <c:v>0.18503577008303823</c:v>
                </c:pt>
                <c:pt idx="2">
                  <c:v>0.24390160888562984</c:v>
                </c:pt>
                <c:pt idx="3">
                  <c:v>9.1055086361576623E-2</c:v>
                </c:pt>
                <c:pt idx="4">
                  <c:v>0.25968745929985748</c:v>
                </c:pt>
                <c:pt idx="5">
                  <c:v>0.22781500877448202</c:v>
                </c:pt>
                <c:pt idx="6">
                  <c:v>9.1255836049447286E-2</c:v>
                </c:pt>
                <c:pt idx="8">
                  <c:v>0.19377383735259648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8B-4E40-A519-DB762EDF9319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Скролл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Лист1!$B$1:$J$1</c:f>
              <c:strCache>
                <c:ptCount val="9"/>
                <c:pt idx="0">
                  <c:v>Киев</c:v>
                </c:pt>
                <c:pt idx="1">
                  <c:v>Одесса</c:v>
                </c:pt>
                <c:pt idx="2">
                  <c:v>Львов</c:v>
                </c:pt>
                <c:pt idx="3">
                  <c:v>Днепр</c:v>
                </c:pt>
                <c:pt idx="4">
                  <c:v>Харьков</c:v>
                </c:pt>
                <c:pt idx="5">
                  <c:v>Запорожье</c:v>
                </c:pt>
                <c:pt idx="6">
                  <c:v>Другие</c:v>
                </c:pt>
                <c:pt idx="7">
                  <c:v>  </c:v>
                </c:pt>
                <c:pt idx="8">
                  <c:v>Украина</c:v>
                </c:pt>
              </c:strCache>
            </c:strRef>
          </c:cat>
          <c:val>
            <c:numRef>
              <c:f>Лист1!$B$4:$J$4</c:f>
              <c:numCache>
                <c:formatCode>0%</c:formatCode>
                <c:ptCount val="9"/>
                <c:pt idx="0">
                  <c:v>0.10943724670684907</c:v>
                </c:pt>
                <c:pt idx="1">
                  <c:v>8.6741965077287042E-2</c:v>
                </c:pt>
                <c:pt idx="2">
                  <c:v>4.1637016058058821E-2</c:v>
                </c:pt>
                <c:pt idx="3">
                  <c:v>0.11857083916662815</c:v>
                </c:pt>
                <c:pt idx="4">
                  <c:v>0.15795983654692777</c:v>
                </c:pt>
                <c:pt idx="5">
                  <c:v>2.6010490416793759E-3</c:v>
                </c:pt>
                <c:pt idx="6">
                  <c:v>1.9879464143854518E-2</c:v>
                </c:pt>
                <c:pt idx="8">
                  <c:v>7.9485141680135166E-2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8B-4E40-A519-DB762EDF9319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Сити-лайт</c:v>
                </c:pt>
              </c:strCache>
            </c:strRef>
          </c:tx>
          <c:invertIfNegative val="0"/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D24-4F48-8F2A-CF98EFF7A5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Лист1!$B$1:$J$1</c:f>
              <c:strCache>
                <c:ptCount val="9"/>
                <c:pt idx="0">
                  <c:v>Киев</c:v>
                </c:pt>
                <c:pt idx="1">
                  <c:v>Одесса</c:v>
                </c:pt>
                <c:pt idx="2">
                  <c:v>Львов</c:v>
                </c:pt>
                <c:pt idx="3">
                  <c:v>Днепр</c:v>
                </c:pt>
                <c:pt idx="4">
                  <c:v>Харьков</c:v>
                </c:pt>
                <c:pt idx="5">
                  <c:v>Запорожье</c:v>
                </c:pt>
                <c:pt idx="6">
                  <c:v>Другие</c:v>
                </c:pt>
                <c:pt idx="7">
                  <c:v>  </c:v>
                </c:pt>
                <c:pt idx="8">
                  <c:v>Украина</c:v>
                </c:pt>
              </c:strCache>
            </c:strRef>
          </c:cat>
          <c:val>
            <c:numRef>
              <c:f>Лист1!$B$5:$J$5</c:f>
              <c:numCache>
                <c:formatCode>0%</c:formatCode>
                <c:ptCount val="9"/>
                <c:pt idx="0">
                  <c:v>6.9370872528876901E-2</c:v>
                </c:pt>
                <c:pt idx="1">
                  <c:v>8.3708636676499582E-2</c:v>
                </c:pt>
                <c:pt idx="2">
                  <c:v>9.0612788124768917E-2</c:v>
                </c:pt>
                <c:pt idx="3">
                  <c:v>6.9123920293283264E-2</c:v>
                </c:pt>
                <c:pt idx="4">
                  <c:v>6.6959712025613433E-2</c:v>
                </c:pt>
                <c:pt idx="5">
                  <c:v>8.1505549235315028E-2</c:v>
                </c:pt>
                <c:pt idx="6">
                  <c:v>9.5405695893437822E-2</c:v>
                </c:pt>
                <c:pt idx="8">
                  <c:v>7.9162410586512189E-2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8B-4E40-A519-DB762EDF9319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Бэклайт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Лист1!$B$1:$J$1</c:f>
              <c:strCache>
                <c:ptCount val="9"/>
                <c:pt idx="0">
                  <c:v>Киев</c:v>
                </c:pt>
                <c:pt idx="1">
                  <c:v>Одесса</c:v>
                </c:pt>
                <c:pt idx="2">
                  <c:v>Львов</c:v>
                </c:pt>
                <c:pt idx="3">
                  <c:v>Днепр</c:v>
                </c:pt>
                <c:pt idx="4">
                  <c:v>Харьков</c:v>
                </c:pt>
                <c:pt idx="5">
                  <c:v>Запорожье</c:v>
                </c:pt>
                <c:pt idx="6">
                  <c:v>Другие</c:v>
                </c:pt>
                <c:pt idx="7">
                  <c:v>  </c:v>
                </c:pt>
                <c:pt idx="8">
                  <c:v>Украина</c:v>
                </c:pt>
              </c:strCache>
            </c:strRef>
          </c:cat>
          <c:val>
            <c:numRef>
              <c:f>Лист1!$B$6:$J$6</c:f>
              <c:numCache>
                <c:formatCode>0%</c:formatCode>
                <c:ptCount val="9"/>
                <c:pt idx="0">
                  <c:v>4.6649769613023903E-2</c:v>
                </c:pt>
                <c:pt idx="1">
                  <c:v>1.4946449698046064E-2</c:v>
                </c:pt>
                <c:pt idx="2">
                  <c:v>8.4393351562177844E-3</c:v>
                </c:pt>
                <c:pt idx="3">
                  <c:v>6.3690270579548305E-2</c:v>
                </c:pt>
                <c:pt idx="4">
                  <c:v>2.4792687609297349E-2</c:v>
                </c:pt>
                <c:pt idx="5">
                  <c:v>5.2607930457833331E-2</c:v>
                </c:pt>
                <c:pt idx="6">
                  <c:v>1.1804044768057536E-2</c:v>
                </c:pt>
                <c:pt idx="8">
                  <c:v>3.1993420969207688E-2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8B-4E40-A519-DB762EDF9319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Другие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Лист1!$B$1:$J$1</c:f>
              <c:strCache>
                <c:ptCount val="9"/>
                <c:pt idx="0">
                  <c:v>Киев</c:v>
                </c:pt>
                <c:pt idx="1">
                  <c:v>Одесса</c:v>
                </c:pt>
                <c:pt idx="2">
                  <c:v>Львов</c:v>
                </c:pt>
                <c:pt idx="3">
                  <c:v>Днепр</c:v>
                </c:pt>
                <c:pt idx="4">
                  <c:v>Харьков</c:v>
                </c:pt>
                <c:pt idx="5">
                  <c:v>Запорожье</c:v>
                </c:pt>
                <c:pt idx="6">
                  <c:v>Другие</c:v>
                </c:pt>
                <c:pt idx="7">
                  <c:v>  </c:v>
                </c:pt>
                <c:pt idx="8">
                  <c:v>Украина</c:v>
                </c:pt>
              </c:strCache>
            </c:strRef>
          </c:cat>
          <c:val>
            <c:numRef>
              <c:f>Лист1!$B$7:$J$7</c:f>
              <c:numCache>
                <c:formatCode>0%</c:formatCode>
                <c:ptCount val="9"/>
                <c:pt idx="0">
                  <c:v>2.395063827980853E-2</c:v>
                </c:pt>
                <c:pt idx="1">
                  <c:v>1.875591203085401E-2</c:v>
                </c:pt>
                <c:pt idx="2">
                  <c:v>2.5642274640934676E-2</c:v>
                </c:pt>
                <c:pt idx="3">
                  <c:v>1.286064888956563E-2</c:v>
                </c:pt>
                <c:pt idx="4">
                  <c:v>2.9182700843911363E-2</c:v>
                </c:pt>
                <c:pt idx="5">
                  <c:v>2.1075351597074774E-2</c:v>
                </c:pt>
                <c:pt idx="6">
                  <c:v>1.0193288328795692E-2</c:v>
                </c:pt>
                <c:pt idx="8">
                  <c:v>1.9627272061180218E-2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B8B-4E40-A519-DB762EDF93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171231872"/>
        <c:axId val="171385216"/>
      </c:barChart>
      <c:catAx>
        <c:axId val="171231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1385216"/>
        <c:crosses val="autoZero"/>
        <c:auto val="1"/>
        <c:lblAlgn val="ctr"/>
        <c:lblOffset val="100"/>
        <c:noMultiLvlLbl val="0"/>
      </c:catAx>
      <c:valAx>
        <c:axId val="171385216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12318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4915750101840543E-2"/>
          <c:y val="0.90955608841815849"/>
          <c:w val="0.88364313687368079"/>
          <c:h val="5.573017607097154E-2"/>
        </c:manualLayout>
      </c:layout>
      <c:overlay val="0"/>
      <c:txPr>
        <a:bodyPr/>
        <a:lstStyle/>
        <a:p>
          <a:pPr>
            <a:defRPr sz="10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50">
          <a:solidFill>
            <a:schemeClr val="bg1">
              <a:lumMod val="50000"/>
            </a:schemeClr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50317792218801"/>
          <c:y val="9.6349186170130982E-2"/>
          <c:w val="0.60062975028918852"/>
          <c:h val="0.7192084109996016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BIGBOARD UKRAINE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Одесса</c:v>
                </c:pt>
                <c:pt idx="2">
                  <c:v>Харьков</c:v>
                </c:pt>
                <c:pt idx="3">
                  <c:v>Днепр</c:v>
                </c:pt>
                <c:pt idx="4">
                  <c:v>Львов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Лист1!$B$2:$I$2</c:f>
              <c:numCache>
                <c:formatCode>0%</c:formatCode>
                <c:ptCount val="8"/>
                <c:pt idx="0">
                  <c:v>0.15455007625826131</c:v>
                </c:pt>
                <c:pt idx="1">
                  <c:v>0.13313089339939269</c:v>
                </c:pt>
                <c:pt idx="2">
                  <c:v>0.17914941663530298</c:v>
                </c:pt>
                <c:pt idx="3">
                  <c:v>4.625267665952891E-2</c:v>
                </c:pt>
                <c:pt idx="4">
                  <c:v>0.18742138364779873</c:v>
                </c:pt>
                <c:pt idx="5">
                  <c:v>7.1045913781325284E-2</c:v>
                </c:pt>
                <c:pt idx="7">
                  <c:v>0.11219320944091586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76-4F68-89EF-63607B510845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ПРАЙМ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Одесса</c:v>
                </c:pt>
                <c:pt idx="2">
                  <c:v>Харьков</c:v>
                </c:pt>
                <c:pt idx="3">
                  <c:v>Днепр</c:v>
                </c:pt>
                <c:pt idx="4">
                  <c:v>Львов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Лист1!$B$3:$I$3</c:f>
              <c:numCache>
                <c:formatCode>0%</c:formatCode>
                <c:ptCount val="8"/>
                <c:pt idx="0">
                  <c:v>0.11928063040162684</c:v>
                </c:pt>
                <c:pt idx="1">
                  <c:v>2.3174045069522135E-2</c:v>
                </c:pt>
                <c:pt idx="2">
                  <c:v>2.0888219796763266E-2</c:v>
                </c:pt>
                <c:pt idx="3">
                  <c:v>3.961456102783726E-2</c:v>
                </c:pt>
                <c:pt idx="4">
                  <c:v>0.11924528301886793</c:v>
                </c:pt>
                <c:pt idx="5">
                  <c:v>7.9171610398015319E-2</c:v>
                </c:pt>
                <c:pt idx="7">
                  <c:v>7.831882694268015E-2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76-4F68-89EF-63607B510845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OCTAGON OUTDOOR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Одесса</c:v>
                </c:pt>
                <c:pt idx="2">
                  <c:v>Харьков</c:v>
                </c:pt>
                <c:pt idx="3">
                  <c:v>Днепр</c:v>
                </c:pt>
                <c:pt idx="4">
                  <c:v>Львов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Лист1!$B$4:$I$4</c:f>
              <c:numCache>
                <c:formatCode>0%</c:formatCode>
                <c:ptCount val="8"/>
                <c:pt idx="0">
                  <c:v>0.15683782409761057</c:v>
                </c:pt>
                <c:pt idx="1">
                  <c:v>1.4863353044590058E-2</c:v>
                </c:pt>
                <c:pt idx="2">
                  <c:v>1.6748212269476852E-2</c:v>
                </c:pt>
                <c:pt idx="3">
                  <c:v>1.1991434689507495E-2</c:v>
                </c:pt>
                <c:pt idx="4">
                  <c:v>0.17584905660377359</c:v>
                </c:pt>
                <c:pt idx="5">
                  <c:v>2.675008089742207E-2</c:v>
                </c:pt>
                <c:pt idx="7">
                  <c:v>6.5067043048694428E-2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76-4F68-89EF-63607B510845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РТМ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Одесса</c:v>
                </c:pt>
                <c:pt idx="2">
                  <c:v>Харьков</c:v>
                </c:pt>
                <c:pt idx="3">
                  <c:v>Днепр</c:v>
                </c:pt>
                <c:pt idx="4">
                  <c:v>Львов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Лист1!$B$5:$I$5</c:f>
              <c:numCache>
                <c:formatCode>0%</c:formatCode>
                <c:ptCount val="8"/>
                <c:pt idx="0">
                  <c:v>3.7493645144890696E-2</c:v>
                </c:pt>
                <c:pt idx="1">
                  <c:v>0.16349688349049066</c:v>
                </c:pt>
                <c:pt idx="2">
                  <c:v>6.3041023710952201E-2</c:v>
                </c:pt>
                <c:pt idx="3">
                  <c:v>2.8693790149892935E-2</c:v>
                </c:pt>
                <c:pt idx="4">
                  <c:v>1.7106918238993709E-2</c:v>
                </c:pt>
                <c:pt idx="5">
                  <c:v>5.1450760435767448E-2</c:v>
                </c:pt>
                <c:pt idx="7">
                  <c:v>5.615933505841763E-2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276-4F68-89EF-63607B510845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ДОВИРА</c:v>
                </c:pt>
              </c:strCache>
            </c:strRef>
          </c:tx>
          <c:invertIfNegative val="0"/>
          <c:dLbls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40C-417B-8928-06C9F157C2B7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0C-417B-8928-06C9F157C2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Одесса</c:v>
                </c:pt>
                <c:pt idx="2">
                  <c:v>Харьков</c:v>
                </c:pt>
                <c:pt idx="3">
                  <c:v>Днепр</c:v>
                </c:pt>
                <c:pt idx="4">
                  <c:v>Львов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Лист1!$B$6:$I$6</c:f>
              <c:numCache>
                <c:formatCode>0%</c:formatCode>
                <c:ptCount val="8"/>
                <c:pt idx="1">
                  <c:v>4.9065047147195139E-2</c:v>
                </c:pt>
                <c:pt idx="2">
                  <c:v>1.0726383138878434E-2</c:v>
                </c:pt>
                <c:pt idx="3">
                  <c:v>2.3126338329764455E-2</c:v>
                </c:pt>
                <c:pt idx="4">
                  <c:v>2.4654088050314465E-2</c:v>
                </c:pt>
                <c:pt idx="5">
                  <c:v>3.4983640743537193E-2</c:v>
                </c:pt>
                <c:pt idx="7">
                  <c:v>2.5029404845918608E-2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76-4F68-89EF-63607B510845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MEGAPOLIS+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0C-417B-8928-06C9F157C2B7}"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40C-417B-8928-06C9F157C2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Одесса</c:v>
                </c:pt>
                <c:pt idx="2">
                  <c:v>Харьков</c:v>
                </c:pt>
                <c:pt idx="3">
                  <c:v>Днепр</c:v>
                </c:pt>
                <c:pt idx="4">
                  <c:v>Львов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Лист1!$B$7:$I$7</c:f>
              <c:numCache>
                <c:formatCode>0%</c:formatCode>
                <c:ptCount val="8"/>
                <c:pt idx="2">
                  <c:v>0.26797139631162964</c:v>
                </c:pt>
                <c:pt idx="3">
                  <c:v>3.233404710920771E-2</c:v>
                </c:pt>
                <c:pt idx="7">
                  <c:v>2.4762800909589901E-2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276-4F68-89EF-63607B510845}"/>
            </c:ext>
          </c:extLst>
        </c:ser>
        <c:ser>
          <c:idx val="6"/>
          <c:order val="6"/>
          <c:tx>
            <c:strRef>
              <c:f>Лист1!$A$8</c:f>
              <c:strCache>
                <c:ptCount val="1"/>
                <c:pt idx="0">
                  <c:v>НАША СПРАВА АУТДОР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0C-417B-8928-06C9F157C2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Одесса</c:v>
                </c:pt>
                <c:pt idx="2">
                  <c:v>Харьков</c:v>
                </c:pt>
                <c:pt idx="3">
                  <c:v>Днепр</c:v>
                </c:pt>
                <c:pt idx="4">
                  <c:v>Львов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Лист1!$B$8:$I$8</c:f>
              <c:numCache>
                <c:formatCode>0%</c:formatCode>
                <c:ptCount val="8"/>
                <c:pt idx="4">
                  <c:v>0.17911949685534592</c:v>
                </c:pt>
                <c:pt idx="5">
                  <c:v>1.452558156257865E-2</c:v>
                </c:pt>
                <c:pt idx="7">
                  <c:v>1.7501764290755117E-2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276-4F68-89EF-63607B510845}"/>
            </c:ext>
          </c:extLst>
        </c:ser>
        <c:ser>
          <c:idx val="7"/>
          <c:order val="7"/>
          <c:tx>
            <c:strRef>
              <c:f>Лист1!$A$9</c:f>
              <c:strCache>
                <c:ptCount val="1"/>
                <c:pt idx="0">
                  <c:v>SV OUTDOOR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Одесса</c:v>
                </c:pt>
                <c:pt idx="2">
                  <c:v>Харьков</c:v>
                </c:pt>
                <c:pt idx="3">
                  <c:v>Днепр</c:v>
                </c:pt>
                <c:pt idx="4">
                  <c:v>Львов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Лист1!$B$9:$I$9</c:f>
              <c:numCache>
                <c:formatCode>0%</c:formatCode>
                <c:ptCount val="8"/>
                <c:pt idx="0">
                  <c:v>5.7638535841382815E-2</c:v>
                </c:pt>
                <c:pt idx="7">
                  <c:v>1.5368932800125461E-2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276-4F68-89EF-63607B510845}"/>
            </c:ext>
          </c:extLst>
        </c:ser>
        <c:ser>
          <c:idx val="8"/>
          <c:order val="8"/>
          <c:tx>
            <c:strRef>
              <c:f>Лист1!$A$10</c:f>
              <c:strCache>
                <c:ptCount val="1"/>
                <c:pt idx="0">
                  <c:v>БИО-ФОРС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Одесса</c:v>
                </c:pt>
                <c:pt idx="2">
                  <c:v>Харьков</c:v>
                </c:pt>
                <c:pt idx="3">
                  <c:v>Днепр</c:v>
                </c:pt>
                <c:pt idx="4">
                  <c:v>Львов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Лист1!$B$10:$I$10</c:f>
              <c:numCache>
                <c:formatCode>0%</c:formatCode>
                <c:ptCount val="8"/>
                <c:pt idx="3">
                  <c:v>0.16766595289079228</c:v>
                </c:pt>
                <c:pt idx="7">
                  <c:v>1.2279463655610445E-2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276-4F68-89EF-63607B510845}"/>
            </c:ext>
          </c:extLst>
        </c:ser>
        <c:ser>
          <c:idx val="9"/>
          <c:order val="9"/>
          <c:tx>
            <c:strRef>
              <c:f>Лист1!$A$11</c:f>
              <c:strCache>
                <c:ptCount val="1"/>
                <c:pt idx="0">
                  <c:v>PEREKHID OUTDOOR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Одесса</c:v>
                </c:pt>
                <c:pt idx="2">
                  <c:v>Харьков</c:v>
                </c:pt>
                <c:pt idx="3">
                  <c:v>Днепр</c:v>
                </c:pt>
                <c:pt idx="4">
                  <c:v>Львов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Лист1!$B$11:$I$11</c:f>
              <c:numCache>
                <c:formatCode>0%</c:formatCode>
                <c:ptCount val="8"/>
                <c:pt idx="0">
                  <c:v>2.567361464158617E-2</c:v>
                </c:pt>
                <c:pt idx="2">
                  <c:v>7.7154685735792245E-3</c:v>
                </c:pt>
                <c:pt idx="3">
                  <c:v>1.4132762312633832E-2</c:v>
                </c:pt>
                <c:pt idx="4">
                  <c:v>1.1320754716981131E-2</c:v>
                </c:pt>
                <c:pt idx="5">
                  <c:v>5.0695717829791825E-3</c:v>
                </c:pt>
                <c:pt idx="7">
                  <c:v>1.0930761389476986E-2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276-4F68-89EF-63607B510845}"/>
            </c:ext>
          </c:extLst>
        </c:ser>
        <c:ser>
          <c:idx val="10"/>
          <c:order val="10"/>
          <c:tx>
            <c:strRef>
              <c:f>Лист1!$A$12</c:f>
              <c:strCache>
                <c:ptCount val="1"/>
                <c:pt idx="0">
                  <c:v>Другие</c:v>
                </c:pt>
              </c:strCache>
            </c:strRef>
          </c:tx>
          <c:spPr>
            <a:solidFill>
              <a:srgbClr val="80808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Одесса</c:v>
                </c:pt>
                <c:pt idx="2">
                  <c:v>Харьков</c:v>
                </c:pt>
                <c:pt idx="3">
                  <c:v>Днепр</c:v>
                </c:pt>
                <c:pt idx="4">
                  <c:v>Львов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Лист1!$B$12:$I$12</c:f>
              <c:numCache>
                <c:formatCode>0%</c:formatCode>
                <c:ptCount val="8"/>
                <c:pt idx="0">
                  <c:v>0.44509405185561768</c:v>
                </c:pt>
                <c:pt idx="1">
                  <c:v>0.6157903148473709</c:v>
                </c:pt>
                <c:pt idx="2">
                  <c:v>0.43375987956341738</c:v>
                </c:pt>
                <c:pt idx="3">
                  <c:v>0.63618843683083515</c:v>
                </c:pt>
                <c:pt idx="4">
                  <c:v>0.28528301886792451</c:v>
                </c:pt>
                <c:pt idx="5">
                  <c:v>0.71437816848236435</c:v>
                </c:pt>
                <c:pt idx="7">
                  <c:v>0.58238845761781544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15-4DE0-B009-BF24E1025F7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171479808"/>
        <c:axId val="171481344"/>
      </c:barChart>
      <c:catAx>
        <c:axId val="171479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700"/>
            </a:pPr>
            <a:endParaRPr lang="ru-RU"/>
          </a:p>
        </c:txPr>
        <c:crossAx val="171481344"/>
        <c:crosses val="autoZero"/>
        <c:auto val="1"/>
        <c:lblAlgn val="ctr"/>
        <c:lblOffset val="100"/>
        <c:noMultiLvlLbl val="0"/>
      </c:catAx>
      <c:valAx>
        <c:axId val="171481344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714798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6884793675169927"/>
          <c:y val="7.0238058304636031E-2"/>
          <c:w val="0.23115206324830076"/>
          <c:h val="0.7984182876761910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00">
          <a:solidFill>
            <a:schemeClr val="bg1">
              <a:lumMod val="50000"/>
            </a:schemeClr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50317792218801"/>
          <c:y val="9.6349186170130982E-2"/>
          <c:w val="0.60062975028918852"/>
          <c:h val="0.7192084109996016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BIGBOARD UKRAINE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Одесса</c:v>
                </c:pt>
                <c:pt idx="2">
                  <c:v>Харьков</c:v>
                </c:pt>
                <c:pt idx="3">
                  <c:v>Днепр</c:v>
                </c:pt>
                <c:pt idx="4">
                  <c:v>Львов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Лист1!$B$2:$I$2</c:f>
              <c:numCache>
                <c:formatCode>0%</c:formatCode>
                <c:ptCount val="8"/>
                <c:pt idx="0">
                  <c:v>0.17199342270529921</c:v>
                </c:pt>
                <c:pt idx="1">
                  <c:v>0.10644179378312815</c:v>
                </c:pt>
                <c:pt idx="2">
                  <c:v>0.14189629674550791</c:v>
                </c:pt>
                <c:pt idx="3">
                  <c:v>7.6780015975139185E-2</c:v>
                </c:pt>
                <c:pt idx="4">
                  <c:v>0.17150832770961347</c:v>
                </c:pt>
                <c:pt idx="5">
                  <c:v>7.797342252592078E-2</c:v>
                </c:pt>
                <c:pt idx="7">
                  <c:v>0.12755600898128702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B9-41A6-B9B3-30BC1EBEE13D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ПРАЙМ</c:v>
                </c:pt>
              </c:strCache>
            </c:strRef>
          </c:tx>
          <c:spPr>
            <a:solidFill>
              <a:srgbClr val="89A54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Одесса</c:v>
                </c:pt>
                <c:pt idx="2">
                  <c:v>Харьков</c:v>
                </c:pt>
                <c:pt idx="3">
                  <c:v>Днепр</c:v>
                </c:pt>
                <c:pt idx="4">
                  <c:v>Львов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Лист1!$B$3:$I$3</c:f>
              <c:numCache>
                <c:formatCode>0%</c:formatCode>
                <c:ptCount val="8"/>
                <c:pt idx="0">
                  <c:v>0.1165928495279175</c:v>
                </c:pt>
                <c:pt idx="1">
                  <c:v>2.6200830518743085E-2</c:v>
                </c:pt>
                <c:pt idx="2">
                  <c:v>2.09344346572467E-2</c:v>
                </c:pt>
                <c:pt idx="3">
                  <c:v>3.7663443821422844E-2</c:v>
                </c:pt>
                <c:pt idx="4">
                  <c:v>0.10692302936305288</c:v>
                </c:pt>
                <c:pt idx="5">
                  <c:v>7.4255451622941837E-2</c:v>
                </c:pt>
                <c:pt idx="7">
                  <c:v>8.3583651760805969E-2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B9-41A6-B9B3-30BC1EBEE13D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OCTAGON OUTDOOR</c:v>
                </c:pt>
              </c:strCache>
            </c:strRef>
          </c:tx>
          <c:spPr>
            <a:solidFill>
              <a:srgbClr val="AA464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Одесса</c:v>
                </c:pt>
                <c:pt idx="2">
                  <c:v>Харьков</c:v>
                </c:pt>
                <c:pt idx="3">
                  <c:v>Днепр</c:v>
                </c:pt>
                <c:pt idx="4">
                  <c:v>Львов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Лист1!$B$4:$I$4</c:f>
              <c:numCache>
                <c:formatCode>0%</c:formatCode>
                <c:ptCount val="8"/>
                <c:pt idx="0">
                  <c:v>0.11571229007493275</c:v>
                </c:pt>
                <c:pt idx="1">
                  <c:v>1.9031290394582252E-2</c:v>
                </c:pt>
                <c:pt idx="2">
                  <c:v>2.3999691269118228E-2</c:v>
                </c:pt>
                <c:pt idx="3">
                  <c:v>2.0676280892223446E-2</c:v>
                </c:pt>
                <c:pt idx="4">
                  <c:v>0.20073851610094018</c:v>
                </c:pt>
                <c:pt idx="5">
                  <c:v>3.0356794546164259E-2</c:v>
                </c:pt>
                <c:pt idx="7">
                  <c:v>7.2769093049149719E-2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B9-41A6-B9B3-30BC1EBEE13D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РТМ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Одесса</c:v>
                </c:pt>
                <c:pt idx="2">
                  <c:v>Харьков</c:v>
                </c:pt>
                <c:pt idx="3">
                  <c:v>Днепр</c:v>
                </c:pt>
                <c:pt idx="4">
                  <c:v>Львов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Лист1!$B$5:$I$5</c:f>
              <c:numCache>
                <c:formatCode>0%</c:formatCode>
                <c:ptCount val="8"/>
                <c:pt idx="0">
                  <c:v>5.3410267564470967E-2</c:v>
                </c:pt>
                <c:pt idx="1">
                  <c:v>0.14358130343531267</c:v>
                </c:pt>
                <c:pt idx="2">
                  <c:v>6.3373904797870861E-2</c:v>
                </c:pt>
                <c:pt idx="3">
                  <c:v>2.7324641056107709E-2</c:v>
                </c:pt>
                <c:pt idx="4">
                  <c:v>1.773017457868143E-2</c:v>
                </c:pt>
                <c:pt idx="5">
                  <c:v>5.3930247419044917E-2</c:v>
                </c:pt>
                <c:pt idx="7">
                  <c:v>5.9038155188755437E-2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B9-41A6-B9B3-30BC1EBEE13D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SV OUTDOOR</c:v>
                </c:pt>
              </c:strCache>
            </c:strRef>
          </c:tx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F9-448A-AF6B-6EBE63C44D47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F9-448A-AF6B-6EBE63C44D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Одесса</c:v>
                </c:pt>
                <c:pt idx="2">
                  <c:v>Харьков</c:v>
                </c:pt>
                <c:pt idx="3">
                  <c:v>Днепр</c:v>
                </c:pt>
                <c:pt idx="4">
                  <c:v>Львов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Лист1!$B$6:$I$6</c:f>
              <c:numCache>
                <c:formatCode>General</c:formatCode>
                <c:ptCount val="8"/>
                <c:pt idx="0" formatCode="0%">
                  <c:v>5.9791499451636816E-2</c:v>
                </c:pt>
                <c:pt idx="3" formatCode="0%">
                  <c:v>1.0983901669441784E-2</c:v>
                </c:pt>
                <c:pt idx="7" formatCode="0%">
                  <c:v>2.5533830206504311E-2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B9-41A6-B9B3-30BC1EBEE13D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ДОВИРА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delete val="1"/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Одесса</c:v>
                </c:pt>
                <c:pt idx="2">
                  <c:v>Харьков</c:v>
                </c:pt>
                <c:pt idx="3">
                  <c:v>Днепр</c:v>
                </c:pt>
                <c:pt idx="4">
                  <c:v>Львов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Лист1!$B$7:$I$7</c:f>
              <c:numCache>
                <c:formatCode>0%</c:formatCode>
                <c:ptCount val="8"/>
                <c:pt idx="1">
                  <c:v>5.9233532092052024E-2</c:v>
                </c:pt>
                <c:pt idx="2">
                  <c:v>1.2079095749299497E-2</c:v>
                </c:pt>
                <c:pt idx="3">
                  <c:v>2.2218159997774607E-2</c:v>
                </c:pt>
                <c:pt idx="4">
                  <c:v>2.3293381901225117E-2</c:v>
                </c:pt>
                <c:pt idx="5">
                  <c:v>3.9573981134774922E-2</c:v>
                </c:pt>
                <c:pt idx="7">
                  <c:v>2.2959424065283427E-2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BB9-41A6-B9B3-30BC1EBEE13D}"/>
            </c:ext>
          </c:extLst>
        </c:ser>
        <c:ser>
          <c:idx val="6"/>
          <c:order val="6"/>
          <c:tx>
            <c:strRef>
              <c:f>Лист1!$A$8</c:f>
              <c:strCache>
                <c:ptCount val="1"/>
                <c:pt idx="0">
                  <c:v>MEGAPOLIS+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Одесса</c:v>
                </c:pt>
                <c:pt idx="2">
                  <c:v>Харьков</c:v>
                </c:pt>
                <c:pt idx="3">
                  <c:v>Днепр</c:v>
                </c:pt>
                <c:pt idx="4">
                  <c:v>Львов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Лист1!$B$8:$I$8</c:f>
              <c:numCache>
                <c:formatCode>General</c:formatCode>
                <c:ptCount val="8"/>
                <c:pt idx="2" formatCode="0%">
                  <c:v>0.26944901185443892</c:v>
                </c:pt>
                <c:pt idx="3" formatCode="0%">
                  <c:v>1.3837172797755534E-2</c:v>
                </c:pt>
                <c:pt idx="7" formatCode="0%">
                  <c:v>1.5936204553419604E-2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BB9-41A6-B9B3-30BC1EBEE13D}"/>
            </c:ext>
          </c:extLst>
        </c:ser>
        <c:ser>
          <c:idx val="7"/>
          <c:order val="7"/>
          <c:tx>
            <c:strRef>
              <c:f>Лист1!$A$9</c:f>
              <c:strCache>
                <c:ptCount val="1"/>
                <c:pt idx="0">
                  <c:v>НАША СПРАВА АУТДОР</c:v>
                </c:pt>
              </c:strCache>
            </c:strRef>
          </c:tx>
          <c:spPr>
            <a:solidFill>
              <a:srgbClr val="E46C0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Одесса</c:v>
                </c:pt>
                <c:pt idx="2">
                  <c:v>Харьков</c:v>
                </c:pt>
                <c:pt idx="3">
                  <c:v>Днепр</c:v>
                </c:pt>
                <c:pt idx="4">
                  <c:v>Львов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Лист1!$B$9:$I$9</c:f>
              <c:numCache>
                <c:formatCode>General</c:formatCode>
                <c:ptCount val="8"/>
                <c:pt idx="4" formatCode="0%">
                  <c:v>0.18265052823502018</c:v>
                </c:pt>
                <c:pt idx="5" formatCode="0%">
                  <c:v>1.3743707279219428E-2</c:v>
                </c:pt>
                <c:pt idx="7" formatCode="0%">
                  <c:v>1.5245621282992273E-2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BB9-41A6-B9B3-30BC1EBEE13D}"/>
            </c:ext>
          </c:extLst>
        </c:ser>
        <c:ser>
          <c:idx val="8"/>
          <c:order val="8"/>
          <c:tx>
            <c:strRef>
              <c:f>Лист1!$A$10</c:f>
              <c:strCache>
                <c:ptCount val="1"/>
                <c:pt idx="0">
                  <c:v>PEREKHID OUTDOOR</c:v>
                </c:pt>
              </c:strCache>
            </c:strRef>
          </c:tx>
          <c:spPr>
            <a:solidFill>
              <a:srgbClr val="000000"/>
            </a:solidFill>
          </c:spPr>
          <c:invertIfNegative val="0"/>
          <c:dLbls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3F9-448A-AF6B-6EBE63C44D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Одесса</c:v>
                </c:pt>
                <c:pt idx="2">
                  <c:v>Харьков</c:v>
                </c:pt>
                <c:pt idx="3">
                  <c:v>Днепр</c:v>
                </c:pt>
                <c:pt idx="4">
                  <c:v>Львов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Лист1!$B$10:$I$10</c:f>
              <c:numCache>
                <c:formatCode>General</c:formatCode>
                <c:ptCount val="8"/>
                <c:pt idx="0" formatCode="0%">
                  <c:v>2.5238683499476146E-2</c:v>
                </c:pt>
                <c:pt idx="2" formatCode="0%">
                  <c:v>8.8360432278364997E-3</c:v>
                </c:pt>
                <c:pt idx="3" formatCode="0%">
                  <c:v>1.3002650601452068E-2</c:v>
                </c:pt>
                <c:pt idx="4" formatCode="0%">
                  <c:v>9.9661524416152641E-3</c:v>
                </c:pt>
                <c:pt idx="5" formatCode="0%">
                  <c:v>6.6981079279325268E-3</c:v>
                </c:pt>
                <c:pt idx="7" formatCode="0%">
                  <c:v>1.4218004357898406E-2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BB9-41A6-B9B3-30BC1EBEE13D}"/>
            </c:ext>
          </c:extLst>
        </c:ser>
        <c:ser>
          <c:idx val="9"/>
          <c:order val="9"/>
          <c:tx>
            <c:strRef>
              <c:f>Лист1!$A$11</c:f>
              <c:strCache>
                <c:ptCount val="1"/>
                <c:pt idx="0">
                  <c:v>MALLIS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Одесса</c:v>
                </c:pt>
                <c:pt idx="2">
                  <c:v>Харьков</c:v>
                </c:pt>
                <c:pt idx="3">
                  <c:v>Днепр</c:v>
                </c:pt>
                <c:pt idx="4">
                  <c:v>Львов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Лист1!$B$11:$I$11</c:f>
              <c:numCache>
                <c:formatCode>General</c:formatCode>
                <c:ptCount val="8"/>
                <c:pt idx="0" formatCode="0%">
                  <c:v>2.6703410573912616E-2</c:v>
                </c:pt>
                <c:pt idx="7" formatCode="0%">
                  <c:v>1.108660900538181E-2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BB9-41A6-B9B3-30BC1EBEE13D}"/>
            </c:ext>
          </c:extLst>
        </c:ser>
        <c:ser>
          <c:idx val="10"/>
          <c:order val="10"/>
          <c:tx>
            <c:strRef>
              <c:f>Лист1!$A$12</c:f>
              <c:strCache>
                <c:ptCount val="1"/>
                <c:pt idx="0">
                  <c:v>Другие</c:v>
                </c:pt>
              </c:strCache>
            </c:strRef>
          </c:tx>
          <c:spPr>
            <a:solidFill>
              <a:srgbClr val="80808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Одесса</c:v>
                </c:pt>
                <c:pt idx="2">
                  <c:v>Харьков</c:v>
                </c:pt>
                <c:pt idx="3">
                  <c:v>Днепр</c:v>
                </c:pt>
                <c:pt idx="4">
                  <c:v>Львов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Лист1!$B$12:$I$12</c:f>
              <c:numCache>
                <c:formatCode>0%</c:formatCode>
                <c:ptCount val="8"/>
                <c:pt idx="0">
                  <c:v>0.42807558221465203</c:v>
                </c:pt>
                <c:pt idx="1">
                  <c:v>0.64520710233335055</c:v>
                </c:pt>
                <c:pt idx="2">
                  <c:v>0.4594315216986814</c:v>
                </c:pt>
                <c:pt idx="3">
                  <c:v>0.77751373318868278</c:v>
                </c:pt>
                <c:pt idx="4">
                  <c:v>0.28718988966985148</c:v>
                </c:pt>
                <c:pt idx="5">
                  <c:v>0.70008282191134796</c:v>
                </c:pt>
                <c:pt idx="7">
                  <c:v>0.55207339754852203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F7-4FA3-BA92-7FF4206375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171953536"/>
        <c:axId val="171948288"/>
      </c:barChart>
      <c:catAx>
        <c:axId val="171953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700"/>
            </a:pPr>
            <a:endParaRPr lang="ru-RU"/>
          </a:p>
        </c:txPr>
        <c:crossAx val="171948288"/>
        <c:crosses val="autoZero"/>
        <c:auto val="1"/>
        <c:lblAlgn val="ctr"/>
        <c:lblOffset val="100"/>
        <c:noMultiLvlLbl val="0"/>
      </c:catAx>
      <c:valAx>
        <c:axId val="171948288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719535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4722273505558379"/>
          <c:y val="5.7104508964024601E-2"/>
          <c:w val="0.25277734796807921"/>
          <c:h val="0.8312521329072689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00">
          <a:solidFill>
            <a:schemeClr val="bg1">
              <a:lumMod val="50000"/>
            </a:schemeClr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000" b="1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Динамика </a:t>
            </a:r>
            <a:r>
              <a:rPr lang="ru-RU" sz="1000" b="1" i="0" u="none" strike="noStrike" baseline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медиарынка</a:t>
            </a:r>
            <a:r>
              <a:rPr lang="ru-RU" sz="1000" b="1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%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6.7779468892119596E-2"/>
          <c:y val="9.7324129017361691E-2"/>
          <c:w val="0.90156911522700556"/>
          <c:h val="0.6601589998610130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Лист1!$B$1:$O$1</c:f>
              <c:strCach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strCache>
            </c:strRef>
          </c:cat>
          <c:val>
            <c:numRef>
              <c:f>Лист1!$B$2:$O$2</c:f>
              <c:numCache>
                <c:formatCode>0.0%</c:formatCode>
                <c:ptCount val="8"/>
                <c:pt idx="0">
                  <c:v>0.42832465573451417</c:v>
                </c:pt>
                <c:pt idx="1">
                  <c:v>0.42304831086994577</c:v>
                </c:pt>
                <c:pt idx="2">
                  <c:v>0.39060438110319345</c:v>
                </c:pt>
                <c:pt idx="3">
                  <c:v>0.39216767788196361</c:v>
                </c:pt>
                <c:pt idx="4">
                  <c:v>0.4093201754385965</c:v>
                </c:pt>
                <c:pt idx="5">
                  <c:v>0.42724378280698733</c:v>
                </c:pt>
                <c:pt idx="6">
                  <c:v>0.39134183139355871</c:v>
                </c:pt>
                <c:pt idx="7">
                  <c:v>0.46067351598173517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D8-45D5-8AAB-989B4D03CB4E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TV Sponsropship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Лист1!$B$1:$O$1</c:f>
              <c:strCach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strCache>
            </c:strRef>
          </c:cat>
          <c:val>
            <c:numRef>
              <c:f>Лист1!$B$3:$O$3</c:f>
              <c:numCache>
                <c:formatCode>0.0%</c:formatCode>
                <c:ptCount val="8"/>
                <c:pt idx="0">
                  <c:v>4.5009975183689363E-2</c:v>
                </c:pt>
                <c:pt idx="1">
                  <c:v>4.3759845965342208E-2</c:v>
                </c:pt>
                <c:pt idx="2">
                  <c:v>4.3986979853963229E-2</c:v>
                </c:pt>
                <c:pt idx="3">
                  <c:v>4.1367898510755653E-2</c:v>
                </c:pt>
                <c:pt idx="4">
                  <c:v>4.7258771929824563E-2</c:v>
                </c:pt>
                <c:pt idx="5">
                  <c:v>6.1182342311332932E-2</c:v>
                </c:pt>
                <c:pt idx="6">
                  <c:v>5.9979062750169343E-2</c:v>
                </c:pt>
                <c:pt idx="7">
                  <c:v>6.837899543378996E-2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D8-45D5-8AAB-989B4D03CB4E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OOH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Лист1!$B$1:$O$1</c:f>
              <c:strCach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strCache>
            </c:strRef>
          </c:cat>
          <c:val>
            <c:numRef>
              <c:f>Лист1!$B$4:$O$4</c:f>
              <c:numCache>
                <c:formatCode>0.0%</c:formatCode>
                <c:ptCount val="8"/>
                <c:pt idx="0">
                  <c:v>0.12164858157753881</c:v>
                </c:pt>
                <c:pt idx="1">
                  <c:v>0.13127953789602662</c:v>
                </c:pt>
                <c:pt idx="2">
                  <c:v>0.13196093956188967</c:v>
                </c:pt>
                <c:pt idx="3">
                  <c:v>0.1136238279095422</c:v>
                </c:pt>
                <c:pt idx="4">
                  <c:v>0.10449561403508772</c:v>
                </c:pt>
                <c:pt idx="5">
                  <c:v>0.10670338180879442</c:v>
                </c:pt>
                <c:pt idx="6">
                  <c:v>0.16571217439497507</c:v>
                </c:pt>
                <c:pt idx="7">
                  <c:v>0.19937214611872145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D8-45D5-8AAB-989B4D03CB4E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Print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Лист1!$B$1:$O$1</c:f>
              <c:strCach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strCache>
            </c:strRef>
          </c:cat>
          <c:val>
            <c:numRef>
              <c:f>Лист1!$B$5:$O$5</c:f>
              <c:numCache>
                <c:formatCode>0.0%</c:formatCode>
                <c:ptCount val="8"/>
                <c:pt idx="0">
                  <c:v>0.2963846041555156</c:v>
                </c:pt>
                <c:pt idx="1">
                  <c:v>0.28955890075266938</c:v>
                </c:pt>
                <c:pt idx="2">
                  <c:v>0.21967097739069236</c:v>
                </c:pt>
                <c:pt idx="3">
                  <c:v>0.18422504136789852</c:v>
                </c:pt>
                <c:pt idx="4">
                  <c:v>0.14473684210526316</c:v>
                </c:pt>
                <c:pt idx="5">
                  <c:v>9.7237759228982021E-2</c:v>
                </c:pt>
                <c:pt idx="6">
                  <c:v>8.3441098589814647E-2</c:v>
                </c:pt>
                <c:pt idx="7">
                  <c:v>9.200913242009133E-2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D8-45D5-8AAB-989B4D03CB4E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Radio</c:v>
                </c:pt>
              </c:strCache>
            </c:strRef>
          </c:tx>
          <c:invertIfNegative val="0"/>
          <c:cat>
            <c:strRef>
              <c:f>Лист1!$B$1:$O$1</c:f>
              <c:strCach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strCache>
            </c:strRef>
          </c:cat>
          <c:val>
            <c:numRef>
              <c:f>Лист1!$B$6:$O$6</c:f>
              <c:numCache>
                <c:formatCode>0.0%</c:formatCode>
                <c:ptCount val="8"/>
                <c:pt idx="0">
                  <c:v>3.2966765607513021E-2</c:v>
                </c:pt>
                <c:pt idx="1">
                  <c:v>3.4132679852966918E-2</c:v>
                </c:pt>
                <c:pt idx="2">
                  <c:v>2.9911146300694993E-2</c:v>
                </c:pt>
                <c:pt idx="3">
                  <c:v>3.1991174848317705E-2</c:v>
                </c:pt>
                <c:pt idx="4">
                  <c:v>3.3333333333333333E-2</c:v>
                </c:pt>
                <c:pt idx="5">
                  <c:v>3.4420445744772397E-2</c:v>
                </c:pt>
                <c:pt idx="6">
                  <c:v>2.955847034915943E-2</c:v>
                </c:pt>
                <c:pt idx="7">
                  <c:v>3.2990867579908677E-2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D8-45D5-8AAB-989B4D03CB4E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Cinema</c:v>
                </c:pt>
              </c:strCache>
            </c:strRef>
          </c:tx>
          <c:invertIfNegative val="0"/>
          <c:cat>
            <c:strRef>
              <c:f>Лист1!$B$1:$O$1</c:f>
              <c:strCach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strCache>
            </c:strRef>
          </c:cat>
          <c:val>
            <c:numRef>
              <c:f>Лист1!$B$7:$O$7</c:f>
              <c:numCache>
                <c:formatCode>0.0%</c:formatCode>
                <c:ptCount val="8"/>
                <c:pt idx="0">
                  <c:v>3.892754610481242E-3</c:v>
                </c:pt>
                <c:pt idx="1">
                  <c:v>3.8289865219674432E-3</c:v>
                </c:pt>
                <c:pt idx="2">
                  <c:v>3.5189583883170582E-3</c:v>
                </c:pt>
                <c:pt idx="3">
                  <c:v>3.3094318808604521E-3</c:v>
                </c:pt>
                <c:pt idx="4">
                  <c:v>2.631578947368421E-3</c:v>
                </c:pt>
                <c:pt idx="5">
                  <c:v>3.0117890026675844E-3</c:v>
                </c:pt>
                <c:pt idx="6">
                  <c:v>2.4632058624299525E-3</c:v>
                </c:pt>
                <c:pt idx="7">
                  <c:v>2.7397260273972603E-3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5D8-45D5-8AAB-989B4D03CB4E}"/>
            </c:ext>
          </c:extLst>
        </c:ser>
        <c:ser>
          <c:idx val="6"/>
          <c:order val="6"/>
          <c:tx>
            <c:strRef>
              <c:f>Лист1!$A$8</c:f>
              <c:strCache>
                <c:ptCount val="1"/>
                <c:pt idx="0">
                  <c:v>Internet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Лист1!$B$1:$O$1</c:f>
              <c:strCach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strCache>
            </c:strRef>
          </c:cat>
          <c:val>
            <c:numRef>
              <c:f>Лист1!$B$8:$O$8</c:f>
              <c:numCache>
                <c:formatCode>0.0%</c:formatCode>
                <c:ptCount val="8"/>
                <c:pt idx="0">
                  <c:v>7.1772663130747899E-2</c:v>
                </c:pt>
                <c:pt idx="1">
                  <c:v>7.4391738141081742E-2</c:v>
                </c:pt>
                <c:pt idx="2">
                  <c:v>0.18034661740124924</c:v>
                </c:pt>
                <c:pt idx="3">
                  <c:v>0.23331494760066188</c:v>
                </c:pt>
                <c:pt idx="4">
                  <c:v>0.25822368421052633</c:v>
                </c:pt>
                <c:pt idx="5">
                  <c:v>0.27020049909646332</c:v>
                </c:pt>
                <c:pt idx="6">
                  <c:v>0.26750415665989286</c:v>
                </c:pt>
                <c:pt idx="7">
                  <c:v>0.14383561643835616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5D8-45D5-8AAB-989B4D03CB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30127360"/>
        <c:axId val="130128896"/>
      </c:barChart>
      <c:catAx>
        <c:axId val="130127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0128896"/>
        <c:crosses val="autoZero"/>
        <c:auto val="1"/>
        <c:lblAlgn val="ctr"/>
        <c:lblOffset val="100"/>
        <c:noMultiLvlLbl val="0"/>
      </c:catAx>
      <c:valAx>
        <c:axId val="13012889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1301273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6888130172724714E-2"/>
          <c:y val="0.91262632244216046"/>
          <c:w val="0.88428618927243197"/>
          <c:h val="6.2806654221255365E-2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700"/>
      </a:pPr>
      <a:endParaRPr lang="ru-RU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50317792218801"/>
          <c:y val="9.6349186170130982E-2"/>
          <c:w val="0.60062975028918952"/>
          <c:h val="0.7192084109996016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ПРАЙМ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Одесса</c:v>
                </c:pt>
                <c:pt idx="2">
                  <c:v>Харьков</c:v>
                </c:pt>
                <c:pt idx="3">
                  <c:v>Днепр</c:v>
                </c:pt>
                <c:pt idx="4">
                  <c:v>Львов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Лист1!$B$2:$I$2</c:f>
              <c:numCache>
                <c:formatCode>0%</c:formatCode>
                <c:ptCount val="8"/>
                <c:pt idx="0">
                  <c:v>0.1267470393683986</c:v>
                </c:pt>
                <c:pt idx="1">
                  <c:v>3.0968056571567912E-2</c:v>
                </c:pt>
                <c:pt idx="2">
                  <c:v>4.265010351966874E-2</c:v>
                </c:pt>
                <c:pt idx="3">
                  <c:v>1.8827708703374777E-2</c:v>
                </c:pt>
                <c:pt idx="4">
                  <c:v>0.11820128479657388</c:v>
                </c:pt>
                <c:pt idx="5">
                  <c:v>7.1541128269776239E-2</c:v>
                </c:pt>
                <c:pt idx="7">
                  <c:v>7.7575666841330437E-2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68-417A-8801-EDFB96C361D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BIGBOARD UKRAINE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Одесса</c:v>
                </c:pt>
                <c:pt idx="2">
                  <c:v>Харьков</c:v>
                </c:pt>
                <c:pt idx="3">
                  <c:v>Днепр</c:v>
                </c:pt>
                <c:pt idx="4">
                  <c:v>Львов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Лист1!$B$3:$I$3</c:f>
              <c:numCache>
                <c:formatCode>0%</c:formatCode>
                <c:ptCount val="8"/>
                <c:pt idx="0">
                  <c:v>0.11202389843166542</c:v>
                </c:pt>
                <c:pt idx="1">
                  <c:v>6.2911485003657647E-2</c:v>
                </c:pt>
                <c:pt idx="2">
                  <c:v>2.525879917184265E-2</c:v>
                </c:pt>
                <c:pt idx="3">
                  <c:v>2.3090586145648313E-2</c:v>
                </c:pt>
                <c:pt idx="4">
                  <c:v>0.14004282655246253</c:v>
                </c:pt>
                <c:pt idx="5">
                  <c:v>6.3557096333648491E-2</c:v>
                </c:pt>
                <c:pt idx="7">
                  <c:v>7.4132295331486894E-2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68-417A-8801-EDFB96C361D3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OCTAGON OUTDOOR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Одесса</c:v>
                </c:pt>
                <c:pt idx="2">
                  <c:v>Харьков</c:v>
                </c:pt>
                <c:pt idx="3">
                  <c:v>Днепр</c:v>
                </c:pt>
                <c:pt idx="4">
                  <c:v>Львов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Лист1!$B$4:$I$4</c:f>
              <c:numCache>
                <c:formatCode>0%</c:formatCode>
                <c:ptCount val="8"/>
                <c:pt idx="0">
                  <c:v>0.10039475088018777</c:v>
                </c:pt>
                <c:pt idx="1">
                  <c:v>2.2677395757132408E-2</c:v>
                </c:pt>
                <c:pt idx="2">
                  <c:v>3.6853002070393374E-2</c:v>
                </c:pt>
                <c:pt idx="3">
                  <c:v>1.9182948490230906E-2</c:v>
                </c:pt>
                <c:pt idx="4">
                  <c:v>0.22869379014989294</c:v>
                </c:pt>
                <c:pt idx="5">
                  <c:v>3.6400882445635045E-2</c:v>
                </c:pt>
                <c:pt idx="7">
                  <c:v>5.9984529780173164E-2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68-417A-8801-EDFB96C361D3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РТМ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Одесса</c:v>
                </c:pt>
                <c:pt idx="2">
                  <c:v>Харьков</c:v>
                </c:pt>
                <c:pt idx="3">
                  <c:v>Днепр</c:v>
                </c:pt>
                <c:pt idx="4">
                  <c:v>Львов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Лист1!$B$5:$I$5</c:f>
              <c:numCache>
                <c:formatCode>0%</c:formatCode>
                <c:ptCount val="8"/>
                <c:pt idx="0">
                  <c:v>3.819481489384402E-2</c:v>
                </c:pt>
                <c:pt idx="1">
                  <c:v>0.1063155327968788</c:v>
                </c:pt>
                <c:pt idx="2">
                  <c:v>4.8861283643892341E-2</c:v>
                </c:pt>
                <c:pt idx="3">
                  <c:v>4.1207815275310831E-2</c:v>
                </c:pt>
                <c:pt idx="4">
                  <c:v>2.0985010706638114E-2</c:v>
                </c:pt>
                <c:pt idx="5">
                  <c:v>4.9952726126693978E-2</c:v>
                </c:pt>
                <c:pt idx="7">
                  <c:v>5.0602590014222619E-2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C68-417A-8801-EDFB96C361D3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ДОВИРА</c:v>
                </c:pt>
              </c:strCache>
            </c:strRef>
          </c:tx>
          <c:invertIfNegative val="0"/>
          <c:dLbls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6436-43B3-85CC-46D91F55B06C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436-43B3-85CC-46D91F55B0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Одесса</c:v>
                </c:pt>
                <c:pt idx="2">
                  <c:v>Харьков</c:v>
                </c:pt>
                <c:pt idx="3">
                  <c:v>Днепр</c:v>
                </c:pt>
                <c:pt idx="4">
                  <c:v>Львов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Лист1!$B$6:$I$6</c:f>
              <c:numCache>
                <c:formatCode>0%</c:formatCode>
                <c:ptCount val="8"/>
                <c:pt idx="0">
                  <c:v>5.6545396351221598E-3</c:v>
                </c:pt>
                <c:pt idx="1">
                  <c:v>7.022677395757132E-2</c:v>
                </c:pt>
                <c:pt idx="2">
                  <c:v>1.1594202898550725E-2</c:v>
                </c:pt>
                <c:pt idx="3">
                  <c:v>3.7655417406749554E-2</c:v>
                </c:pt>
                <c:pt idx="4">
                  <c:v>4.1970021413276229E-2</c:v>
                </c:pt>
                <c:pt idx="5">
                  <c:v>4.1128269776237E-2</c:v>
                </c:pt>
                <c:pt idx="7">
                  <c:v>3.3834867879332285E-2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68-417A-8801-EDFB96C361D3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MEGAPOLIS+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Одесса</c:v>
                </c:pt>
                <c:pt idx="2">
                  <c:v>Харьков</c:v>
                </c:pt>
                <c:pt idx="3">
                  <c:v>Днепр</c:v>
                </c:pt>
                <c:pt idx="4">
                  <c:v>Львов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Лист1!$B$7:$I$7</c:f>
              <c:numCache>
                <c:formatCode>0%</c:formatCode>
                <c:ptCount val="8"/>
                <c:pt idx="1">
                  <c:v>7.3152889539136799E-4</c:v>
                </c:pt>
                <c:pt idx="2">
                  <c:v>0.43188405797101448</c:v>
                </c:pt>
                <c:pt idx="3">
                  <c:v>4.0142095914742451E-2</c:v>
                </c:pt>
                <c:pt idx="7">
                  <c:v>2.8919330289193301E-2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C68-417A-8801-EDFB96C361D3}"/>
            </c:ext>
          </c:extLst>
        </c:ser>
        <c:ser>
          <c:idx val="6"/>
          <c:order val="6"/>
          <c:tx>
            <c:strRef>
              <c:f>Лист1!$A$8</c:f>
              <c:strCache>
                <c:ptCount val="1"/>
                <c:pt idx="0">
                  <c:v>PEREKHID OUTDOOR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6436-43B3-85CC-46D91F55B0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Одесса</c:v>
                </c:pt>
                <c:pt idx="2">
                  <c:v>Харьков</c:v>
                </c:pt>
                <c:pt idx="3">
                  <c:v>Днепр</c:v>
                </c:pt>
                <c:pt idx="4">
                  <c:v>Львов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Лист1!$B$8:$I$8</c:f>
              <c:numCache>
                <c:formatCode>General</c:formatCode>
                <c:ptCount val="8"/>
                <c:pt idx="0" formatCode="0%">
                  <c:v>3.5527579216899606E-2</c:v>
                </c:pt>
                <c:pt idx="2" formatCode="0%">
                  <c:v>1.6977225672877846E-2</c:v>
                </c:pt>
                <c:pt idx="3" formatCode="0%">
                  <c:v>2.3445825932504442E-2</c:v>
                </c:pt>
                <c:pt idx="4" formatCode="0%">
                  <c:v>1.7987152034261242E-2</c:v>
                </c:pt>
                <c:pt idx="5" formatCode="0%">
                  <c:v>7.4062401512763948E-3</c:v>
                </c:pt>
                <c:pt idx="7" formatCode="0%">
                  <c:v>1.554507572922125E-2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C68-417A-8801-EDFB96C361D3}"/>
            </c:ext>
          </c:extLst>
        </c:ser>
        <c:ser>
          <c:idx val="7"/>
          <c:order val="7"/>
          <c:tx>
            <c:strRef>
              <c:f>Лист1!$A$9</c:f>
              <c:strCache>
                <c:ptCount val="1"/>
                <c:pt idx="0">
                  <c:v>НАША СПРАВА АУТДОР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Одесса</c:v>
                </c:pt>
                <c:pt idx="2">
                  <c:v>Харьков</c:v>
                </c:pt>
                <c:pt idx="3">
                  <c:v>Днепр</c:v>
                </c:pt>
                <c:pt idx="4">
                  <c:v>Львов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Лист1!$B$9:$I$9</c:f>
              <c:numCache>
                <c:formatCode>General</c:formatCode>
                <c:ptCount val="8"/>
                <c:pt idx="4" formatCode="0%">
                  <c:v>0.12548179871520343</c:v>
                </c:pt>
                <c:pt idx="5" formatCode="0%">
                  <c:v>1.6598382183002417E-2</c:v>
                </c:pt>
                <c:pt idx="7" formatCode="0%">
                  <c:v>1.5195748184744368E-2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C68-417A-8801-EDFB96C361D3}"/>
            </c:ext>
          </c:extLst>
        </c:ser>
        <c:ser>
          <c:idx val="8"/>
          <c:order val="8"/>
          <c:tx>
            <c:strRef>
              <c:f>Лист1!$A$10</c:f>
              <c:strCache>
                <c:ptCount val="1"/>
                <c:pt idx="0">
                  <c:v>SV OUTDOOR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Одесса</c:v>
                </c:pt>
                <c:pt idx="2">
                  <c:v>Харьков</c:v>
                </c:pt>
                <c:pt idx="3">
                  <c:v>Днепр</c:v>
                </c:pt>
                <c:pt idx="4">
                  <c:v>Львов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Лист1!$B$10:$I$10</c:f>
              <c:numCache>
                <c:formatCode>General</c:formatCode>
                <c:ptCount val="8"/>
                <c:pt idx="0" formatCode="0%">
                  <c:v>5.6118638642910487E-2</c:v>
                </c:pt>
                <c:pt idx="7" formatCode="0%">
                  <c:v>1.4646804900566409E-2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C68-417A-8801-EDFB96C361D3}"/>
            </c:ext>
          </c:extLst>
        </c:ser>
        <c:ser>
          <c:idx val="9"/>
          <c:order val="9"/>
          <c:tx>
            <c:strRef>
              <c:f>Лист1!$A$11</c:f>
              <c:strCache>
                <c:ptCount val="1"/>
                <c:pt idx="0">
                  <c:v>БИО-ФОРС</c:v>
                </c:pt>
              </c:strCache>
            </c:strRef>
          </c:tx>
          <c:spPr>
            <a:solidFill>
              <a:srgbClr val="4479A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Одесса</c:v>
                </c:pt>
                <c:pt idx="2">
                  <c:v>Харьков</c:v>
                </c:pt>
                <c:pt idx="3">
                  <c:v>Днепр</c:v>
                </c:pt>
                <c:pt idx="4">
                  <c:v>Львов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Лист1!$B$11:$I$11</c:f>
              <c:numCache>
                <c:formatCode>General</c:formatCode>
                <c:ptCount val="8"/>
                <c:pt idx="3" formatCode="0%">
                  <c:v>0.17300177619893428</c:v>
                </c:pt>
                <c:pt idx="7" formatCode="0%">
                  <c:v>1.2525887666242482E-2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C68-417A-8801-EDFB96C361D3}"/>
            </c:ext>
          </c:extLst>
        </c:ser>
        <c:ser>
          <c:idx val="10"/>
          <c:order val="10"/>
          <c:tx>
            <c:strRef>
              <c:f>Лист1!$A$12</c:f>
              <c:strCache>
                <c:ptCount val="1"/>
                <c:pt idx="0">
                  <c:v>Другие</c:v>
                </c:pt>
              </c:strCache>
            </c:strRef>
          </c:tx>
          <c:spPr>
            <a:solidFill>
              <a:srgbClr val="80808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Одесса</c:v>
                </c:pt>
                <c:pt idx="2">
                  <c:v>Харьков</c:v>
                </c:pt>
                <c:pt idx="3">
                  <c:v>Днепр</c:v>
                </c:pt>
                <c:pt idx="4">
                  <c:v>Львов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Лист1!$B$12:$I$12</c:f>
              <c:numCache>
                <c:formatCode>0%</c:formatCode>
                <c:ptCount val="8"/>
                <c:pt idx="0">
                  <c:v>0.52533873893097194</c:v>
                </c:pt>
                <c:pt idx="1">
                  <c:v>0.70616922701780049</c:v>
                </c:pt>
                <c:pt idx="2">
                  <c:v>0.38592132505175986</c:v>
                </c:pt>
                <c:pt idx="3">
                  <c:v>0.62344582593250442</c:v>
                </c:pt>
                <c:pt idx="4">
                  <c:v>0.30663811563169163</c:v>
                </c:pt>
                <c:pt idx="5">
                  <c:v>0.70942325874566659</c:v>
                </c:pt>
                <c:pt idx="7">
                  <c:v>0.61703720338348678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E3-464C-8D84-CA849A11438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172022784"/>
        <c:axId val="172078976"/>
      </c:barChart>
      <c:catAx>
        <c:axId val="172022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700"/>
            </a:pPr>
            <a:endParaRPr lang="ru-RU"/>
          </a:p>
        </c:txPr>
        <c:crossAx val="172078976"/>
        <c:crosses val="autoZero"/>
        <c:auto val="1"/>
        <c:lblAlgn val="ctr"/>
        <c:lblOffset val="100"/>
        <c:noMultiLvlLbl val="0"/>
      </c:catAx>
      <c:valAx>
        <c:axId val="172078976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720227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4722273505558412"/>
          <c:y val="5.7104508964024601E-2"/>
          <c:w val="0.25277723008115843"/>
          <c:h val="0.8138113254905833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00">
          <a:solidFill>
            <a:schemeClr val="bg1">
              <a:lumMod val="50000"/>
            </a:schemeClr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50317792218801"/>
          <c:y val="9.6349186170130982E-2"/>
          <c:w val="0.60062975028918952"/>
          <c:h val="0.7192084109996016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BIGBOARD UKRAINE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Одесса</c:v>
                </c:pt>
                <c:pt idx="2">
                  <c:v>Харьков</c:v>
                </c:pt>
                <c:pt idx="3">
                  <c:v>Днепр</c:v>
                </c:pt>
                <c:pt idx="4">
                  <c:v>Львов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Лист1!$B$2:$I$2</c:f>
              <c:numCache>
                <c:formatCode>0%</c:formatCode>
                <c:ptCount val="8"/>
                <c:pt idx="0">
                  <c:v>0.15823145712754541</c:v>
                </c:pt>
                <c:pt idx="1">
                  <c:v>7.2869380563623271E-2</c:v>
                </c:pt>
                <c:pt idx="2">
                  <c:v>3.0368650616153226E-2</c:v>
                </c:pt>
                <c:pt idx="3">
                  <c:v>6.489503171081E-2</c:v>
                </c:pt>
                <c:pt idx="4">
                  <c:v>0.15683522008125261</c:v>
                </c:pt>
                <c:pt idx="5">
                  <c:v>7.3723029569094697E-2</c:v>
                </c:pt>
                <c:pt idx="7">
                  <c:v>0.1100600522117548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06-41AD-90DF-5ECBF6795DDB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ПРАЙМ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Одесса</c:v>
                </c:pt>
                <c:pt idx="2">
                  <c:v>Харьков</c:v>
                </c:pt>
                <c:pt idx="3">
                  <c:v>Днепр</c:v>
                </c:pt>
                <c:pt idx="4">
                  <c:v>Львов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Лист1!$B$3:$I$3</c:f>
              <c:numCache>
                <c:formatCode>0%</c:formatCode>
                <c:ptCount val="8"/>
                <c:pt idx="0">
                  <c:v>0.12672934418094534</c:v>
                </c:pt>
                <c:pt idx="1">
                  <c:v>3.0922032498425178E-2</c:v>
                </c:pt>
                <c:pt idx="2">
                  <c:v>3.4612025815246333E-2</c:v>
                </c:pt>
                <c:pt idx="3">
                  <c:v>2.3655241332640888E-2</c:v>
                </c:pt>
                <c:pt idx="4">
                  <c:v>0.11750471318186244</c:v>
                </c:pt>
                <c:pt idx="5">
                  <c:v>7.4921272655927004E-2</c:v>
                </c:pt>
                <c:pt idx="7">
                  <c:v>8.9113850196719802E-2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06-41AD-90DF-5ECBF6795DDB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OCTAGON OUTDOOR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Одесса</c:v>
                </c:pt>
                <c:pt idx="2">
                  <c:v>Харьков</c:v>
                </c:pt>
                <c:pt idx="3">
                  <c:v>Днепр</c:v>
                </c:pt>
                <c:pt idx="4">
                  <c:v>Львов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Лист1!$B$4:$I$4</c:f>
              <c:numCache>
                <c:formatCode>0%</c:formatCode>
                <c:ptCount val="8"/>
                <c:pt idx="0">
                  <c:v>8.2422209169247251E-2</c:v>
                </c:pt>
                <c:pt idx="1">
                  <c:v>2.4397401886849805E-2</c:v>
                </c:pt>
                <c:pt idx="2">
                  <c:v>4.1210202086898073E-2</c:v>
                </c:pt>
                <c:pt idx="3">
                  <c:v>2.9273484097382875E-2</c:v>
                </c:pt>
                <c:pt idx="4">
                  <c:v>0.23330648516122179</c:v>
                </c:pt>
                <c:pt idx="5">
                  <c:v>3.5604937437302621E-2</c:v>
                </c:pt>
                <c:pt idx="7">
                  <c:v>6.5096292724989721E-2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06-41AD-90DF-5ECBF6795DDB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РТМ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Одесса</c:v>
                </c:pt>
                <c:pt idx="2">
                  <c:v>Харьков</c:v>
                </c:pt>
                <c:pt idx="3">
                  <c:v>Днепр</c:v>
                </c:pt>
                <c:pt idx="4">
                  <c:v>Львов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Лист1!$B$5:$I$5</c:f>
              <c:numCache>
                <c:formatCode>0%</c:formatCode>
                <c:ptCount val="8"/>
                <c:pt idx="0">
                  <c:v>5.3785703811078472E-2</c:v>
                </c:pt>
                <c:pt idx="1">
                  <c:v>0.11505779931808439</c:v>
                </c:pt>
                <c:pt idx="2">
                  <c:v>5.800857194923096E-2</c:v>
                </c:pt>
                <c:pt idx="3">
                  <c:v>3.6825456777300411E-2</c:v>
                </c:pt>
                <c:pt idx="4">
                  <c:v>1.9187296979138086E-2</c:v>
                </c:pt>
                <c:pt idx="5">
                  <c:v>4.9584758883463129E-2</c:v>
                </c:pt>
                <c:pt idx="7">
                  <c:v>5.5813964470977376E-2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06-41AD-90DF-5ECBF6795DDB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ДОВИРА</c:v>
                </c:pt>
              </c:strCache>
            </c:strRef>
          </c:tx>
          <c:invertIfNegative val="0"/>
          <c:dLbls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C233-4DAD-81B4-0D903054F2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Одесса</c:v>
                </c:pt>
                <c:pt idx="2">
                  <c:v>Харьков</c:v>
                </c:pt>
                <c:pt idx="3">
                  <c:v>Днепр</c:v>
                </c:pt>
                <c:pt idx="4">
                  <c:v>Львов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Лист1!$B$6:$I$6</c:f>
              <c:numCache>
                <c:formatCode>0%</c:formatCode>
                <c:ptCount val="8"/>
                <c:pt idx="1">
                  <c:v>7.2924931635496931E-2</c:v>
                </c:pt>
                <c:pt idx="2">
                  <c:v>1.4242404879053157E-2</c:v>
                </c:pt>
                <c:pt idx="3">
                  <c:v>3.2169161040555214E-2</c:v>
                </c:pt>
                <c:pt idx="4">
                  <c:v>3.1345093422787899E-2</c:v>
                </c:pt>
                <c:pt idx="5">
                  <c:v>3.4423270205888062E-2</c:v>
                </c:pt>
                <c:pt idx="7">
                  <c:v>2.4732589972865902E-2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06-41AD-90DF-5ECBF6795DDB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SV OUTDOOR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233-4DAD-81B4-0D903054F2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Одесса</c:v>
                </c:pt>
                <c:pt idx="2">
                  <c:v>Харьков</c:v>
                </c:pt>
                <c:pt idx="3">
                  <c:v>Днепр</c:v>
                </c:pt>
                <c:pt idx="4">
                  <c:v>Львов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Лист1!$B$7:$I$7</c:f>
              <c:numCache>
                <c:formatCode>General</c:formatCode>
                <c:ptCount val="8"/>
                <c:pt idx="0" formatCode="0%">
                  <c:v>5.2249551553457431E-2</c:v>
                </c:pt>
                <c:pt idx="3" formatCode="0%">
                  <c:v>1.1295500684575799E-2</c:v>
                </c:pt>
                <c:pt idx="7" formatCode="0%">
                  <c:v>2.2443992251202874E-2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706-41AD-90DF-5ECBF6795DDB}"/>
            </c:ext>
          </c:extLst>
        </c:ser>
        <c:ser>
          <c:idx val="6"/>
          <c:order val="6"/>
          <c:tx>
            <c:strRef>
              <c:f>Лист1!$A$8</c:f>
              <c:strCache>
                <c:ptCount val="1"/>
                <c:pt idx="0">
                  <c:v>MEGAPOLIS+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Одесса</c:v>
                </c:pt>
                <c:pt idx="2">
                  <c:v>Харьков</c:v>
                </c:pt>
                <c:pt idx="3">
                  <c:v>Днепр</c:v>
                </c:pt>
                <c:pt idx="4">
                  <c:v>Львов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Лист1!$B$8:$I$8</c:f>
              <c:numCache>
                <c:formatCode>General</c:formatCode>
                <c:ptCount val="8"/>
                <c:pt idx="2" formatCode="0%">
                  <c:v>0.39959672552486031</c:v>
                </c:pt>
                <c:pt idx="3" formatCode="0%">
                  <c:v>1.729930912925106E-2</c:v>
                </c:pt>
                <c:pt idx="7" formatCode="0%">
                  <c:v>1.9092505478391839E-2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706-41AD-90DF-5ECBF6795DDB}"/>
            </c:ext>
          </c:extLst>
        </c:ser>
        <c:ser>
          <c:idx val="7"/>
          <c:order val="7"/>
          <c:tx>
            <c:strRef>
              <c:f>Лист1!$A$9</c:f>
              <c:strCache>
                <c:ptCount val="1"/>
                <c:pt idx="0">
                  <c:v>PEREKHID OUTDOOR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C233-4DAD-81B4-0D903054F2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Одесса</c:v>
                </c:pt>
                <c:pt idx="2">
                  <c:v>Харьков</c:v>
                </c:pt>
                <c:pt idx="3">
                  <c:v>Днепр</c:v>
                </c:pt>
                <c:pt idx="4">
                  <c:v>Львов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Лист1!$B$9:$I$9</c:f>
              <c:numCache>
                <c:formatCode>0%</c:formatCode>
                <c:ptCount val="8"/>
                <c:pt idx="0">
                  <c:v>3.3646828140486348E-2</c:v>
                </c:pt>
                <c:pt idx="1">
                  <c:v>0</c:v>
                </c:pt>
                <c:pt idx="2">
                  <c:v>1.5172492136857726E-2</c:v>
                </c:pt>
                <c:pt idx="3">
                  <c:v>1.9309758746045985E-2</c:v>
                </c:pt>
                <c:pt idx="4">
                  <c:v>1.2386153424027048E-2</c:v>
                </c:pt>
                <c:pt idx="5">
                  <c:v>9.1183143120079635E-3</c:v>
                </c:pt>
                <c:pt idx="7">
                  <c:v>1.9033366644989582E-2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706-41AD-90DF-5ECBF6795DDB}"/>
            </c:ext>
          </c:extLst>
        </c:ser>
        <c:ser>
          <c:idx val="8"/>
          <c:order val="8"/>
          <c:tx>
            <c:strRef>
              <c:f>Лист1!$A$10</c:f>
              <c:strCache>
                <c:ptCount val="1"/>
                <c:pt idx="0">
                  <c:v>MALLIS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delete val="1"/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Одесса</c:v>
                </c:pt>
                <c:pt idx="2">
                  <c:v>Харьков</c:v>
                </c:pt>
                <c:pt idx="3">
                  <c:v>Днепр</c:v>
                </c:pt>
                <c:pt idx="4">
                  <c:v>Львов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Лист1!$B$10:$I$10</c:f>
              <c:numCache>
                <c:formatCode>General</c:formatCode>
                <c:ptCount val="8"/>
                <c:pt idx="0" formatCode="0%">
                  <c:v>3.615828963252718E-2</c:v>
                </c:pt>
                <c:pt idx="7" formatCode="0%">
                  <c:v>1.4925095998640774E-2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706-41AD-90DF-5ECBF6795DDB}"/>
            </c:ext>
          </c:extLst>
        </c:ser>
        <c:ser>
          <c:idx val="9"/>
          <c:order val="9"/>
          <c:tx>
            <c:strRef>
              <c:f>Лист1!$A$11</c:f>
              <c:strCache>
                <c:ptCount val="1"/>
                <c:pt idx="0">
                  <c:v>НАША СПРАВА АУТДОР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68F-4230-871A-90F5B4734E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Одесса</c:v>
                </c:pt>
                <c:pt idx="2">
                  <c:v>Харьков</c:v>
                </c:pt>
                <c:pt idx="3">
                  <c:v>Днепр</c:v>
                </c:pt>
                <c:pt idx="4">
                  <c:v>Львов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Лист1!$B$11:$I$11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0.15141660987245642</c:v>
                </c:pt>
                <c:pt idx="5">
                  <c:v>1.5875844292789536E-2</c:v>
                </c:pt>
                <c:pt idx="7">
                  <c:v>1.4526043035683256E-2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706-41AD-90DF-5ECBF6795DDB}"/>
            </c:ext>
          </c:extLst>
        </c:ser>
        <c:ser>
          <c:idx val="10"/>
          <c:order val="10"/>
          <c:tx>
            <c:strRef>
              <c:f>Лист1!$A$12</c:f>
              <c:strCache>
                <c:ptCount val="1"/>
                <c:pt idx="0">
                  <c:v>Другие</c:v>
                </c:pt>
              </c:strCache>
            </c:strRef>
          </c:tx>
          <c:spPr>
            <a:solidFill>
              <a:srgbClr val="80808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Одесса</c:v>
                </c:pt>
                <c:pt idx="2">
                  <c:v>Харьков</c:v>
                </c:pt>
                <c:pt idx="3">
                  <c:v>Днепр</c:v>
                </c:pt>
                <c:pt idx="4">
                  <c:v>Львов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Лист1!$B$12:$I$12</c:f>
              <c:numCache>
                <c:formatCode>0%</c:formatCode>
                <c:ptCount val="8"/>
                <c:pt idx="0">
                  <c:v>0.45334721678968842</c:v>
                </c:pt>
                <c:pt idx="1">
                  <c:v>0.68357061327335211</c:v>
                </c:pt>
                <c:pt idx="2">
                  <c:v>0.40678892699170022</c:v>
                </c:pt>
                <c:pt idx="3">
                  <c:v>0.76527705648143773</c:v>
                </c:pt>
                <c:pt idx="4">
                  <c:v>0.27801842787725367</c:v>
                </c:pt>
                <c:pt idx="5">
                  <c:v>0.70271362691510897</c:v>
                </c:pt>
                <c:pt idx="7">
                  <c:v>0.56516224701378404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14-4E12-B51B-FA10E41D859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171538688"/>
        <c:axId val="171586688"/>
      </c:barChart>
      <c:catAx>
        <c:axId val="171538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700"/>
            </a:pPr>
            <a:endParaRPr lang="ru-RU"/>
          </a:p>
        </c:txPr>
        <c:crossAx val="171586688"/>
        <c:crosses val="autoZero"/>
        <c:auto val="1"/>
        <c:lblAlgn val="ctr"/>
        <c:lblOffset val="100"/>
        <c:noMultiLvlLbl val="0"/>
      </c:catAx>
      <c:valAx>
        <c:axId val="171586688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715386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4722273505558412"/>
          <c:y val="5.7104508964024601E-2"/>
          <c:w val="0.25277734796807921"/>
          <c:h val="0.8138113254905833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00">
          <a:solidFill>
            <a:schemeClr val="bg1">
              <a:lumMod val="50000"/>
            </a:schemeClr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50317792218801"/>
          <c:y val="9.6349186170130982E-2"/>
          <c:w val="0.60062975028918952"/>
          <c:h val="0.7192084109996016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BIGBOARD UKRAINE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Одесса</c:v>
                </c:pt>
                <c:pt idx="2">
                  <c:v>Харьков</c:v>
                </c:pt>
                <c:pt idx="3">
                  <c:v>Днепр</c:v>
                </c:pt>
                <c:pt idx="4">
                  <c:v>Львов</c:v>
                </c:pt>
                <c:pt idx="5">
                  <c:v>Другие</c:v>
                </c:pt>
                <c:pt idx="6">
                  <c:v> </c:v>
                </c:pt>
                <c:pt idx="7">
                  <c:v>Украина</c:v>
                </c:pt>
              </c:strCache>
            </c:strRef>
          </c:cat>
          <c:val>
            <c:numRef>
              <c:f>Лист1!$B$2:$I$2</c:f>
              <c:numCache>
                <c:formatCode>0%</c:formatCode>
                <c:ptCount val="8"/>
                <c:pt idx="0">
                  <c:v>0.2504713604781954</c:v>
                </c:pt>
                <c:pt idx="1">
                  <c:v>0.27516307330959039</c:v>
                </c:pt>
                <c:pt idx="2">
                  <c:v>0.52720173251082825</c:v>
                </c:pt>
                <c:pt idx="3">
                  <c:v>0.20940118077031206</c:v>
                </c:pt>
                <c:pt idx="4">
                  <c:v>0.2334826303005994</c:v>
                </c:pt>
                <c:pt idx="5">
                  <c:v>9.9039365436068019E-2</c:v>
                </c:pt>
                <c:pt idx="7">
                  <c:v>0.20146905472431914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29-4075-9629-E862B48EB24F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OCTAGON OUTDOOR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Одесса</c:v>
                </c:pt>
                <c:pt idx="2">
                  <c:v>Харьков</c:v>
                </c:pt>
                <c:pt idx="3">
                  <c:v>Днепр</c:v>
                </c:pt>
                <c:pt idx="4">
                  <c:v>Львов</c:v>
                </c:pt>
                <c:pt idx="5">
                  <c:v>Другие</c:v>
                </c:pt>
                <c:pt idx="6">
                  <c:v> </c:v>
                </c:pt>
                <c:pt idx="7">
                  <c:v>Украина</c:v>
                </c:pt>
              </c:strCache>
            </c:strRef>
          </c:cat>
          <c:val>
            <c:numRef>
              <c:f>Лист1!$B$3:$I$3</c:f>
              <c:numCache>
                <c:formatCode>General</c:formatCode>
                <c:ptCount val="8"/>
                <c:pt idx="0" formatCode="0%">
                  <c:v>0.33325140959655847</c:v>
                </c:pt>
                <c:pt idx="4" formatCode="0%">
                  <c:v>0.1128417674978274</c:v>
                </c:pt>
                <c:pt idx="7" formatCode="0%">
                  <c:v>0.11621445842263953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29-4075-9629-E862B48EB24F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ПРАЙМ</c:v>
                </c:pt>
              </c:strCache>
            </c:strRef>
          </c:tx>
          <c:spPr>
            <a:solidFill>
              <a:srgbClr val="71588F"/>
            </a:solidFill>
          </c:spPr>
          <c:invertIfNegative val="0"/>
          <c:dLbls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732-4505-9252-BF645C26AA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Одесса</c:v>
                </c:pt>
                <c:pt idx="2">
                  <c:v>Харьков</c:v>
                </c:pt>
                <c:pt idx="3">
                  <c:v>Днепр</c:v>
                </c:pt>
                <c:pt idx="4">
                  <c:v>Львов</c:v>
                </c:pt>
                <c:pt idx="5">
                  <c:v>Другие</c:v>
                </c:pt>
                <c:pt idx="6">
                  <c:v> </c:v>
                </c:pt>
                <c:pt idx="7">
                  <c:v>Украина</c:v>
                </c:pt>
              </c:strCache>
            </c:strRef>
          </c:cat>
          <c:val>
            <c:numRef>
              <c:f>Лист1!$B$4:$I$4</c:f>
              <c:numCache>
                <c:formatCode>0%</c:formatCode>
                <c:ptCount val="8"/>
                <c:pt idx="0">
                  <c:v>5.3585299652511797E-2</c:v>
                </c:pt>
                <c:pt idx="1">
                  <c:v>1.4552138781449852E-2</c:v>
                </c:pt>
                <c:pt idx="2">
                  <c:v>3.1500196876230475E-3</c:v>
                </c:pt>
                <c:pt idx="3">
                  <c:v>0.17437166151251055</c:v>
                </c:pt>
                <c:pt idx="4">
                  <c:v>9.5862022862490806E-2</c:v>
                </c:pt>
                <c:pt idx="5">
                  <c:v>0.10761804902740618</c:v>
                </c:pt>
                <c:pt idx="7">
                  <c:v>7.9075093853731751E-2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29-4075-9629-E862B48EB24F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РТМ</c:v>
                </c:pt>
              </c:strCache>
            </c:strRef>
          </c:tx>
          <c:spPr>
            <a:solidFill>
              <a:srgbClr val="D9969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Одесса</c:v>
                </c:pt>
                <c:pt idx="2">
                  <c:v>Харьков</c:v>
                </c:pt>
                <c:pt idx="3">
                  <c:v>Днепр</c:v>
                </c:pt>
                <c:pt idx="4">
                  <c:v>Львов</c:v>
                </c:pt>
                <c:pt idx="5">
                  <c:v>Другие</c:v>
                </c:pt>
                <c:pt idx="6">
                  <c:v> </c:v>
                </c:pt>
                <c:pt idx="7">
                  <c:v>Украина</c:v>
                </c:pt>
              </c:strCache>
            </c:strRef>
          </c:cat>
          <c:val>
            <c:numRef>
              <c:f>Лист1!$B$5:$I$5</c:f>
              <c:numCache>
                <c:formatCode>0%</c:formatCode>
                <c:ptCount val="8"/>
                <c:pt idx="0">
                  <c:v>4.6965622527712046E-2</c:v>
                </c:pt>
                <c:pt idx="1">
                  <c:v>0.24243990860235642</c:v>
                </c:pt>
                <c:pt idx="2">
                  <c:v>6.9956687229295184E-2</c:v>
                </c:pt>
                <c:pt idx="3">
                  <c:v>1.7138037672195669E-2</c:v>
                </c:pt>
                <c:pt idx="4">
                  <c:v>9.6263119192459383E-3</c:v>
                </c:pt>
                <c:pt idx="5">
                  <c:v>3.6162857317676898E-2</c:v>
                </c:pt>
                <c:pt idx="7">
                  <c:v>5.6850507293506061E-2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29-4075-9629-E862B48EB24F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НАША СПРАВА АУТДОР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732-4505-9252-BF645C26AA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Одесса</c:v>
                </c:pt>
                <c:pt idx="2">
                  <c:v>Харьков</c:v>
                </c:pt>
                <c:pt idx="3">
                  <c:v>Днепр</c:v>
                </c:pt>
                <c:pt idx="4">
                  <c:v>Львов</c:v>
                </c:pt>
                <c:pt idx="5">
                  <c:v>Другие</c:v>
                </c:pt>
                <c:pt idx="6">
                  <c:v> </c:v>
                </c:pt>
                <c:pt idx="7">
                  <c:v>Украина</c:v>
                </c:pt>
              </c:strCache>
            </c:strRef>
          </c:cat>
          <c:val>
            <c:numRef>
              <c:f>Лист1!$B$6:$I$6</c:f>
              <c:numCache>
                <c:formatCode>General</c:formatCode>
                <c:ptCount val="8"/>
                <c:pt idx="4" formatCode="0%">
                  <c:v>0.29669986852953628</c:v>
                </c:pt>
                <c:pt idx="5" formatCode="0%">
                  <c:v>1.1667232182092259E-2</c:v>
                </c:pt>
                <c:pt idx="7" formatCode="0%">
                  <c:v>2.76484542091604E-2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29-4075-9629-E862B48EB24F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Другие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Одесса</c:v>
                </c:pt>
                <c:pt idx="2">
                  <c:v>Харьков</c:v>
                </c:pt>
                <c:pt idx="3">
                  <c:v>Днепр</c:v>
                </c:pt>
                <c:pt idx="4">
                  <c:v>Львов</c:v>
                </c:pt>
                <c:pt idx="5">
                  <c:v>Другие</c:v>
                </c:pt>
                <c:pt idx="6">
                  <c:v> </c:v>
                </c:pt>
                <c:pt idx="7">
                  <c:v>Украина</c:v>
                </c:pt>
              </c:strCache>
            </c:strRef>
          </c:cat>
          <c:val>
            <c:numRef>
              <c:f>Лист1!$B$7:$I$7</c:f>
              <c:numCache>
                <c:formatCode>0%</c:formatCode>
                <c:ptCount val="8"/>
                <c:pt idx="0">
                  <c:v>0.31572630774502225</c:v>
                </c:pt>
                <c:pt idx="1">
                  <c:v>0.46784487930660335</c:v>
                </c:pt>
                <c:pt idx="2">
                  <c:v>0.39969156057225358</c:v>
                </c:pt>
                <c:pt idx="3">
                  <c:v>0.59908912004498172</c:v>
                </c:pt>
                <c:pt idx="4">
                  <c:v>0.25148739889030014</c:v>
                </c:pt>
                <c:pt idx="5">
                  <c:v>0.74243924417472762</c:v>
                </c:pt>
                <c:pt idx="7">
                  <c:v>0.51874243149664312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129-4075-9629-E862B48EB24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171763200"/>
        <c:axId val="171644416"/>
      </c:barChart>
      <c:catAx>
        <c:axId val="171763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700"/>
            </a:pPr>
            <a:endParaRPr lang="ru-RU"/>
          </a:p>
        </c:txPr>
        <c:crossAx val="171644416"/>
        <c:crosses val="autoZero"/>
        <c:auto val="1"/>
        <c:lblAlgn val="ctr"/>
        <c:lblOffset val="100"/>
        <c:noMultiLvlLbl val="0"/>
      </c:catAx>
      <c:valAx>
        <c:axId val="1716444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717632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5535877837973764"/>
          <c:y val="5.7104508964024601E-2"/>
          <c:w val="0.241796556252586"/>
          <c:h val="0.7523912827652741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00">
          <a:solidFill>
            <a:schemeClr val="bg1">
              <a:lumMod val="50000"/>
            </a:schemeClr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50317792218801"/>
          <c:y val="9.6349186170130982E-2"/>
          <c:w val="0.60062975028918952"/>
          <c:h val="0.7192084109996016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BIGBOARD UKRAINE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Одесса</c:v>
                </c:pt>
                <c:pt idx="2">
                  <c:v>Харьков</c:v>
                </c:pt>
                <c:pt idx="3">
                  <c:v>Днепр</c:v>
                </c:pt>
                <c:pt idx="4">
                  <c:v>Львов</c:v>
                </c:pt>
                <c:pt idx="5">
                  <c:v>Другие</c:v>
                </c:pt>
                <c:pt idx="6">
                  <c:v> </c:v>
                </c:pt>
                <c:pt idx="7">
                  <c:v>Украина</c:v>
                </c:pt>
              </c:strCache>
            </c:strRef>
          </c:cat>
          <c:val>
            <c:numRef>
              <c:f>Лист1!$B$2:$I$2</c:f>
              <c:numCache>
                <c:formatCode>0%</c:formatCode>
                <c:ptCount val="8"/>
                <c:pt idx="0">
                  <c:v>0.24432118330692024</c:v>
                </c:pt>
                <c:pt idx="1">
                  <c:v>0.29865125240847784</c:v>
                </c:pt>
                <c:pt idx="2">
                  <c:v>0.47200689061154177</c:v>
                </c:pt>
                <c:pt idx="3">
                  <c:v>0.15104740904079383</c:v>
                </c:pt>
                <c:pt idx="4">
                  <c:v>0.27702161729383507</c:v>
                </c:pt>
                <c:pt idx="5">
                  <c:v>0.10090948462537895</c:v>
                </c:pt>
                <c:pt idx="7">
                  <c:v>0.20016680567139283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07-4725-AFD5-07909D33AE84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ПРАЙМ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Одесса</c:v>
                </c:pt>
                <c:pt idx="2">
                  <c:v>Харьков</c:v>
                </c:pt>
                <c:pt idx="3">
                  <c:v>Днепр</c:v>
                </c:pt>
                <c:pt idx="4">
                  <c:v>Львов</c:v>
                </c:pt>
                <c:pt idx="5">
                  <c:v>Другие</c:v>
                </c:pt>
                <c:pt idx="6">
                  <c:v> </c:v>
                </c:pt>
                <c:pt idx="7">
                  <c:v>Украина</c:v>
                </c:pt>
              </c:strCache>
            </c:strRef>
          </c:cat>
          <c:val>
            <c:numRef>
              <c:f>Лист1!$B$3:$I$3</c:f>
              <c:numCache>
                <c:formatCode>0%</c:formatCode>
                <c:ptCount val="8"/>
                <c:pt idx="0">
                  <c:v>6.9730586370839939E-2</c:v>
                </c:pt>
                <c:pt idx="1">
                  <c:v>1.0276172125883108E-2</c:v>
                </c:pt>
                <c:pt idx="3">
                  <c:v>0.14112458654906285</c:v>
                </c:pt>
                <c:pt idx="4">
                  <c:v>0.14331465172137711</c:v>
                </c:pt>
                <c:pt idx="5">
                  <c:v>0.11751118810451855</c:v>
                </c:pt>
                <c:pt idx="7">
                  <c:v>9.0139218579585553E-2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07-4725-AFD5-07909D33AE84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OCTAGON OUTDOOR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3F-4BD8-87DF-10062E56AC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Одесса</c:v>
                </c:pt>
                <c:pt idx="2">
                  <c:v>Харьков</c:v>
                </c:pt>
                <c:pt idx="3">
                  <c:v>Днепр</c:v>
                </c:pt>
                <c:pt idx="4">
                  <c:v>Львов</c:v>
                </c:pt>
                <c:pt idx="5">
                  <c:v>Другие</c:v>
                </c:pt>
                <c:pt idx="6">
                  <c:v> </c:v>
                </c:pt>
                <c:pt idx="7">
                  <c:v>Украина</c:v>
                </c:pt>
              </c:strCache>
            </c:strRef>
          </c:cat>
          <c:val>
            <c:numRef>
              <c:f>Лист1!$B$4:$I$4</c:f>
              <c:numCache>
                <c:formatCode>General</c:formatCode>
                <c:ptCount val="8"/>
                <c:pt idx="0" formatCode="0%">
                  <c:v>0.312202852614897</c:v>
                </c:pt>
                <c:pt idx="4" formatCode="0%">
                  <c:v>7.6861489191353077E-2</c:v>
                </c:pt>
                <c:pt idx="7" formatCode="0%">
                  <c:v>8.3017899531660999E-2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07-4725-AFD5-07909D33AE84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РТМ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Одесса</c:v>
                </c:pt>
                <c:pt idx="2">
                  <c:v>Харьков</c:v>
                </c:pt>
                <c:pt idx="3">
                  <c:v>Днепр</c:v>
                </c:pt>
                <c:pt idx="4">
                  <c:v>Львов</c:v>
                </c:pt>
                <c:pt idx="5">
                  <c:v>Другие</c:v>
                </c:pt>
                <c:pt idx="6">
                  <c:v> </c:v>
                </c:pt>
                <c:pt idx="7">
                  <c:v>Украина</c:v>
                </c:pt>
              </c:strCache>
            </c:strRef>
          </c:cat>
          <c:val>
            <c:numRef>
              <c:f>Лист1!$B$5:$I$5</c:f>
              <c:numCache>
                <c:formatCode>0%</c:formatCode>
                <c:ptCount val="8"/>
                <c:pt idx="0">
                  <c:v>3.8298996302165877E-2</c:v>
                </c:pt>
                <c:pt idx="1">
                  <c:v>0.24919717405266539</c:v>
                </c:pt>
                <c:pt idx="2">
                  <c:v>9.1300602928509902E-2</c:v>
                </c:pt>
                <c:pt idx="3">
                  <c:v>1.7640573318632856E-2</c:v>
                </c:pt>
                <c:pt idx="4">
                  <c:v>9.6076861489191347E-3</c:v>
                </c:pt>
                <c:pt idx="5">
                  <c:v>3.1471055290890719E-2</c:v>
                </c:pt>
                <c:pt idx="7">
                  <c:v>5.6778084301020083E-2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07-4725-AFD5-07909D33AE84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НАША СПРАВА АУТДОР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33F-4BD8-87DF-10062E56AC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Одесса</c:v>
                </c:pt>
                <c:pt idx="2">
                  <c:v>Харьков</c:v>
                </c:pt>
                <c:pt idx="3">
                  <c:v>Днепр</c:v>
                </c:pt>
                <c:pt idx="4">
                  <c:v>Львов</c:v>
                </c:pt>
                <c:pt idx="5">
                  <c:v>Другие</c:v>
                </c:pt>
                <c:pt idx="6">
                  <c:v> </c:v>
                </c:pt>
                <c:pt idx="7">
                  <c:v>Украина</c:v>
                </c:pt>
              </c:strCache>
            </c:strRef>
          </c:cat>
          <c:val>
            <c:numRef>
              <c:f>Лист1!$B$6:$I$6</c:f>
              <c:numCache>
                <c:formatCode>General</c:formatCode>
                <c:ptCount val="8"/>
                <c:pt idx="4" formatCode="0%">
                  <c:v>0.24659727782225779</c:v>
                </c:pt>
                <c:pt idx="5" formatCode="0%">
                  <c:v>1.2415186949617438E-2</c:v>
                </c:pt>
                <c:pt idx="7" formatCode="0%">
                  <c:v>2.5277474818759221E-2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107-4725-AFD5-07909D33AE84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Другие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Одесса</c:v>
                </c:pt>
                <c:pt idx="2">
                  <c:v>Харьков</c:v>
                </c:pt>
                <c:pt idx="3">
                  <c:v>Днепр</c:v>
                </c:pt>
                <c:pt idx="4">
                  <c:v>Львов</c:v>
                </c:pt>
                <c:pt idx="5">
                  <c:v>Другие</c:v>
                </c:pt>
                <c:pt idx="6">
                  <c:v> </c:v>
                </c:pt>
                <c:pt idx="7">
                  <c:v>Украина</c:v>
                </c:pt>
              </c:strCache>
            </c:strRef>
          </c:cat>
          <c:val>
            <c:numRef>
              <c:f>Лист1!$B$7:$I$7</c:f>
              <c:numCache>
                <c:formatCode>0%</c:formatCode>
                <c:ptCount val="8"/>
                <c:pt idx="0">
                  <c:v>0.33544638140517696</c:v>
                </c:pt>
                <c:pt idx="1">
                  <c:v>0.44187540141297366</c:v>
                </c:pt>
                <c:pt idx="2">
                  <c:v>0.43324720068906114</c:v>
                </c:pt>
                <c:pt idx="3">
                  <c:v>0.69018743109151048</c:v>
                </c:pt>
                <c:pt idx="4">
                  <c:v>0.24659727782225779</c:v>
                </c:pt>
                <c:pt idx="5">
                  <c:v>0.73538328280640974</c:v>
                </c:pt>
                <c:pt idx="7">
                  <c:v>0.5446205170975813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107-4725-AFD5-07909D33AE8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172170240"/>
        <c:axId val="172194816"/>
      </c:barChart>
      <c:catAx>
        <c:axId val="172170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700"/>
            </a:pPr>
            <a:endParaRPr lang="ru-RU"/>
          </a:p>
        </c:txPr>
        <c:crossAx val="172194816"/>
        <c:crosses val="autoZero"/>
        <c:auto val="1"/>
        <c:lblAlgn val="ctr"/>
        <c:lblOffset val="100"/>
        <c:noMultiLvlLbl val="0"/>
      </c:catAx>
      <c:valAx>
        <c:axId val="1721948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721702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5535877837973764"/>
          <c:y val="5.7104508964024601E-2"/>
          <c:w val="0.241796556252586"/>
          <c:h val="0.7523912827652741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00">
          <a:solidFill>
            <a:schemeClr val="bg1">
              <a:lumMod val="50000"/>
            </a:schemeClr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29750030874588"/>
          <c:y val="9.6349186170130982E-2"/>
          <c:w val="0.671116204316067"/>
          <c:h val="0.546105197865922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Потенциал охвата, %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Лист1!$A$2:$A$7</c:f>
              <c:strCache>
                <c:ptCount val="6"/>
                <c:pt idx="0">
                  <c:v>Наружная реклама</c:v>
                </c:pt>
                <c:pt idx="1">
                  <c:v>ТВ</c:v>
                </c:pt>
                <c:pt idx="2">
                  <c:v>Интернет</c:v>
                </c:pt>
                <c:pt idx="3">
                  <c:v>Радио</c:v>
                </c:pt>
                <c:pt idx="4">
                  <c:v>Пресса</c:v>
                </c:pt>
                <c:pt idx="5">
                  <c:v>Кинотеатры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98.4</c:v>
                </c:pt>
                <c:pt idx="1">
                  <c:v>84.2</c:v>
                </c:pt>
                <c:pt idx="2">
                  <c:v>80</c:v>
                </c:pt>
                <c:pt idx="3">
                  <c:v>88</c:v>
                </c:pt>
                <c:pt idx="4">
                  <c:v>39.5</c:v>
                </c:pt>
                <c:pt idx="5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EF-4A5F-8B9A-40CD832487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591744"/>
        <c:axId val="128593280"/>
      </c:barChart>
      <c:catAx>
        <c:axId val="128591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28593280"/>
        <c:crosses val="autoZero"/>
        <c:auto val="1"/>
        <c:lblAlgn val="ctr"/>
        <c:lblOffset val="100"/>
        <c:noMultiLvlLbl val="0"/>
      </c:catAx>
      <c:valAx>
        <c:axId val="128593280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591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bg1">
              <a:lumMod val="50000"/>
            </a:schemeClr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цена за 1 тыс. контактов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629750030874588"/>
          <c:y val="9.6349186170130982E-2"/>
          <c:w val="0.69552378556466687"/>
          <c:h val="0.62277232093259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цена та тыс контактов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Лист1!$A$2:$A$9</c:f>
              <c:strCache>
                <c:ptCount val="8"/>
                <c:pt idx="0">
                  <c:v>Радио</c:v>
                </c:pt>
                <c:pt idx="1">
                  <c:v>Наружная реклама</c:v>
                </c:pt>
                <c:pt idx="2">
                  <c:v>Интернет баннер</c:v>
                </c:pt>
                <c:pt idx="3">
                  <c:v>ТВ</c:v>
                </c:pt>
                <c:pt idx="4">
                  <c:v>Пресса газеты</c:v>
                </c:pt>
                <c:pt idx="5">
                  <c:v>Интернет видео</c:v>
                </c:pt>
                <c:pt idx="6">
                  <c:v>Пресса журналы</c:v>
                </c:pt>
                <c:pt idx="7">
                  <c:v>Кинотеатры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12.15</c:v>
                </c:pt>
                <c:pt idx="1">
                  <c:v>16.202399999999997</c:v>
                </c:pt>
                <c:pt idx="2">
                  <c:v>13.309999999999999</c:v>
                </c:pt>
                <c:pt idx="3">
                  <c:v>18.48</c:v>
                </c:pt>
                <c:pt idx="4">
                  <c:v>56.499999999999993</c:v>
                </c:pt>
                <c:pt idx="5">
                  <c:v>42.3</c:v>
                </c:pt>
                <c:pt idx="6">
                  <c:v>81.899999999999991</c:v>
                </c:pt>
                <c:pt idx="7">
                  <c:v>1265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C3-4EEE-AF91-D708D444B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729984"/>
        <c:axId val="166739968"/>
      </c:barChart>
      <c:catAx>
        <c:axId val="166729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6739968"/>
        <c:crosses val="autoZero"/>
        <c:auto val="1"/>
        <c:lblAlgn val="ctr"/>
        <c:lblOffset val="100"/>
        <c:noMultiLvlLbl val="0"/>
      </c:catAx>
      <c:valAx>
        <c:axId val="166739968"/>
        <c:scaling>
          <c:orientation val="minMax"/>
          <c:max val="9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6729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bg1">
              <a:lumMod val="50000"/>
            </a:schemeClr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Щит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Количество</c:v>
                </c:pt>
                <c:pt idx="1">
                  <c:v>OTS</c:v>
                </c:pt>
                <c:pt idx="2">
                  <c:v>Деньги 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0.49395436367913431</c:v>
                </c:pt>
                <c:pt idx="1">
                  <c:v>0.53803799489131998</c:v>
                </c:pt>
                <c:pt idx="2">
                  <c:v>0.59595793089465365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83-4388-9CC6-AB4FF4C1AD9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Сити-лайт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Количество</c:v>
                </c:pt>
                <c:pt idx="1">
                  <c:v>OTS</c:v>
                </c:pt>
                <c:pt idx="2">
                  <c:v>Деньги </c:v>
                </c:pt>
              </c:strCache>
            </c:strRef>
          </c:cat>
          <c:val>
            <c:numRef>
              <c:f>Лист1!$C$2:$C$4</c:f>
              <c:numCache>
                <c:formatCode>0.0%</c:formatCode>
                <c:ptCount val="3"/>
                <c:pt idx="0">
                  <c:v>0.16603152199482474</c:v>
                </c:pt>
                <c:pt idx="1">
                  <c:v>0.10323779981775331</c:v>
                </c:pt>
                <c:pt idx="2">
                  <c:v>7.9162358417499815E-2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83-4388-9CC6-AB4FF4C1AD9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Призма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Количество</c:v>
                </c:pt>
                <c:pt idx="1">
                  <c:v>OTS</c:v>
                </c:pt>
                <c:pt idx="2">
                  <c:v>Деньги </c:v>
                </c:pt>
              </c:strCache>
            </c:strRef>
          </c:cat>
          <c:val>
            <c:numRef>
              <c:f>Лист1!$D$2:$D$4</c:f>
              <c:numCache>
                <c:formatCode>0.0%</c:formatCode>
                <c:ptCount val="3"/>
                <c:pt idx="0">
                  <c:v>0.15566533364698501</c:v>
                </c:pt>
                <c:pt idx="1">
                  <c:v>0.21747237416091778</c:v>
                </c:pt>
                <c:pt idx="2">
                  <c:v>0.19377376791562365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83-4388-9CC6-AB4FF4C1AD9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Скролл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Количество</c:v>
                </c:pt>
                <c:pt idx="1">
                  <c:v>OTS</c:v>
                </c:pt>
                <c:pt idx="2">
                  <c:v>Деньги </c:v>
                </c:pt>
              </c:strCache>
            </c:strRef>
          </c:cat>
          <c:val>
            <c:numRef>
              <c:f>Лист1!$E$2:$E$4</c:f>
              <c:numCache>
                <c:formatCode>0.0%</c:formatCode>
                <c:ptCount val="3"/>
                <c:pt idx="0">
                  <c:v>8.9202540578687373E-2</c:v>
                </c:pt>
                <c:pt idx="1">
                  <c:v>4.8087687096318846E-2</c:v>
                </c:pt>
                <c:pt idx="2">
                  <c:v>7.9485301592418761E-2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83-4388-9CC6-AB4FF4C1AD9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Бэклайт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Количество</c:v>
                </c:pt>
                <c:pt idx="1">
                  <c:v>OTS</c:v>
                </c:pt>
                <c:pt idx="2">
                  <c:v>Деньги </c:v>
                </c:pt>
              </c:strCache>
            </c:strRef>
          </c:cat>
          <c:val>
            <c:numRef>
              <c:f>Лист1!$F$2:$F$4</c:f>
              <c:numCache>
                <c:formatCode>0.0%</c:formatCode>
                <c:ptCount val="3"/>
                <c:pt idx="0">
                  <c:v>2.1485140751195796E-2</c:v>
                </c:pt>
                <c:pt idx="1">
                  <c:v>3.003751670022211E-2</c:v>
                </c:pt>
                <c:pt idx="2">
                  <c:v>3.1993559108991355E-2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83-4388-9CC6-AB4FF4C1AD9F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Другие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Количество</c:v>
                </c:pt>
                <c:pt idx="1">
                  <c:v>OTS</c:v>
                </c:pt>
                <c:pt idx="2">
                  <c:v>Деньги </c:v>
                </c:pt>
              </c:strCache>
            </c:strRef>
          </c:cat>
          <c:val>
            <c:numRef>
              <c:f>Лист1!$G$2:$G$4</c:f>
              <c:numCache>
                <c:formatCode>0.0%</c:formatCode>
                <c:ptCount val="3"/>
                <c:pt idx="0">
                  <c:v>7.3999999999999996E-2</c:v>
                </c:pt>
                <c:pt idx="1">
                  <c:v>6.3E-2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183-4388-9CC6-AB4FF4C1AD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6805888"/>
        <c:axId val="166807424"/>
      </c:barChart>
      <c:catAx>
        <c:axId val="166805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6807424"/>
        <c:crosses val="autoZero"/>
        <c:auto val="1"/>
        <c:lblAlgn val="ctr"/>
        <c:lblOffset val="100"/>
        <c:noMultiLvlLbl val="0"/>
      </c:catAx>
      <c:valAx>
        <c:axId val="1668074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668058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50000"/>
              <a:lumOff val="50000"/>
            </a:schemeClr>
          </a:solidFill>
          <a:latin typeface="+mn-lt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Щит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Лист1!$B$2:$B$11</c:f>
              <c:numCache>
                <c:formatCode>0%</c:formatCode>
                <c:ptCount val="10"/>
                <c:pt idx="0">
                  <c:v>0.54332929652169915</c:v>
                </c:pt>
                <c:pt idx="1">
                  <c:v>0.54148617573132252</c:v>
                </c:pt>
                <c:pt idx="2">
                  <c:v>0.51570003218538785</c:v>
                </c:pt>
                <c:pt idx="3">
                  <c:v>0.50839360602929562</c:v>
                </c:pt>
                <c:pt idx="4">
                  <c:v>0.5035228024560956</c:v>
                </c:pt>
                <c:pt idx="5">
                  <c:v>0.50587246906340055</c:v>
                </c:pt>
                <c:pt idx="6">
                  <c:v>0.49141803020260161</c:v>
                </c:pt>
                <c:pt idx="7">
                  <c:v>0.50567908738797318</c:v>
                </c:pt>
                <c:pt idx="8">
                  <c:v>0.50421398154719654</c:v>
                </c:pt>
                <c:pt idx="9">
                  <c:v>0.49395436367913431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67-49CD-BE30-508ADE80967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Призма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Лист1!$C$2:$C$11</c:f>
              <c:numCache>
                <c:formatCode>0%</c:formatCode>
                <c:ptCount val="10"/>
                <c:pt idx="0">
                  <c:v>0.12538132540278693</c:v>
                </c:pt>
                <c:pt idx="1">
                  <c:v>0.12629017594523773</c:v>
                </c:pt>
                <c:pt idx="2">
                  <c:v>0.1256260057933698</c:v>
                </c:pt>
                <c:pt idx="3">
                  <c:v>0.13274174922506535</c:v>
                </c:pt>
                <c:pt idx="4">
                  <c:v>0.13739509941615499</c:v>
                </c:pt>
                <c:pt idx="5">
                  <c:v>0.14933580713619699</c:v>
                </c:pt>
                <c:pt idx="6">
                  <c:v>0.15360658957620243</c:v>
                </c:pt>
                <c:pt idx="7">
                  <c:v>0.15628386719817552</c:v>
                </c:pt>
                <c:pt idx="8">
                  <c:v>0.1576324816654838</c:v>
                </c:pt>
                <c:pt idx="9">
                  <c:v>0.15566533364698501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67-49CD-BE30-508ADE80967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Сити-лайт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Лист1!$D$2:$D$11</c:f>
              <c:numCache>
                <c:formatCode>0%</c:formatCode>
                <c:ptCount val="10"/>
                <c:pt idx="0">
                  <c:v>0.22983765885364768</c:v>
                </c:pt>
                <c:pt idx="1">
                  <c:v>0.21950371677629821</c:v>
                </c:pt>
                <c:pt idx="2">
                  <c:v>0.20361763759253299</c:v>
                </c:pt>
                <c:pt idx="3">
                  <c:v>0.20007293502704673</c:v>
                </c:pt>
                <c:pt idx="4">
                  <c:v>0.19793855118219911</c:v>
                </c:pt>
                <c:pt idx="5">
                  <c:v>0.19268818270419422</c:v>
                </c:pt>
                <c:pt idx="6">
                  <c:v>0.18758862016597336</c:v>
                </c:pt>
                <c:pt idx="7">
                  <c:v>0.18640388076861458</c:v>
                </c:pt>
                <c:pt idx="8">
                  <c:v>0.1840253134610835</c:v>
                </c:pt>
                <c:pt idx="9">
                  <c:v>0.16603152199482474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67-49CD-BE30-508ADE80967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Бэклайт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Лист1!$E$2:$E$11</c:f>
              <c:numCache>
                <c:formatCode>0%</c:formatCode>
                <c:ptCount val="10"/>
                <c:pt idx="0">
                  <c:v>2.4542792758266523E-2</c:v>
                </c:pt>
                <c:pt idx="1">
                  <c:v>2.2207069896785923E-2</c:v>
                </c:pt>
                <c:pt idx="2">
                  <c:v>2.2272288381074992E-2</c:v>
                </c:pt>
                <c:pt idx="3">
                  <c:v>2.1953443141068497E-2</c:v>
                </c:pt>
                <c:pt idx="4">
                  <c:v>2.1020742168003436E-2</c:v>
                </c:pt>
                <c:pt idx="5">
                  <c:v>2.1639797989173773E-2</c:v>
                </c:pt>
                <c:pt idx="6">
                  <c:v>2.151563196048609E-2</c:v>
                </c:pt>
                <c:pt idx="7">
                  <c:v>2.1977750134290805E-2</c:v>
                </c:pt>
                <c:pt idx="8">
                  <c:v>2.1350839839129405E-2</c:v>
                </c:pt>
                <c:pt idx="9">
                  <c:v>2.1485140751195796E-2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67-49CD-BE30-508ADE80967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Тролл</c:v>
                </c:pt>
              </c:strCache>
            </c:strRef>
          </c:tx>
          <c:invertIfNegative val="0"/>
          <c:dLbls>
            <c:delete val="1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Лист1!$F$2:$F$11</c:f>
              <c:numCache>
                <c:formatCode>0%</c:formatCode>
                <c:ptCount val="10"/>
                <c:pt idx="0">
                  <c:v>0</c:v>
                </c:pt>
                <c:pt idx="1">
                  <c:v>4.5724370287181133E-3</c:v>
                </c:pt>
                <c:pt idx="2">
                  <c:v>2.2375281622143545E-2</c:v>
                </c:pt>
                <c:pt idx="3">
                  <c:v>2.8019206223788975E-2</c:v>
                </c:pt>
                <c:pt idx="4">
                  <c:v>2.5199354636518751E-2</c:v>
                </c:pt>
                <c:pt idx="5">
                  <c:v>2.7705291181645199E-2</c:v>
                </c:pt>
                <c:pt idx="6">
                  <c:v>2.9540338342949359E-2</c:v>
                </c:pt>
                <c:pt idx="7" formatCode="0.00%">
                  <c:v>7.3365186169460856E-3</c:v>
                </c:pt>
                <c:pt idx="8" formatCode="0.00%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67-49CD-BE30-508ADE809674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Скролл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Лист1!$G$2:$G$11</c:f>
              <c:numCache>
                <c:formatCode>0%</c:formatCode>
                <c:ptCount val="10"/>
                <c:pt idx="0">
                  <c:v>2.1154936918430854E-3</c:v>
                </c:pt>
                <c:pt idx="1">
                  <c:v>1.0628910636932457E-2</c:v>
                </c:pt>
                <c:pt idx="2">
                  <c:v>3.3356935951078213E-2</c:v>
                </c:pt>
                <c:pt idx="3">
                  <c:v>1.174253935452501E-2</c:v>
                </c:pt>
                <c:pt idx="4">
                  <c:v>1.6923380497487029E-2</c:v>
                </c:pt>
                <c:pt idx="5">
                  <c:v>1.7696515439820773E-2</c:v>
                </c:pt>
                <c:pt idx="6">
                  <c:v>3.4977123615119753E-2</c:v>
                </c:pt>
                <c:pt idx="7">
                  <c:v>4.3671604798658031E-2</c:v>
                </c:pt>
                <c:pt idx="8">
                  <c:v>5.1795008280104096E-2</c:v>
                </c:pt>
                <c:pt idx="9">
                  <c:v>8.9202540578687373E-2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167-49CD-BE30-508ADE809674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Лайтбокс</c:v>
                </c:pt>
              </c:strCache>
            </c:strRef>
          </c:tx>
          <c:invertIfNegative val="0"/>
          <c:dLbls>
            <c:delete val="1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Лист1!$H$2:$H$11</c:f>
              <c:numCache>
                <c:formatCode>0%</c:formatCode>
                <c:ptCount val="10"/>
                <c:pt idx="0">
                  <c:v>2.2948507657167383E-2</c:v>
                </c:pt>
                <c:pt idx="1">
                  <c:v>2.4693833894860687E-2</c:v>
                </c:pt>
                <c:pt idx="2">
                  <c:v>2.2465400708078533E-2</c:v>
                </c:pt>
                <c:pt idx="3">
                  <c:v>2.234242995198444E-2</c:v>
                </c:pt>
                <c:pt idx="4">
                  <c:v>2.1519854212853875E-2</c:v>
                </c:pt>
                <c:pt idx="5">
                  <c:v>2.0609808579131455E-2</c:v>
                </c:pt>
                <c:pt idx="6">
                  <c:v>1.8828088340260684E-2</c:v>
                </c:pt>
                <c:pt idx="7">
                  <c:v>1.9399131114943503E-2</c:v>
                </c:pt>
                <c:pt idx="8">
                  <c:v>1.8186657203690559E-2</c:v>
                </c:pt>
                <c:pt idx="9">
                  <c:v>1.0977809142946758E-2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167-49CD-BE30-508ADE809674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Другие 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Лист1!$I$2:$I$11</c:f>
              <c:numCache>
                <c:formatCode>0%</c:formatCode>
                <c:ptCount val="10"/>
                <c:pt idx="0">
                  <c:v>5.1844925114589241E-2</c:v>
                </c:pt>
                <c:pt idx="1">
                  <c:v>5.061768008984438E-2</c:v>
                </c:pt>
                <c:pt idx="2">
                  <c:v>5.4586417766334085E-2</c:v>
                </c:pt>
                <c:pt idx="3">
                  <c:v>7.4734091047225434E-2</c:v>
                </c:pt>
                <c:pt idx="4">
                  <c:v>7.6480215430687268E-2</c:v>
                </c:pt>
                <c:pt idx="5">
                  <c:v>6.445212790643709E-2</c:v>
                </c:pt>
                <c:pt idx="6">
                  <c:v>6.2525577796406689E-2</c:v>
                </c:pt>
                <c:pt idx="7">
                  <c:v>5.9248159980398216E-2</c:v>
                </c:pt>
                <c:pt idx="8">
                  <c:v>6.2795718003312045E-2</c:v>
                </c:pt>
                <c:pt idx="9">
                  <c:v>6.2683290206225983E-2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167-49CD-BE30-508ADE80967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58662016"/>
        <c:axId val="158549120"/>
      </c:barChart>
      <c:catAx>
        <c:axId val="158662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8549120"/>
        <c:crosses val="autoZero"/>
        <c:auto val="1"/>
        <c:lblAlgn val="ctr"/>
        <c:lblOffset val="100"/>
        <c:noMultiLvlLbl val="0"/>
      </c:catAx>
      <c:valAx>
        <c:axId val="15854912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586620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339640687214641"/>
          <c:y val="0.19978953242324682"/>
          <c:w val="0.17197523033838893"/>
          <c:h val="0.6004206288852048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50000"/>
              <a:lumOff val="50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Щит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Лист1!$B$2:$B$11</c:f>
              <c:numCache>
                <c:formatCode>0%</c:formatCode>
                <c:ptCount val="10"/>
                <c:pt idx="0">
                  <c:v>0.65875198640406141</c:v>
                </c:pt>
                <c:pt idx="1">
                  <c:v>0.65047981935382637</c:v>
                </c:pt>
                <c:pt idx="2">
                  <c:v>0.62591573066884321</c:v>
                </c:pt>
                <c:pt idx="3">
                  <c:v>0.58544073433630262</c:v>
                </c:pt>
                <c:pt idx="4">
                  <c:v>0.60511477952258719</c:v>
                </c:pt>
                <c:pt idx="5">
                  <c:v>0.60162907318386494</c:v>
                </c:pt>
                <c:pt idx="6">
                  <c:v>0.57334022092732906</c:v>
                </c:pt>
                <c:pt idx="7">
                  <c:v>0.59591994650720848</c:v>
                </c:pt>
                <c:pt idx="8">
                  <c:v>0.59449634893372894</c:v>
                </c:pt>
                <c:pt idx="9">
                  <c:v>0.59595793089465365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55-4070-832A-D14AFF3DE09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Призма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Лист1!$C$2:$C$11</c:f>
              <c:numCache>
                <c:formatCode>0%</c:formatCode>
                <c:ptCount val="10"/>
                <c:pt idx="0">
                  <c:v>0.15755437007829184</c:v>
                </c:pt>
                <c:pt idx="1">
                  <c:v>0.1614209838007799</c:v>
                </c:pt>
                <c:pt idx="2">
                  <c:v>0.17170276336056003</c:v>
                </c:pt>
                <c:pt idx="3">
                  <c:v>0.1699800173874314</c:v>
                </c:pt>
                <c:pt idx="4">
                  <c:v>0.18256846773981592</c:v>
                </c:pt>
                <c:pt idx="5">
                  <c:v>0.17779653408828877</c:v>
                </c:pt>
                <c:pt idx="6">
                  <c:v>0.18494479935497499</c:v>
                </c:pt>
                <c:pt idx="7">
                  <c:v>0.18783426149239385</c:v>
                </c:pt>
                <c:pt idx="8">
                  <c:v>0.19235872316166724</c:v>
                </c:pt>
                <c:pt idx="9">
                  <c:v>0.19377376791562365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55-4070-832A-D14AFF3DE09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Сити-лайт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Лист1!$D$2:$D$11</c:f>
              <c:numCache>
                <c:formatCode>0%</c:formatCode>
                <c:ptCount val="10"/>
                <c:pt idx="0">
                  <c:v>0.11195490896040519</c:v>
                </c:pt>
                <c:pt idx="1">
                  <c:v>0.11107893830987593</c:v>
                </c:pt>
                <c:pt idx="2">
                  <c:v>0.10114489334745688</c:v>
                </c:pt>
                <c:pt idx="3">
                  <c:v>0.10127870986230404</c:v>
                </c:pt>
                <c:pt idx="4">
                  <c:v>8.9481045712470911E-2</c:v>
                </c:pt>
                <c:pt idx="5">
                  <c:v>7.9725994256330812E-2</c:v>
                </c:pt>
                <c:pt idx="6">
                  <c:v>9.2512439312261385E-2</c:v>
                </c:pt>
                <c:pt idx="7">
                  <c:v>9.2603657376325352E-2</c:v>
                </c:pt>
                <c:pt idx="8">
                  <c:v>8.2664061961009297E-2</c:v>
                </c:pt>
                <c:pt idx="9">
                  <c:v>7.9162358417499815E-2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55-4070-832A-D14AFF3DE09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Бэклайт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Лист1!$E$2:$E$11</c:f>
              <c:numCache>
                <c:formatCode>0%</c:formatCode>
                <c:ptCount val="10"/>
                <c:pt idx="0">
                  <c:v>3.4677711096307726E-2</c:v>
                </c:pt>
                <c:pt idx="1">
                  <c:v>5.0586588639039268E-2</c:v>
                </c:pt>
                <c:pt idx="2">
                  <c:v>4.8618562212628391E-2</c:v>
                </c:pt>
                <c:pt idx="3">
                  <c:v>4.9684192714820996E-2</c:v>
                </c:pt>
                <c:pt idx="4">
                  <c:v>5.2242487390154781E-2</c:v>
                </c:pt>
                <c:pt idx="5">
                  <c:v>5.3007941607818493E-2</c:v>
                </c:pt>
                <c:pt idx="6">
                  <c:v>5.4608332465346889E-2</c:v>
                </c:pt>
                <c:pt idx="7">
                  <c:v>4.774485393241612E-2</c:v>
                </c:pt>
                <c:pt idx="8">
                  <c:v>4.5708953191551167E-2</c:v>
                </c:pt>
                <c:pt idx="9">
                  <c:v>3.1993559108991355E-2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55-4070-832A-D14AFF3DE09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Тролл</c:v>
                </c:pt>
              </c:strCache>
            </c:strRef>
          </c:tx>
          <c:invertIfNegative val="0"/>
          <c:dLbls>
            <c:delete val="1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Лист1!$F$2:$F$11</c:f>
              <c:numCache>
                <c:formatCode>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8.3555832219055874E-3</c:v>
                </c:pt>
                <c:pt idx="3">
                  <c:v>2.1244960646718016E-2</c:v>
                </c:pt>
                <c:pt idx="4">
                  <c:v>2.6109283190735483E-2</c:v>
                </c:pt>
                <c:pt idx="5">
                  <c:v>2.9692445485029514E-2</c:v>
                </c:pt>
                <c:pt idx="6">
                  <c:v>2.7797494764059748E-2</c:v>
                </c:pt>
                <c:pt idx="7">
                  <c:v>3.3711160902389938E-3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55-4070-832A-D14AFF3DE097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Скролл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Лист1!$G$2:$G$11</c:f>
              <c:numCache>
                <c:formatCode>0%</c:formatCode>
                <c:ptCount val="10"/>
                <c:pt idx="0">
                  <c:v>1.8010276351630161E-3</c:v>
                </c:pt>
                <c:pt idx="1">
                  <c:v>4.5536923789958588E-3</c:v>
                </c:pt>
                <c:pt idx="2">
                  <c:v>1.5618023878963648E-2</c:v>
                </c:pt>
                <c:pt idx="3">
                  <c:v>6.2262886147566813E-3</c:v>
                </c:pt>
                <c:pt idx="4">
                  <c:v>1.1134078918405252E-2</c:v>
                </c:pt>
                <c:pt idx="5">
                  <c:v>1.4034654226917654E-2</c:v>
                </c:pt>
                <c:pt idx="6">
                  <c:v>1.7298680867921721E-2</c:v>
                </c:pt>
                <c:pt idx="7">
                  <c:v>4.3896165160942718E-2</c:v>
                </c:pt>
                <c:pt idx="8">
                  <c:v>6.1200294844934076E-2</c:v>
                </c:pt>
                <c:pt idx="9">
                  <c:v>7.9485301592418761E-2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655-4070-832A-D14AFF3DE097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Лайтбокс</c:v>
                </c:pt>
              </c:strCache>
            </c:strRef>
          </c:tx>
          <c:invertIfNegative val="0"/>
          <c:dLbls>
            <c:delete val="1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Лист1!$H$2:$H$11</c:f>
              <c:numCache>
                <c:formatCode>0%</c:formatCode>
                <c:ptCount val="10"/>
                <c:pt idx="0">
                  <c:v>8.3553761079347942E-3</c:v>
                </c:pt>
                <c:pt idx="1">
                  <c:v>6.1333974475305027E-3</c:v>
                </c:pt>
                <c:pt idx="2">
                  <c:v>7.345244762087616E-3</c:v>
                </c:pt>
                <c:pt idx="3">
                  <c:v>9.2837452479804343E-3</c:v>
                </c:pt>
                <c:pt idx="4">
                  <c:v>1.0299786817950879E-2</c:v>
                </c:pt>
                <c:pt idx="5">
                  <c:v>9.028317689578744E-3</c:v>
                </c:pt>
                <c:pt idx="6">
                  <c:v>9.4002260139313728E-3</c:v>
                </c:pt>
                <c:pt idx="7">
                  <c:v>9.0558965608814497E-3</c:v>
                </c:pt>
                <c:pt idx="8">
                  <c:v>7.1688713466642948E-3</c:v>
                </c:pt>
                <c:pt idx="9">
                  <c:v>6.1861871306863976E-3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655-4070-832A-D14AFF3DE097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Другие 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elete val="1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Лист1!$I$2:$I$11</c:f>
              <c:numCache>
                <c:formatCode>0%</c:formatCode>
                <c:ptCount val="10"/>
                <c:pt idx="0">
                  <c:v>2.690461971783607E-2</c:v>
                </c:pt>
                <c:pt idx="1">
                  <c:v>1.5746580069952078E-2</c:v>
                </c:pt>
                <c:pt idx="2">
                  <c:v>2.1299198547554628E-2</c:v>
                </c:pt>
                <c:pt idx="3">
                  <c:v>5.6861351189685758E-2</c:v>
                </c:pt>
                <c:pt idx="4">
                  <c:v>2.3050070707879618E-2</c:v>
                </c:pt>
                <c:pt idx="5">
                  <c:v>3.508503946217098E-2</c:v>
                </c:pt>
                <c:pt idx="6">
                  <c:v>4.009780629417483E-2</c:v>
                </c:pt>
                <c:pt idx="7">
                  <c:v>1.9574102879593009E-2</c:v>
                </c:pt>
                <c:pt idx="8">
                  <c:v>1.6402746560445026E-2</c:v>
                </c:pt>
                <c:pt idx="9">
                  <c:v>1.3440894940126335E-2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655-4070-832A-D14AFF3DE09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58596096"/>
        <c:axId val="158683904"/>
      </c:barChart>
      <c:catAx>
        <c:axId val="158596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8683904"/>
        <c:crosses val="autoZero"/>
        <c:auto val="1"/>
        <c:lblAlgn val="ctr"/>
        <c:lblOffset val="100"/>
        <c:noMultiLvlLbl val="0"/>
      </c:catAx>
      <c:valAx>
        <c:axId val="158683904"/>
        <c:scaling>
          <c:orientation val="minMax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58596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804348191032991"/>
          <c:y val="0.19978953242324682"/>
          <c:w val="0.1835296540316344"/>
          <c:h val="0.6004206288852048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50000"/>
              <a:lumOff val="50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Киев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0.2467811495334431</c:v>
                </c:pt>
                <c:pt idx="1">
                  <c:v>0.40308329840413371</c:v>
                </c:pt>
                <c:pt idx="2">
                  <c:v>0.42126371074467273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B8-41F7-9A4F-8E50A6C8123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Одесса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9.8125931153454082E-2</c:v>
                </c:pt>
                <c:pt idx="1">
                  <c:v>9.4394969022153996E-2</c:v>
                </c:pt>
                <c:pt idx="2">
                  <c:v>9.7448744213731717E-2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B8-41F7-9A4F-8E50A6C8123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Днепр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7.3237669567944794E-2</c:v>
                </c:pt>
                <c:pt idx="1">
                  <c:v>5.8262985500761241E-2</c:v>
                </c:pt>
                <c:pt idx="2">
                  <c:v>6.7573785133256792E-2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B8-41F7-9A4F-8E50A6C8123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Харьков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Лист1!$E$2:$E$4</c:f>
              <c:numCache>
                <c:formatCode>0%</c:formatCode>
                <c:ptCount val="3"/>
                <c:pt idx="0">
                  <c:v>8.3337253979455808E-2</c:v>
                </c:pt>
                <c:pt idx="1">
                  <c:v>5.5996131251879751E-2</c:v>
                </c:pt>
                <c:pt idx="2">
                  <c:v>5.4011968836208651E-2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B8-41F7-9A4F-8E50A6C8123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Львов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Лист1!$F$2:$F$4</c:f>
              <c:numCache>
                <c:formatCode>0%</c:formatCode>
                <c:ptCount val="3"/>
                <c:pt idx="0">
                  <c:v>6.2338273347447661E-2</c:v>
                </c:pt>
                <c:pt idx="1">
                  <c:v>5.8668166789288677E-2</c:v>
                </c:pt>
                <c:pt idx="2">
                  <c:v>8.1517449366876132E-2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4B8-41F7-9A4F-8E50A6C8123D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Другие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Лист1!$G$2:$G$4</c:f>
              <c:numCache>
                <c:formatCode>0%</c:formatCode>
                <c:ptCount val="3"/>
                <c:pt idx="0">
                  <c:v>0.43617972241825453</c:v>
                </c:pt>
                <c:pt idx="1">
                  <c:v>0.32959444903178264</c:v>
                </c:pt>
                <c:pt idx="2">
                  <c:v>0.27818434170525397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4B8-41F7-9A4F-8E50A6C812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8757248"/>
        <c:axId val="158758784"/>
      </c:barChart>
      <c:catAx>
        <c:axId val="158757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8758784"/>
        <c:crosses val="autoZero"/>
        <c:auto val="1"/>
        <c:lblAlgn val="ctr"/>
        <c:lblOffset val="100"/>
        <c:noMultiLvlLbl val="0"/>
      </c:catAx>
      <c:valAx>
        <c:axId val="1587587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875724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50000"/>
              <a:lumOff val="50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339725476899168"/>
          <c:y val="5.7163275071341856E-2"/>
          <c:w val="0.49596679601652732"/>
          <c:h val="0.7255757702500299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Киев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0.19166639368427948</c:v>
                </c:pt>
                <c:pt idx="1">
                  <c:v>0.35233350209101871</c:v>
                </c:pt>
                <c:pt idx="2">
                  <c:v>0.33868988964886282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EF-4974-8AFA-D3EBE13833E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Одесса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9.8633996134569399E-2</c:v>
                </c:pt>
                <c:pt idx="1">
                  <c:v>0.10347573409973351</c:v>
                </c:pt>
                <c:pt idx="2">
                  <c:v>0.10332078553905058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EF-4974-8AFA-D3EBE13833E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Днепр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7.6882759524355485E-2</c:v>
                </c:pt>
                <c:pt idx="1">
                  <c:v>6.0747596039420863E-2</c:v>
                </c:pt>
                <c:pt idx="2">
                  <c:v>7.5373222303337165E-2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EF-4974-8AFA-D3EBE13833E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Харьков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Лист1!$E$2:$E$4</c:f>
              <c:numCache>
                <c:formatCode>0%</c:formatCode>
                <c:ptCount val="3"/>
                <c:pt idx="0">
                  <c:v>4.2061126216136537E-2</c:v>
                </c:pt>
                <c:pt idx="1">
                  <c:v>3.4384137608940338E-2</c:v>
                </c:pt>
                <c:pt idx="2">
                  <c:v>4.2374581130958162E-2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EF-4974-8AFA-D3EBE13833E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Львов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Лист1!$F$2:$F$4</c:f>
              <c:numCache>
                <c:formatCode>0%</c:formatCode>
                <c:ptCount val="3"/>
                <c:pt idx="0">
                  <c:v>4.9628197988665773E-2</c:v>
                </c:pt>
                <c:pt idx="1">
                  <c:v>5.276889083618394E-2</c:v>
                </c:pt>
                <c:pt idx="2">
                  <c:v>8.2854039315334166E-2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EF-4974-8AFA-D3EBE13833E4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Другие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Лист1!$G$2:$G$4</c:f>
              <c:numCache>
                <c:formatCode>0%</c:formatCode>
                <c:ptCount val="3"/>
                <c:pt idx="0">
                  <c:v>0.54112752645199336</c:v>
                </c:pt>
                <c:pt idx="1">
                  <c:v>0.39629013932470264</c:v>
                </c:pt>
                <c:pt idx="2">
                  <c:v>0.35738748206245713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5EF-4974-8AFA-D3EBE13833E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0235776"/>
        <c:axId val="170237312"/>
      </c:barChart>
      <c:catAx>
        <c:axId val="170235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/>
          <a:lstStyle/>
          <a:p>
            <a:pPr>
              <a:defRPr sz="105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0237312"/>
        <c:crosses val="autoZero"/>
        <c:auto val="1"/>
        <c:lblAlgn val="ctr"/>
        <c:lblOffset val="100"/>
        <c:noMultiLvlLbl val="0"/>
      </c:catAx>
      <c:valAx>
        <c:axId val="1702373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0235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685825610738934"/>
          <c:y val="0.18366028251299282"/>
          <c:w val="0.17222425525704024"/>
          <c:h val="0.37902983572545557"/>
        </c:manualLayout>
      </c:layout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50000"/>
              <a:lumOff val="50000"/>
            </a:schemeClr>
          </a:solidFill>
        </a:defRPr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0.00381</cdr:x>
      <cdr:y>0.0544</cdr:y>
    </cdr:from>
    <cdr:to>
      <cdr:x>0.11768</cdr:x>
      <cdr:y>0.71029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-875158" y="1088574"/>
          <a:ext cx="2347473" cy="5597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Потенциальный охват (%)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0.41333</cdr:x>
      <cdr:y>0</cdr:y>
    </cdr:from>
    <cdr:to>
      <cdr:x>0.81072</cdr:x>
      <cdr:y>0.07407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32248" y="0"/>
          <a:ext cx="214613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1400" dirty="0" err="1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Контакты</a:t>
          </a:r>
          <a:r>
            <a:rPr lang="uk-UA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uk-UA" sz="1400" dirty="0">
              <a:solidFill>
                <a:schemeClr val="bg1">
                  <a:lumMod val="50000"/>
                </a:schemeClr>
              </a:solidFill>
            </a:rPr>
            <a:t> </a:t>
          </a:r>
          <a:endParaRPr lang="ru-RU" sz="1400" dirty="0">
            <a:solidFill>
              <a:schemeClr val="bg1">
                <a:lumMod val="50000"/>
              </a:schemeClr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0.40606</cdr:x>
      <cdr:y>0.01301</cdr:y>
    </cdr:from>
    <cdr:to>
      <cdr:x>0.80345</cdr:x>
      <cdr:y>0.08708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44216" y="51536"/>
          <a:ext cx="1902713" cy="293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1400" dirty="0" err="1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Контакты</a:t>
          </a:r>
          <a:r>
            <a:rPr lang="uk-UA" sz="1400" dirty="0">
              <a:solidFill>
                <a:schemeClr val="bg1">
                  <a:lumMod val="50000"/>
                </a:schemeClr>
              </a:solidFill>
            </a:rPr>
            <a:t>  </a:t>
          </a:r>
          <a:endParaRPr lang="ru-RU" sz="1400" dirty="0">
            <a:solidFill>
              <a:schemeClr val="bg1">
                <a:lumMod val="50000"/>
              </a:schemeClr>
            </a:solidFill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0.31582</cdr:x>
      <cdr:y>0.01301</cdr:y>
    </cdr:from>
    <cdr:to>
      <cdr:x>0.71321</cdr:x>
      <cdr:y>0.08708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12168" y="51536"/>
          <a:ext cx="1902713" cy="293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1400" dirty="0" err="1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Количество</a:t>
          </a:r>
          <a:endParaRPr lang="ru-RU" sz="1400" dirty="0">
            <a:solidFill>
              <a:schemeClr val="bg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0.00381</cdr:x>
      <cdr:y>0.0544</cdr:y>
    </cdr:from>
    <cdr:to>
      <cdr:x>0.11768</cdr:x>
      <cdr:y>0.71029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-875158" y="1088574"/>
          <a:ext cx="2347473" cy="5597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Средняя стоимость тысячи контактов (</a:t>
          </a:r>
          <a:r>
            <a:rPr lang="ru-RU" sz="1200" dirty="0" err="1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грн</a:t>
          </a:r>
          <a:r>
            <a:rPr lang="ru-RU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0.11387</cdr:x>
      <cdr:y>0.65588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968745" y="968745"/>
          <a:ext cx="2465810" cy="528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000" dirty="0">
              <a:solidFill>
                <a:schemeClr val="bg1">
                  <a:lumMod val="50000"/>
                </a:schemeClr>
              </a:solidFill>
            </a:rPr>
            <a:t>Среднее к-во контактов носителя за </a:t>
          </a:r>
          <a:r>
            <a:rPr lang="ru-RU" sz="1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месяц</a:t>
          </a:r>
          <a:r>
            <a:rPr lang="ru-RU" sz="1000" dirty="0">
              <a:solidFill>
                <a:schemeClr val="bg1">
                  <a:lumMod val="50000"/>
                </a:schemeClr>
              </a:solidFill>
            </a:rPr>
            <a:t> (</a:t>
          </a:r>
          <a:r>
            <a:rPr lang="ru-RU" sz="1000" dirty="0" err="1">
              <a:solidFill>
                <a:schemeClr val="bg1">
                  <a:lumMod val="50000"/>
                </a:schemeClr>
              </a:solidFill>
            </a:rPr>
            <a:t>тыс</a:t>
          </a:r>
          <a:r>
            <a:rPr lang="ru-RU" sz="1000" dirty="0">
              <a:solidFill>
                <a:schemeClr val="bg1">
                  <a:lumMod val="50000"/>
                </a:schemeClr>
              </a:solidFill>
            </a:rPr>
            <a:t>)</a:t>
          </a:r>
        </a:p>
      </cdr:txBody>
    </cdr:sp>
  </cdr:relSizeAnchor>
  <cdr:relSizeAnchor xmlns:cdr="http://schemas.openxmlformats.org/drawingml/2006/chartDrawing">
    <cdr:from>
      <cdr:x>0.88613</cdr:x>
      <cdr:y>0.02782</cdr:y>
    </cdr:from>
    <cdr:to>
      <cdr:x>1</cdr:x>
      <cdr:y>0.68371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3058363" y="1164809"/>
          <a:ext cx="2634418" cy="528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dirty="0">
              <a:solidFill>
                <a:schemeClr val="bg1">
                  <a:lumMod val="50000"/>
                </a:schemeClr>
              </a:solidFill>
            </a:rPr>
            <a:t>Средняя стоимость тысячи контактов (</a:t>
          </a:r>
          <a:r>
            <a:rPr lang="ru-RU" sz="1000" dirty="0" err="1">
              <a:solidFill>
                <a:schemeClr val="bg1">
                  <a:lumMod val="50000"/>
                </a:schemeClr>
              </a:solidFill>
            </a:rPr>
            <a:t>грн</a:t>
          </a:r>
          <a:r>
            <a:rPr lang="ru-RU" sz="1000" dirty="0">
              <a:solidFill>
                <a:schemeClr val="bg1">
                  <a:lumMod val="50000"/>
                </a:schemeClr>
              </a:solidFill>
            </a:rPr>
            <a:t>)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0.06173</cdr:x>
      <cdr:y>0</cdr:y>
    </cdr:from>
    <cdr:to>
      <cdr:x>0.1358</cdr:x>
      <cdr:y>0.86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972120" y="469829"/>
          <a:ext cx="3096344" cy="432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indent="0"/>
          <a:r>
            <a:rPr lang="ru-RU" sz="1100" dirty="0">
              <a:latin typeface="Arial" pitchFamily="34" charset="0"/>
              <a:ea typeface="+mn-ea"/>
              <a:cs typeface="Arial" pitchFamily="34" charset="0"/>
            </a:rPr>
            <a:t>Месячная динамика бюджетов ( млн. грн. ) </a:t>
          </a:r>
        </a:p>
      </cdr:txBody>
    </cdr:sp>
  </cdr:relSizeAnchor>
  <cdr:relSizeAnchor xmlns:cdr="http://schemas.openxmlformats.org/drawingml/2006/chartDrawing">
    <cdr:from>
      <cdr:x>0.90476</cdr:x>
      <cdr:y>0</cdr:y>
    </cdr:from>
    <cdr:to>
      <cdr:x>0.97884</cdr:x>
      <cdr:y>0.86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3945016" y="1332131"/>
          <a:ext cx="3096344" cy="4320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>
              <a:latin typeface="Arial" pitchFamily="34" charset="0"/>
              <a:cs typeface="Arial" pitchFamily="34" charset="0"/>
            </a:rPr>
            <a:t>Месячная разница бюджетов  ( млн. грн. ) 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0.01978</cdr:x>
      <cdr:y>0.05357</cdr:y>
    </cdr:from>
    <cdr:to>
      <cdr:x>0.13365</cdr:x>
      <cdr:y>0.70946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-905413" y="1228941"/>
          <a:ext cx="2644842" cy="619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dirty="0">
              <a:solidFill>
                <a:schemeClr val="bg1">
                  <a:lumMod val="50000"/>
                </a:schemeClr>
              </a:solidFill>
            </a:rPr>
            <a:t>Доля </a:t>
          </a:r>
        </a:p>
      </cdr:txBody>
    </cdr:sp>
  </cdr:relSizeAnchor>
  <cdr:relSizeAnchor xmlns:cdr="http://schemas.openxmlformats.org/drawingml/2006/chartDrawing">
    <cdr:from>
      <cdr:x>0.41333</cdr:x>
      <cdr:y>0</cdr:y>
    </cdr:from>
    <cdr:to>
      <cdr:x>0.81072</cdr:x>
      <cdr:y>0.07407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32248" y="0"/>
          <a:ext cx="214613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Количество</a:t>
          </a:r>
          <a:endParaRPr lang="ru-RU" sz="1400" dirty="0">
            <a:solidFill>
              <a:schemeClr val="bg1">
                <a:lumMod val="50000"/>
              </a:schemeClr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0.01978</cdr:x>
      <cdr:y>0.05357</cdr:y>
    </cdr:from>
    <cdr:to>
      <cdr:x>0.13365</cdr:x>
      <cdr:y>0.70946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-905413" y="1228941"/>
          <a:ext cx="2644842" cy="619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dirty="0">
              <a:solidFill>
                <a:schemeClr val="bg1">
                  <a:lumMod val="50000"/>
                </a:schemeClr>
              </a:solidFill>
            </a:rPr>
            <a:t>Доля </a:t>
          </a:r>
        </a:p>
      </cdr:txBody>
    </cdr:sp>
  </cdr:relSizeAnchor>
  <cdr:relSizeAnchor xmlns:cdr="http://schemas.openxmlformats.org/drawingml/2006/chartDrawing">
    <cdr:from>
      <cdr:x>0.41333</cdr:x>
      <cdr:y>0</cdr:y>
    </cdr:from>
    <cdr:to>
      <cdr:x>0.81072</cdr:x>
      <cdr:y>0.07407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32248" y="0"/>
          <a:ext cx="214613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Бюджет</a:t>
          </a:r>
          <a:r>
            <a:rPr lang="uk-UA" sz="1400" dirty="0">
              <a:solidFill>
                <a:schemeClr val="bg1">
                  <a:lumMod val="50000"/>
                </a:schemeClr>
              </a:solidFill>
            </a:rPr>
            <a:t>  </a:t>
          </a:r>
          <a:endParaRPr lang="ru-RU" sz="1400" dirty="0">
            <a:solidFill>
              <a:schemeClr val="bg1">
                <a:lumMod val="50000"/>
              </a:schemeClr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0.34315</cdr:x>
      <cdr:y>0</cdr:y>
    </cdr:from>
    <cdr:to>
      <cdr:x>0.74054</cdr:x>
      <cdr:y>0.07407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90464" y="0"/>
          <a:ext cx="2189269" cy="2773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Количество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0.41333</cdr:x>
      <cdr:y>0</cdr:y>
    </cdr:from>
    <cdr:to>
      <cdr:x>0.81072</cdr:x>
      <cdr:y>0.07407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32248" y="0"/>
          <a:ext cx="214613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1400" dirty="0" err="1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Контакты</a:t>
          </a:r>
          <a:r>
            <a:rPr lang="uk-UA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uk-UA" sz="140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endParaRPr lang="ru-RU" sz="14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0.34315</cdr:x>
      <cdr:y>0</cdr:y>
    </cdr:from>
    <cdr:to>
      <cdr:x>0.74054</cdr:x>
      <cdr:y>0.07407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90464" y="0"/>
          <a:ext cx="2189269" cy="2773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Количество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DAEA0-6E84-4CCC-A35D-65D1C9AFF7B8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885CD-6E8C-4B0D-93FD-74442199A0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970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Обновление по материалам </a:t>
            </a:r>
            <a:r>
              <a:rPr lang="en-US" dirty="0"/>
              <a:t>http://www.adcoalition.org.ua/adv/statistics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885CD-6E8C-4B0D-93FD-74442199A093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17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885CD-6E8C-4B0D-93FD-74442199A09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235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Всего</a:t>
            </a:r>
            <a:r>
              <a:rPr lang="ru-RU" dirty="0"/>
              <a:t>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-12%</a:t>
            </a:r>
            <a:r>
              <a:rPr lang="ru-RU" dirty="0"/>
              <a:t>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885CD-6E8C-4B0D-93FD-74442199A09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822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Всего</a:t>
            </a:r>
            <a:r>
              <a:rPr lang="ru-RU" dirty="0"/>
              <a:t>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-12%</a:t>
            </a:r>
            <a:r>
              <a:rPr lang="ru-RU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885CD-6E8C-4B0D-93FD-74442199A09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496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Всего</a:t>
            </a:r>
            <a:r>
              <a:rPr lang="ru-RU" dirty="0"/>
              <a:t>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-12%</a:t>
            </a:r>
            <a:r>
              <a:rPr lang="ru-RU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885CD-6E8C-4B0D-93FD-74442199A09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657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885CD-6E8C-4B0D-93FD-74442199A09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5981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885CD-6E8C-4B0D-93FD-74442199A09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8238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885CD-6E8C-4B0D-93FD-74442199A09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239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885CD-6E8C-4B0D-93FD-74442199A09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8503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885CD-6E8C-4B0D-93FD-74442199A09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292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885CD-6E8C-4B0D-93FD-74442199A09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441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885CD-6E8C-4B0D-93FD-74442199A09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211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885CD-6E8C-4B0D-93FD-74442199A09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34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885CD-6E8C-4B0D-93FD-74442199A09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841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885CD-6E8C-4B0D-93FD-74442199A09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34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885CD-6E8C-4B0D-93FD-74442199A09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34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885CD-6E8C-4B0D-93FD-74442199A09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34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885CD-6E8C-4B0D-93FD-74442199A09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34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8860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915566"/>
            <a:ext cx="4966320" cy="1152128"/>
          </a:xfrm>
        </p:spPr>
        <p:txBody>
          <a:bodyPr/>
          <a:lstStyle>
            <a:lvl1pPr algn="l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2139702"/>
            <a:ext cx="3200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EDA8-81C9-4A96-9091-E1180A5E9A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517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8611"/>
            <a:ext cx="9144000" cy="495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081"/>
            <a:ext cx="8229600" cy="857250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228184" y="4779402"/>
            <a:ext cx="981472" cy="273844"/>
          </a:xfrm>
        </p:spPr>
        <p:txBody>
          <a:bodyPr/>
          <a:lstStyle/>
          <a:p>
            <a:fld id="{B6D6EDA8-81C9-4A96-9091-E1180A5E9AD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86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24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7EC87-94D2-41B2-A32D-1E61F71FB7AA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6EDA8-81C9-4A96-9091-E1180A5E9A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95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Наружная реклама в Украине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257175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ru-RU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uk-UA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928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Доли основных городов по итогам 201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года.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форматы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220908730"/>
              </p:ext>
            </p:extLst>
          </p:nvPr>
        </p:nvGraphicFramePr>
        <p:xfrm>
          <a:off x="2411760" y="1192787"/>
          <a:ext cx="475252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55776" y="4734218"/>
            <a:ext cx="4608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 Consulting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январь-декабрь 201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формат </a:t>
            </a:r>
            <a:r>
              <a:rPr lang="ru-RU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скролл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все размеры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39952" y="793489"/>
            <a:ext cx="796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Скролл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933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стоимость тысячи контактов носителей  </a:t>
            </a:r>
            <a:endParaRPr lang="ru-RU" dirty="0"/>
          </a:p>
        </p:txBody>
      </p:sp>
      <p:sp>
        <p:nvSpPr>
          <p:cNvPr id="4" name="Подзаголовок 6"/>
          <p:cNvSpPr txBox="1">
            <a:spLocks/>
          </p:cNvSpPr>
          <p:nvPr/>
        </p:nvSpPr>
        <p:spPr>
          <a:xfrm>
            <a:off x="6588224" y="1851670"/>
            <a:ext cx="2431143" cy="1218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носитель генерирует количество контактов,  эквивалентное населению среднего города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7784" y="4705855"/>
            <a:ext cx="40598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 Consulting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январь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k-UA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декабрь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(среднемесячные)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243611907"/>
              </p:ext>
            </p:extLst>
          </p:nvPr>
        </p:nvGraphicFramePr>
        <p:xfrm>
          <a:off x="161588" y="1158748"/>
          <a:ext cx="6742620" cy="3579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6424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Товарные группы: затраты на наружную рекламу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7784" y="4695263"/>
            <a:ext cx="4059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 Consulting, 201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-201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EB98F6-FEDA-4646-AC3F-7B8B9FB0F9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56" t="22502" r="42284" b="42586"/>
          <a:stretch/>
        </p:blipFill>
        <p:spPr>
          <a:xfrm>
            <a:off x="381300" y="987574"/>
            <a:ext cx="8452817" cy="308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28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081"/>
            <a:ext cx="8229600" cy="857250"/>
          </a:xfrm>
        </p:spPr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Основные рекламодатели: 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затраты на наружную рекламу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7784" y="4705789"/>
            <a:ext cx="4059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 Consulting,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-201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BA13CA-1D3A-4EAA-87F6-AE2A9AC9EC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0" t="22595" r="35513" b="42308"/>
          <a:stretch/>
        </p:blipFill>
        <p:spPr>
          <a:xfrm>
            <a:off x="324668" y="1131590"/>
            <a:ext cx="856781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10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081"/>
            <a:ext cx="8064896" cy="857250"/>
          </a:xfrm>
        </p:spPr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Основные торговые марки: затраты на наружную рекламу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7784" y="4705789"/>
            <a:ext cx="4059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 Consulting,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-201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434037-EB10-4546-8F47-A5E0E83DBE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94" t="21113" r="47493" b="43974"/>
          <a:stretch/>
        </p:blipFill>
        <p:spPr>
          <a:xfrm>
            <a:off x="251520" y="987574"/>
            <a:ext cx="8432427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23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Сезонность затрат в наружной рекламе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7784" y="4705789"/>
            <a:ext cx="4059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 Consulting, 201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-201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354866027"/>
              </p:ext>
            </p:extLst>
          </p:nvPr>
        </p:nvGraphicFramePr>
        <p:xfrm>
          <a:off x="3203848" y="862331"/>
          <a:ext cx="583264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E959FE-0832-494A-B37D-FDC314D7EB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393" t="41856" r="33689" b="32955"/>
          <a:stretch/>
        </p:blipFill>
        <p:spPr>
          <a:xfrm>
            <a:off x="971600" y="1203598"/>
            <a:ext cx="2362200" cy="259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910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Распределение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проданных рекламных поверхностей по основным городам Украины. 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958548049"/>
              </p:ext>
            </p:extLst>
          </p:nvPr>
        </p:nvGraphicFramePr>
        <p:xfrm>
          <a:off x="4535488" y="843558"/>
          <a:ext cx="460851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27784" y="4705789"/>
            <a:ext cx="4059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 Consulting,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279332243"/>
              </p:ext>
            </p:extLst>
          </p:nvPr>
        </p:nvGraphicFramePr>
        <p:xfrm>
          <a:off x="107504" y="858488"/>
          <a:ext cx="460851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89211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Распределение рекламных поверхностей по основным операторам Украины. Все носители.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995988482"/>
              </p:ext>
            </p:extLst>
          </p:nvPr>
        </p:nvGraphicFramePr>
        <p:xfrm>
          <a:off x="179387" y="792022"/>
          <a:ext cx="4395375" cy="3867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27784" y="4783526"/>
            <a:ext cx="4059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 Consulting,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январь-декабрь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308035905"/>
              </p:ext>
            </p:extLst>
          </p:nvPr>
        </p:nvGraphicFramePr>
        <p:xfrm>
          <a:off x="4283969" y="792022"/>
          <a:ext cx="4860032" cy="3867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50222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Распределение рекламных поверхностей по основным о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ператорам</a:t>
            </a:r>
            <a:r>
              <a:rPr lang="ru-RU" dirty="0">
                <a:latin typeface="Arial" pitchFamily="34" charset="0"/>
                <a:cs typeface="Arial" pitchFamily="34" charset="0"/>
              </a:rPr>
              <a:t> Украины. 6х3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27784" y="4803998"/>
            <a:ext cx="4059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 Consulting,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январь-декабрь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931742546"/>
              </p:ext>
            </p:extLst>
          </p:nvPr>
        </p:nvGraphicFramePr>
        <p:xfrm>
          <a:off x="-324543" y="771550"/>
          <a:ext cx="489930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976621557"/>
              </p:ext>
            </p:extLst>
          </p:nvPr>
        </p:nvGraphicFramePr>
        <p:xfrm>
          <a:off x="4283969" y="771550"/>
          <a:ext cx="486003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18800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Распределение рекламных поверхностей по основным о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ператорам</a:t>
            </a:r>
            <a:r>
              <a:rPr lang="ru-RU" dirty="0">
                <a:latin typeface="Arial" pitchFamily="34" charset="0"/>
                <a:cs typeface="Arial" pitchFamily="34" charset="0"/>
              </a:rPr>
              <a:t> Украины. 1,2х1,8. ТОП-5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27784" y="4803998"/>
            <a:ext cx="4059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 Consulting,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январь-декабрь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089103241"/>
              </p:ext>
            </p:extLst>
          </p:nvPr>
        </p:nvGraphicFramePr>
        <p:xfrm>
          <a:off x="4355976" y="720014"/>
          <a:ext cx="478802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369623957"/>
              </p:ext>
            </p:extLst>
          </p:nvPr>
        </p:nvGraphicFramePr>
        <p:xfrm>
          <a:off x="-108520" y="720014"/>
          <a:ext cx="478802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54471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медиарынка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9870901"/>
              </p:ext>
            </p:extLst>
          </p:nvPr>
        </p:nvGraphicFramePr>
        <p:xfrm>
          <a:off x="92365" y="843558"/>
          <a:ext cx="4400123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3778538"/>
              </p:ext>
            </p:extLst>
          </p:nvPr>
        </p:nvGraphicFramePr>
        <p:xfrm>
          <a:off x="4492488" y="843558"/>
          <a:ext cx="4400123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27784" y="4778884"/>
            <a:ext cx="4059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ВРК (</a:t>
            </a:r>
            <a:r>
              <a:rPr lang="en-US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http://www.adcoalition.org.ua/</a:t>
            </a:r>
            <a:r>
              <a:rPr lang="ru-RU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88B946-3BF6-496E-A918-75EC0412864B}"/>
              </a:ext>
            </a:extLst>
          </p:cNvPr>
          <p:cNvSpPr txBox="1"/>
          <p:nvPr/>
        </p:nvSpPr>
        <p:spPr>
          <a:xfrm>
            <a:off x="683568" y="3826129"/>
            <a:ext cx="78488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*Новая методология оценки Интернет рынка с 2018 года. </a:t>
            </a:r>
            <a:r>
              <a:rPr lang="ru-RU" dirty="0"/>
              <a:t> </a:t>
            </a:r>
            <a:r>
              <a:rPr lang="ru-RU" sz="800" dirty="0"/>
              <a:t>Только  часть рынка (баннерная реклама, цифровое видео, спонсорство) учитывают в объёме Медиа рекламы.  Остальная часть бюджетов вынесена за рамки медиа. </a:t>
            </a:r>
          </a:p>
        </p:txBody>
      </p:sp>
    </p:spTree>
    <p:extLst>
      <p:ext uri="{BB962C8B-B14F-4D97-AF65-F5344CB8AC3E}">
        <p14:creationId xmlns:p14="http://schemas.microsoft.com/office/powerpoint/2010/main" val="282120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Источники данных</a:t>
            </a:r>
            <a:endParaRPr lang="ru-RU" dirty="0"/>
          </a:p>
        </p:txBody>
      </p:sp>
      <p:pic>
        <p:nvPicPr>
          <p:cNvPr id="1026" name="Picture 2" descr="C:\Users\User\Desktop\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7574"/>
            <a:ext cx="1953574" cy="61155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483768" y="915566"/>
            <a:ext cx="6660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</a:t>
            </a: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Consulting</a:t>
            </a: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‒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официальный исследователь рынка наружной рекламы.</a:t>
            </a: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География исследований: ТОП-24 городов, население в возрасте 18+ лет.</a:t>
            </a:r>
          </a:p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www.doors-c.com.ua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User\Desktop\tns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643758"/>
            <a:ext cx="668179" cy="66817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483768" y="2571750"/>
            <a:ext cx="66602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MMI Украина (</a:t>
            </a:r>
            <a:r>
              <a:rPr lang="ru-RU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</a:t>
            </a: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ru-RU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</a:t>
            </a: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Index</a:t>
            </a: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Украина). </a:t>
            </a: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География исследований: города 50 000+, население в возрасте 12-65 лет.</a:t>
            </a: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Выборочная совокупность: 5 000 респондентов в 1 волну исследования. </a:t>
            </a: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Периодичность: 4 раза в год.</a:t>
            </a:r>
          </a:p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www.tns-ua.com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8" name="Picture 4" descr="C:\Users\User\Desktop\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507854"/>
            <a:ext cx="1112688" cy="10957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483768" y="3651870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«Всеукраинская рекламная коалиция»</a:t>
            </a:r>
          </a:p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www.adcoalition.org.ua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:\Users\User\Desktop\middle_image_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707654"/>
            <a:ext cx="1528884" cy="84938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483768" y="1779662"/>
            <a:ext cx="6660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Коммуникационный</a:t>
            </a:r>
            <a:r>
              <a:rPr lang="uk-UA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Альянс </a:t>
            </a: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‒ 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официальный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мониторист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рынка наружной рекламы.</a:t>
            </a: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География мониторинга: ТОП-46 городов, население в возрасте 18+ лет.</a:t>
            </a: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Периодичность: 1 раз в месяц.</a:t>
            </a:r>
          </a:p>
        </p:txBody>
      </p:sp>
    </p:spTree>
    <p:extLst>
      <p:ext uri="{BB962C8B-B14F-4D97-AF65-F5344CB8AC3E}">
        <p14:creationId xmlns:p14="http://schemas.microsoft.com/office/powerpoint/2010/main" val="2681784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51670"/>
            <a:ext cx="6357392" cy="857250"/>
          </a:xfrm>
        </p:spPr>
        <p:txBody>
          <a:bodyPr>
            <a:noAutofit/>
          </a:bodyPr>
          <a:lstStyle/>
          <a:p>
            <a:r>
              <a:rPr lang="ru-RU" sz="4400" dirty="0">
                <a:latin typeface="Arial" pitchFamily="34" charset="0"/>
                <a:cs typeface="Arial" pitchFamily="34" charset="0"/>
              </a:rPr>
              <a:t>БЛАГОДАРИМ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665949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Проникновение 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/>
          </p:nvPr>
        </p:nvGraphicFramePr>
        <p:xfrm>
          <a:off x="323528" y="987574"/>
          <a:ext cx="4915272" cy="3579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одзаголовок 6"/>
          <p:cNvSpPr txBox="1">
            <a:spLocks/>
          </p:cNvSpPr>
          <p:nvPr/>
        </p:nvSpPr>
        <p:spPr>
          <a:xfrm>
            <a:off x="4932040" y="1059582"/>
            <a:ext cx="3943311" cy="3130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Наружная реклама и ТВ – по прежнему остаются наиболее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охватообразующими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медиа каналами.</a:t>
            </a:r>
            <a:b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Позиции Интернета сильны по молодежным аудиториям. По общей аудитории ‒ охват на уровне 70% </a:t>
            </a:r>
          </a:p>
          <a:p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4705855"/>
            <a:ext cx="40598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ru-RU" sz="11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Эспертная</a:t>
            </a:r>
            <a:r>
              <a:rPr lang="ru-RU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оценка ИКНР на основании данных </a:t>
            </a:r>
            <a:r>
              <a:rPr lang="ru-RU" sz="11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InMind</a:t>
            </a:r>
            <a:r>
              <a:rPr lang="ru-RU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MMI Украина 201</a:t>
            </a:r>
            <a:r>
              <a:rPr lang="en-US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+201</a:t>
            </a:r>
            <a:r>
              <a:rPr lang="en-US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/3, </a:t>
            </a:r>
            <a:r>
              <a:rPr lang="ru-RU" sz="11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</a:t>
            </a:r>
            <a:r>
              <a:rPr lang="ru-RU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endParaRPr lang="ru-RU" sz="11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710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/>
          </p:nvPr>
        </p:nvGraphicFramePr>
        <p:xfrm>
          <a:off x="251520" y="555526"/>
          <a:ext cx="520330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стоимость тысячи контактов медиа  </a:t>
            </a:r>
            <a:endParaRPr lang="ru-RU" dirty="0"/>
          </a:p>
        </p:txBody>
      </p:sp>
      <p:sp>
        <p:nvSpPr>
          <p:cNvPr id="4" name="Подзаголовок 6"/>
          <p:cNvSpPr txBox="1">
            <a:spLocks/>
          </p:cNvSpPr>
          <p:nvPr/>
        </p:nvSpPr>
        <p:spPr>
          <a:xfrm>
            <a:off x="4932040" y="1059582"/>
            <a:ext cx="3943311" cy="3130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Наружная реклама, интернет и радио – наиболее дешевые с точки зрения цены за контакт медиа для широкой аудитории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83768" y="4776702"/>
            <a:ext cx="4536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Экспертная оценка </a:t>
            </a:r>
            <a:r>
              <a:rPr lang="ru-RU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ИКНР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расчет по аудитории 18+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49563" y="695085"/>
            <a:ext cx="5052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 sz="1100" b="0" i="0" u="none" strike="noStrike" kern="1200" baseline="0">
                <a:solidFill>
                  <a:prstClr val="white">
                    <a:lumMod val="50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100" dirty="0">
                <a:solidFill>
                  <a:prstClr val="white">
                    <a:lumMod val="50000"/>
                  </a:prstClr>
                </a:solidFill>
              </a:rPr>
              <a:t>1 265</a:t>
            </a:r>
            <a:endParaRPr lang="uk-UA" sz="11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887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Доли основных форматов по итогам 2018 года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207012014"/>
              </p:ext>
            </p:extLst>
          </p:nvPr>
        </p:nvGraphicFramePr>
        <p:xfrm>
          <a:off x="323528" y="1320800"/>
          <a:ext cx="4536504" cy="2987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одзаголовок 6"/>
          <p:cNvSpPr txBox="1">
            <a:spLocks/>
          </p:cNvSpPr>
          <p:nvPr/>
        </p:nvSpPr>
        <p:spPr>
          <a:xfrm>
            <a:off x="5076056" y="1494442"/>
            <a:ext cx="3658262" cy="3130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Щитовые конструкции ‒ по прежнему основной формат для украинского рынка </a:t>
            </a:r>
          </a:p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Сити-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лайт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второй в количественном выражении, однако при пересчете контактов и денег – значительно уступает призме .  </a:t>
            </a:r>
            <a:endParaRPr lang="uk-UA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4776702"/>
            <a:ext cx="4059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 Consulting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январь-декабрь 2018</a:t>
            </a:r>
          </a:p>
        </p:txBody>
      </p:sp>
    </p:spTree>
    <p:extLst>
      <p:ext uri="{BB962C8B-B14F-4D97-AF65-F5344CB8AC3E}">
        <p14:creationId xmlns:p14="http://schemas.microsoft.com/office/powerpoint/2010/main" val="492605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Динамика роста доли рекламных поверхностей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316629515"/>
              </p:ext>
            </p:extLst>
          </p:nvPr>
        </p:nvGraphicFramePr>
        <p:xfrm>
          <a:off x="92264" y="1203325"/>
          <a:ext cx="4767768" cy="3265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099904388"/>
              </p:ext>
            </p:extLst>
          </p:nvPr>
        </p:nvGraphicFramePr>
        <p:xfrm>
          <a:off x="4679915" y="1201604"/>
          <a:ext cx="4467605" cy="3265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59632" y="851537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Количество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2160" y="843558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Бюджет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7784" y="4783526"/>
            <a:ext cx="4059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 Consulting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январь-декабрь 2018</a:t>
            </a:r>
          </a:p>
        </p:txBody>
      </p:sp>
    </p:spTree>
    <p:extLst>
      <p:ext uri="{BB962C8B-B14F-4D97-AF65-F5344CB8AC3E}">
        <p14:creationId xmlns:p14="http://schemas.microsoft.com/office/powerpoint/2010/main" val="2083145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Доли основных городов по итогам 2018 года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193860631"/>
              </p:ext>
            </p:extLst>
          </p:nvPr>
        </p:nvGraphicFramePr>
        <p:xfrm>
          <a:off x="255494" y="1188081"/>
          <a:ext cx="4860032" cy="2987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27784" y="4797174"/>
            <a:ext cx="4059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 Consulting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январь-декабрь 2018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31150" y="891779"/>
            <a:ext cx="1361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Все носители </a:t>
            </a:r>
          </a:p>
        </p:txBody>
      </p:sp>
      <p:sp>
        <p:nvSpPr>
          <p:cNvPr id="8" name="Подзаголовок 6"/>
          <p:cNvSpPr txBox="1">
            <a:spLocks/>
          </p:cNvSpPr>
          <p:nvPr/>
        </p:nvSpPr>
        <p:spPr>
          <a:xfrm>
            <a:off x="5436096" y="1446923"/>
            <a:ext cx="3586254" cy="3130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Киев – основа рынка наружной рекламы в количественном, бюджетном и качественном выражении</a:t>
            </a:r>
          </a:p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Соотношение между контактами и бюджетами свидетельствует о взвешенном подходе к ценообразованию</a:t>
            </a:r>
            <a:endParaRPr lang="uk-UA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125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Доли основных городов по итогам 2018 года.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форматы 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500859241"/>
              </p:ext>
            </p:extLst>
          </p:nvPr>
        </p:nvGraphicFramePr>
        <p:xfrm>
          <a:off x="0" y="1059584"/>
          <a:ext cx="4727470" cy="3875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52000" y="862331"/>
            <a:ext cx="5357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Щит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12160" y="862331"/>
            <a:ext cx="8194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Призма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169242734"/>
              </p:ext>
            </p:extLst>
          </p:nvPr>
        </p:nvGraphicFramePr>
        <p:xfrm>
          <a:off x="4644008" y="1057971"/>
          <a:ext cx="4788024" cy="3875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27784" y="4790350"/>
            <a:ext cx="4680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 Consulting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январь-декабрь 2018, размер 6х3 </a:t>
            </a:r>
          </a:p>
        </p:txBody>
      </p:sp>
    </p:spTree>
    <p:extLst>
      <p:ext uri="{BB962C8B-B14F-4D97-AF65-F5344CB8AC3E}">
        <p14:creationId xmlns:p14="http://schemas.microsoft.com/office/powerpoint/2010/main" val="327758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Доли основных городов по итогам 2018 года.</a:t>
            </a: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форматы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432894678"/>
              </p:ext>
            </p:extLst>
          </p:nvPr>
        </p:nvGraphicFramePr>
        <p:xfrm>
          <a:off x="-52606" y="1131590"/>
          <a:ext cx="5185203" cy="3528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27784" y="4700926"/>
            <a:ext cx="4392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 Consulting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январь-декабрь 2018, размеры 1,2х1,8 форматов сити-</a:t>
            </a:r>
            <a:r>
              <a:rPr lang="ru-RU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лайт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лайтбокс, все размеры </a:t>
            </a:r>
            <a:r>
              <a:rPr lang="ru-RU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бэклайтов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3885" y="852657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Сити-лай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т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915566"/>
            <a:ext cx="8615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Бэклайт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42067408"/>
              </p:ext>
            </p:extLst>
          </p:nvPr>
        </p:nvGraphicFramePr>
        <p:xfrm>
          <a:off x="4427984" y="1203325"/>
          <a:ext cx="4589110" cy="3293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762383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arcom Pallette">
    <a:dk1>
      <a:srgbClr val="7F7F7F"/>
    </a:dk1>
    <a:lt1>
      <a:sysClr val="window" lastClr="FFFFFF"/>
    </a:lt1>
    <a:dk2>
      <a:srgbClr val="E36F1E"/>
    </a:dk2>
    <a:lt2>
      <a:srgbClr val="F3A220"/>
    </a:lt2>
    <a:accent1>
      <a:srgbClr val="BF3165"/>
    </a:accent1>
    <a:accent2>
      <a:srgbClr val="C00000"/>
    </a:accent2>
    <a:accent3>
      <a:srgbClr val="4B436D"/>
    </a:accent3>
    <a:accent4>
      <a:srgbClr val="00AFDB"/>
    </a:accent4>
    <a:accent5>
      <a:srgbClr val="7AC143"/>
    </a:accent5>
    <a:accent6>
      <a:srgbClr val="00853F"/>
    </a:accent6>
    <a:hlink>
      <a:srgbClr val="A5A5A5"/>
    </a:hlink>
    <a:folHlink>
      <a:srgbClr val="800080"/>
    </a:folHlink>
  </a:clrScheme>
  <a:fontScheme name="Starcom Fonts">
    <a:majorFont>
      <a:latin typeface="Univers LT 47 CondensedLt"/>
      <a:ea typeface=""/>
      <a:cs typeface=""/>
    </a:majorFont>
    <a:minorFont>
      <a:latin typeface="Univers LT 47 CondensedL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tarcom Pallette">
    <a:dk1>
      <a:srgbClr val="7F7F7F"/>
    </a:dk1>
    <a:lt1>
      <a:sysClr val="window" lastClr="FFFFFF"/>
    </a:lt1>
    <a:dk2>
      <a:srgbClr val="E36F1E"/>
    </a:dk2>
    <a:lt2>
      <a:srgbClr val="F3A220"/>
    </a:lt2>
    <a:accent1>
      <a:srgbClr val="BF3165"/>
    </a:accent1>
    <a:accent2>
      <a:srgbClr val="C00000"/>
    </a:accent2>
    <a:accent3>
      <a:srgbClr val="4B436D"/>
    </a:accent3>
    <a:accent4>
      <a:srgbClr val="00AFDB"/>
    </a:accent4>
    <a:accent5>
      <a:srgbClr val="7AC143"/>
    </a:accent5>
    <a:accent6>
      <a:srgbClr val="00853F"/>
    </a:accent6>
    <a:hlink>
      <a:srgbClr val="A5A5A5"/>
    </a:hlink>
    <a:folHlink>
      <a:srgbClr val="800080"/>
    </a:folHlink>
  </a:clrScheme>
  <a:fontScheme name="Starcom Fonts">
    <a:majorFont>
      <a:latin typeface="Univers LT 47 CondensedLt"/>
      <a:ea typeface=""/>
      <a:cs typeface=""/>
    </a:majorFont>
    <a:minorFont>
      <a:latin typeface="Univers LT 47 CondensedL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13465</TotalTime>
  <Words>648</Words>
  <Application>Microsoft Office PowerPoint</Application>
  <PresentationFormat>Экран (16:9)</PresentationFormat>
  <Paragraphs>123</Paragraphs>
  <Slides>21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Calibri</vt:lpstr>
      <vt:lpstr>Тема Office</vt:lpstr>
      <vt:lpstr>Наружная реклама в Украине</vt:lpstr>
      <vt:lpstr>Динамика медиарынка </vt:lpstr>
      <vt:lpstr>Проникновение </vt:lpstr>
      <vt:lpstr>Средняя стоимость тысячи контактов медиа  </vt:lpstr>
      <vt:lpstr>Доли основных форматов по итогам 2018 года</vt:lpstr>
      <vt:lpstr>Динамика роста доли рекламных поверхностей</vt:lpstr>
      <vt:lpstr>Доли основных городов по итогам 2018 года</vt:lpstr>
      <vt:lpstr>Доли основных городов по итогам 2018 года.  Основные форматы </vt:lpstr>
      <vt:lpstr>Доли основных городов по итогам 2018 года.  Основные форматы</vt:lpstr>
      <vt:lpstr>Доли основных городов по итогам 2018 года.  Основные форматы</vt:lpstr>
      <vt:lpstr>Средняя стоимость тысячи контактов носителей  </vt:lpstr>
      <vt:lpstr>Товарные группы: затраты на наружную рекламу </vt:lpstr>
      <vt:lpstr>Основные рекламодатели:  затраты на наружную рекламу </vt:lpstr>
      <vt:lpstr>Основные торговые марки: затраты на наружную рекламу </vt:lpstr>
      <vt:lpstr>Сезонность затрат в наружной рекламе</vt:lpstr>
      <vt:lpstr>Распределение проданных рекламных поверхностей по основным городам Украины. </vt:lpstr>
      <vt:lpstr>Распределение рекламных поверхностей по основным операторам Украины. Все носители.</vt:lpstr>
      <vt:lpstr>Распределение рекламных поверхностей по основным операторам Украины. 6х3</vt:lpstr>
      <vt:lpstr>Распределение рекламных поверхностей по основным операторам Украины. 1,2х1,8. ТОП-5</vt:lpstr>
      <vt:lpstr>Источники данных</vt:lpstr>
      <vt:lpstr>БЛАГОДАРИМ ЗА ВНИМАНИЕ! </vt:lpstr>
    </vt:vector>
  </TitlesOfParts>
  <Company>ДП "ССМ"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 Rybkin</dc:creator>
  <cp:lastModifiedBy>Лазарев Игорь</cp:lastModifiedBy>
  <cp:revision>545</cp:revision>
  <cp:lastPrinted>2018-07-19T13:55:22Z</cp:lastPrinted>
  <dcterms:created xsi:type="dcterms:W3CDTF">2014-08-08T10:27:35Z</dcterms:created>
  <dcterms:modified xsi:type="dcterms:W3CDTF">2019-01-23T10:21:28Z</dcterms:modified>
</cp:coreProperties>
</file>