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notesSlides/notesSlide6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7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notesSlides/notesSlide9.xml" ContentType="application/vnd.openxmlformats-officedocument.presentationml.notesSlide+xml"/>
  <Override PartName="/ppt/charts/chart13.xml" ContentType="application/vnd.openxmlformats-officedocument.drawingml.chart+xml"/>
  <Override PartName="/ppt/notesSlides/notesSlide10.xml" ContentType="application/vnd.openxmlformats-officedocument.presentationml.notesSlide+xml"/>
  <Override PartName="/ppt/charts/chart14.xml" ContentType="application/vnd.openxmlformats-officedocument.drawingml.chart+xml"/>
  <Override PartName="/ppt/drawings/drawing4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5.xml" ContentType="application/vnd.openxmlformats-officedocument.drawingml.chart+xml"/>
  <Override PartName="/ppt/drawings/drawing5.xml" ContentType="application/vnd.openxmlformats-officedocument.drawingml.chartshapes+xml"/>
  <Override PartName="/ppt/charts/chart16.xml" ContentType="application/vnd.openxmlformats-officedocument.drawingml.chart+xml"/>
  <Override PartName="/ppt/drawings/drawing6.xml" ContentType="application/vnd.openxmlformats-officedocument.drawingml.chartshapes+xml"/>
  <Override PartName="/ppt/charts/chart17.xml" ContentType="application/vnd.openxmlformats-officedocument.drawingml.chart+xml"/>
  <Override PartName="/ppt/drawings/drawing7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18.xml" ContentType="application/vnd.openxmlformats-officedocument.drawingml.chart+xml"/>
  <Override PartName="/ppt/drawings/drawing8.xml" ContentType="application/vnd.openxmlformats-officedocument.drawingml.chartshapes+xml"/>
  <Override PartName="/ppt/charts/chart19.xml" ContentType="application/vnd.openxmlformats-officedocument.drawingml.chart+xml"/>
  <Override PartName="/ppt/drawings/drawing9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20.xml" ContentType="application/vnd.openxmlformats-officedocument.drawingml.chart+xml"/>
  <Override PartName="/ppt/drawings/drawing10.xml" ContentType="application/vnd.openxmlformats-officedocument.drawingml.chartshapes+xml"/>
  <Override PartName="/ppt/charts/chart21.xml" ContentType="application/vnd.openxmlformats-officedocument.drawingml.chart+xml"/>
  <Override PartName="/ppt/drawings/drawing11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22.xml" ContentType="application/vnd.openxmlformats-officedocument.drawingml.chart+xml"/>
  <Override PartName="/ppt/drawings/drawing12.xml" ContentType="application/vnd.openxmlformats-officedocument.drawingml.chartshapes+xml"/>
  <Override PartName="/ppt/charts/chart23.xml" ContentType="application/vnd.openxmlformats-officedocument.drawingml.chart+xml"/>
  <Override PartName="/ppt/drawings/drawing13.xml" ContentType="application/vnd.openxmlformats-officedocument.drawingml.chartshape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95" r:id="rId3"/>
    <p:sldId id="296" r:id="rId4"/>
    <p:sldId id="297" r:id="rId5"/>
    <p:sldId id="290" r:id="rId6"/>
    <p:sldId id="291" r:id="rId7"/>
    <p:sldId id="288" r:id="rId8"/>
    <p:sldId id="276" r:id="rId9"/>
    <p:sldId id="277" r:id="rId10"/>
    <p:sldId id="278" r:id="rId11"/>
    <p:sldId id="292" r:id="rId12"/>
    <p:sldId id="265" r:id="rId13"/>
    <p:sldId id="267" r:id="rId14"/>
    <p:sldId id="268" r:id="rId15"/>
    <p:sldId id="266" r:id="rId16"/>
    <p:sldId id="293" r:id="rId17"/>
    <p:sldId id="294" r:id="rId18"/>
    <p:sldId id="281" r:id="rId19"/>
    <p:sldId id="273" r:id="rId20"/>
    <p:sldId id="289" r:id="rId21"/>
    <p:sldId id="275" r:id="rId22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8">
          <p15:clr>
            <a:srgbClr val="A4A3A4"/>
          </p15:clr>
        </p15:guide>
        <p15:guide id="2" pos="1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5892"/>
    <a:srgbClr val="FF6600"/>
    <a:srgbClr val="FF9933"/>
    <a:srgbClr val="FF8409"/>
    <a:srgbClr val="FF82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88" autoAdjust="0"/>
    <p:restoredTop sz="93880" autoAdjust="0"/>
  </p:normalViewPr>
  <p:slideViewPr>
    <p:cSldViewPr>
      <p:cViewPr varScale="1">
        <p:scale>
          <a:sx n="159" d="100"/>
          <a:sy n="159" d="100"/>
        </p:scale>
        <p:origin x="686" y="106"/>
      </p:cViewPr>
      <p:guideLst>
        <p:guide orient="horz" pos="758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23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млн</a:t>
            </a: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грн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7779468892119693E-2"/>
          <c:y val="9.2717685456332938E-2"/>
          <c:w val="0.90156911522700556"/>
          <c:h val="0.664765235728524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Лист1!$B$2:$O$2</c:f>
              <c:numCache>
                <c:formatCode>0</c:formatCode>
                <c:ptCount val="9"/>
                <c:pt idx="0">
                  <c:v>2680</c:v>
                </c:pt>
                <c:pt idx="1">
                  <c:v>3521</c:v>
                </c:pt>
                <c:pt idx="2">
                  <c:v>3867</c:v>
                </c:pt>
                <c:pt idx="3">
                  <c:v>4440</c:v>
                </c:pt>
                <c:pt idx="4">
                  <c:v>3555</c:v>
                </c:pt>
                <c:pt idx="5">
                  <c:v>3733</c:v>
                </c:pt>
                <c:pt idx="6">
                  <c:v>4965</c:v>
                </c:pt>
                <c:pt idx="7">
                  <c:v>6355</c:v>
                </c:pt>
                <c:pt idx="8">
                  <c:v>7944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004-46C3-8C53-3634F53B5E17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Лист1!$B$3:$O$3</c:f>
              <c:numCache>
                <c:formatCode>0</c:formatCode>
                <c:ptCount val="9"/>
                <c:pt idx="0">
                  <c:v>336</c:v>
                </c:pt>
                <c:pt idx="1">
                  <c:v>370</c:v>
                </c:pt>
                <c:pt idx="2">
                  <c:v>400</c:v>
                </c:pt>
                <c:pt idx="3">
                  <c:v>500</c:v>
                </c:pt>
                <c:pt idx="4">
                  <c:v>375</c:v>
                </c:pt>
                <c:pt idx="5">
                  <c:v>431</c:v>
                </c:pt>
                <c:pt idx="6">
                  <c:v>711</c:v>
                </c:pt>
                <c:pt idx="7">
                  <c:v>974</c:v>
                </c:pt>
                <c:pt idx="8">
                  <c:v>1315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004-46C3-8C53-3634F53B5E17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Лист1!$B$4:$O$4</c:f>
              <c:numCache>
                <c:formatCode>0</c:formatCode>
                <c:ptCount val="9"/>
                <c:pt idx="0">
                  <c:v>800</c:v>
                </c:pt>
                <c:pt idx="1">
                  <c:v>1000</c:v>
                </c:pt>
                <c:pt idx="2">
                  <c:v>1200</c:v>
                </c:pt>
                <c:pt idx="3" formatCode="#,##0">
                  <c:v>1500</c:v>
                </c:pt>
                <c:pt idx="4" formatCode="#,##0">
                  <c:v>1030</c:v>
                </c:pt>
                <c:pt idx="5">
                  <c:v>953</c:v>
                </c:pt>
                <c:pt idx="6">
                  <c:v>1240</c:v>
                </c:pt>
                <c:pt idx="7">
                  <c:v>2691</c:v>
                </c:pt>
                <c:pt idx="8">
                  <c:v>3330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004-46C3-8C53-3634F53B5E17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Лист1!$B$5:$O$5</c:f>
              <c:numCache>
                <c:formatCode>#,##0</c:formatCode>
                <c:ptCount val="9"/>
                <c:pt idx="0" formatCode="0">
                  <c:v>2210.1999999999998</c:v>
                </c:pt>
                <c:pt idx="1">
                  <c:v>2436.4</c:v>
                </c:pt>
                <c:pt idx="2">
                  <c:v>2646.8</c:v>
                </c:pt>
                <c:pt idx="3">
                  <c:v>2497</c:v>
                </c:pt>
                <c:pt idx="4">
                  <c:v>1670</c:v>
                </c:pt>
                <c:pt idx="5" formatCode="0">
                  <c:v>1320</c:v>
                </c:pt>
                <c:pt idx="6" formatCode="0">
                  <c:v>1150</c:v>
                </c:pt>
                <c:pt idx="7" formatCode="0">
                  <c:v>1355</c:v>
                </c:pt>
                <c:pt idx="8" formatCode="0">
                  <c:v>1597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004-46C3-8C53-3634F53B5E17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Лист1!$B$6:$O$6</c:f>
              <c:numCache>
                <c:formatCode>0</c:formatCode>
                <c:ptCount val="9"/>
                <c:pt idx="0">
                  <c:v>200</c:v>
                </c:pt>
                <c:pt idx="1">
                  <c:v>271</c:v>
                </c:pt>
                <c:pt idx="2">
                  <c:v>312</c:v>
                </c:pt>
                <c:pt idx="3">
                  <c:v>340</c:v>
                </c:pt>
                <c:pt idx="4">
                  <c:v>290</c:v>
                </c:pt>
                <c:pt idx="5">
                  <c:v>304</c:v>
                </c:pt>
                <c:pt idx="6">
                  <c:v>400</c:v>
                </c:pt>
                <c:pt idx="7">
                  <c:v>480</c:v>
                </c:pt>
                <c:pt idx="8">
                  <c:v>578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004-46C3-8C53-3634F53B5E17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Лист1!$B$7:$O$7</c:f>
              <c:numCache>
                <c:formatCode>0</c:formatCode>
                <c:ptCount val="9"/>
                <c:pt idx="0">
                  <c:v>40</c:v>
                </c:pt>
                <c:pt idx="1">
                  <c:v>32</c:v>
                </c:pt>
                <c:pt idx="2">
                  <c:v>35</c:v>
                </c:pt>
                <c:pt idx="3">
                  <c:v>40</c:v>
                </c:pt>
                <c:pt idx="4">
                  <c:v>30</c:v>
                </c:pt>
                <c:pt idx="5">
                  <c:v>24</c:v>
                </c:pt>
                <c:pt idx="6">
                  <c:v>35</c:v>
                </c:pt>
                <c:pt idx="7">
                  <c:v>40</c:v>
                </c:pt>
                <c:pt idx="8">
                  <c:v>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004-46C3-8C53-3634F53B5E17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Лист1!$B$8:$O$8</c:f>
              <c:numCache>
                <c:formatCode>0</c:formatCode>
                <c:ptCount val="9"/>
                <c:pt idx="0">
                  <c:v>280</c:v>
                </c:pt>
                <c:pt idx="1">
                  <c:v>590</c:v>
                </c:pt>
                <c:pt idx="2">
                  <c:v>680</c:v>
                </c:pt>
                <c:pt idx="3" formatCode="#,##0">
                  <c:v>2050</c:v>
                </c:pt>
                <c:pt idx="4" formatCode="#,##0">
                  <c:v>2115</c:v>
                </c:pt>
                <c:pt idx="5">
                  <c:v>2355</c:v>
                </c:pt>
                <c:pt idx="6">
                  <c:v>3140</c:v>
                </c:pt>
                <c:pt idx="7">
                  <c:v>4344</c:v>
                </c:pt>
                <c:pt idx="8">
                  <c:v>5650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004-46C3-8C53-3634F53B5E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8507992"/>
        <c:axId val="322988096"/>
      </c:barChart>
      <c:catAx>
        <c:axId val="85079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2988096"/>
        <c:crosses val="autoZero"/>
        <c:auto val="1"/>
        <c:lblAlgn val="ctr"/>
        <c:lblOffset val="100"/>
        <c:noMultiLvlLbl val="0"/>
      </c:catAx>
      <c:valAx>
        <c:axId val="322988096"/>
        <c:scaling>
          <c:orientation val="minMax"/>
          <c:max val="20000"/>
          <c:min val="0"/>
        </c:scaling>
        <c:delete val="0"/>
        <c:axPos val="l"/>
        <c:numFmt formatCode="0" sourceLinked="1"/>
        <c:majorTickMark val="out"/>
        <c:minorTickMark val="none"/>
        <c:tickLblPos val="nextTo"/>
        <c:crossAx val="8507992"/>
        <c:crosses val="autoZero"/>
        <c:crossBetween val="between"/>
        <c:majorUnit val="4000"/>
      </c:valAx>
    </c:plotArea>
    <c:legend>
      <c:legendPos val="b"/>
      <c:layout>
        <c:manualLayout>
          <c:xMode val="edge"/>
          <c:yMode val="edge"/>
          <c:x val="8.4205827882538692E-2"/>
          <c:y val="0.85605491631917763"/>
          <c:w val="0.84890626921111101"/>
          <c:h val="6.5608645444111893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1583722840319"/>
          <c:y val="5.7163275071341856E-2"/>
          <c:w val="0.46454783793864324"/>
          <c:h val="0.7185073979872705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0.41203794364851209</c:v>
                </c:pt>
                <c:pt idx="1">
                  <c:v>0.52155642219464093</c:v>
                </c:pt>
                <c:pt idx="2">
                  <c:v>0.55798447849277444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A5D-452D-9214-B0795D4EE4F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0.10212042643522398</c:v>
                </c:pt>
                <c:pt idx="1">
                  <c:v>9.4312103475866757E-2</c:v>
                </c:pt>
                <c:pt idx="2">
                  <c:v>9.4000934171431225E-2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A5D-452D-9214-B0795D4EE4F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6.2320327737872369E-2</c:v>
                </c:pt>
                <c:pt idx="1">
                  <c:v>4.5856618133477821E-2</c:v>
                </c:pt>
                <c:pt idx="2">
                  <c:v>3.0726588145253499E-2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A5D-452D-9214-B0795D4EE4F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7.0913263827420636E-2</c:v>
                </c:pt>
                <c:pt idx="1">
                  <c:v>6.9672742240675059E-2</c:v>
                </c:pt>
                <c:pt idx="2">
                  <c:v>9.5333150104700545E-2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A5D-452D-9214-B0795D4EE4F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0.10881774672379624</c:v>
                </c:pt>
                <c:pt idx="1">
                  <c:v>7.7111627734410826E-2</c:v>
                </c:pt>
                <c:pt idx="2">
                  <c:v>7.7332504335187693E-2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A5D-452D-9214-B0795D4EE4F5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0.24379029162717467</c:v>
                </c:pt>
                <c:pt idx="1">
                  <c:v>0.19149048622092857</c:v>
                </c:pt>
                <c:pt idx="2">
                  <c:v>0.14462234475065264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A5D-452D-9214-B0795D4EE4F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4489624"/>
        <c:axId val="354486880"/>
      </c:barChart>
      <c:catAx>
        <c:axId val="3544896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6880"/>
        <c:crosses val="autoZero"/>
        <c:auto val="1"/>
        <c:lblAlgn val="ctr"/>
        <c:lblOffset val="100"/>
        <c:noMultiLvlLbl val="0"/>
      </c:catAx>
      <c:valAx>
        <c:axId val="354486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9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48089149093657"/>
          <c:y val="0.20535195421163185"/>
          <c:w val="0.26191890433297743"/>
          <c:h val="0.46046062867089882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821932958109321"/>
          <c:y val="5.6154934559603922E-2"/>
          <c:w val="0.49536802425803295"/>
          <c:h val="0.795210674539468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0.24699699699699701</c:v>
                </c:pt>
                <c:pt idx="1">
                  <c:v>0.32282416814117559</c:v>
                </c:pt>
                <c:pt idx="2">
                  <c:v>0.40133775870173571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7C6-47BB-981E-92BBA8002B8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8.3058504933504931E-2</c:v>
                </c:pt>
                <c:pt idx="1">
                  <c:v>7.4759482476409567E-2</c:v>
                </c:pt>
                <c:pt idx="2">
                  <c:v>8.5612866663445017E-2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7C6-47BB-981E-92BBA8002B8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8.1376018876018877E-2</c:v>
                </c:pt>
                <c:pt idx="1">
                  <c:v>6.3337932844404629E-2</c:v>
                </c:pt>
                <c:pt idx="2">
                  <c:v>6.7411357176433373E-2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7C6-47BB-981E-92BBA8002B8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4.4468575718575716E-2</c:v>
                </c:pt>
                <c:pt idx="1">
                  <c:v>4.1338874616508078E-2</c:v>
                </c:pt>
                <c:pt idx="2">
                  <c:v>3.9963185386619339E-2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7C6-47BB-981E-92BBA8002B8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5.9852262977262975E-2</c:v>
                </c:pt>
                <c:pt idx="1">
                  <c:v>6.7465190995893251E-2</c:v>
                </c:pt>
                <c:pt idx="2">
                  <c:v>8.3505471670759626E-2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7C6-47BB-981E-92BBA8002B8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0.48424764049764052</c:v>
                </c:pt>
                <c:pt idx="1">
                  <c:v>0.43027435092560889</c:v>
                </c:pt>
                <c:pt idx="2">
                  <c:v>0.32216936040100691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27C6-47BB-981E-92BBA8002B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4488056"/>
        <c:axId val="354486488"/>
      </c:barChart>
      <c:catAx>
        <c:axId val="354488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6488"/>
        <c:crosses val="autoZero"/>
        <c:auto val="1"/>
        <c:lblAlgn val="ctr"/>
        <c:lblOffset val="100"/>
        <c:noMultiLvlLbl val="0"/>
      </c:catAx>
      <c:valAx>
        <c:axId val="35448648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80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404421003382118"/>
          <c:y val="0.12097667180309665"/>
          <c:w val="0.23630395955568181"/>
          <c:h val="0.68029339337705097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0.3419283810406768</c:v>
                </c:pt>
                <c:pt idx="1">
                  <c:v>0.55234255229271578</c:v>
                </c:pt>
                <c:pt idx="2">
                  <c:v>0.6204799040516219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242-491E-8C33-A08EA2F1323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9.8562985282187973E-2</c:v>
                </c:pt>
                <c:pt idx="1">
                  <c:v>5.1701797436031309E-2</c:v>
                </c:pt>
                <c:pt idx="2">
                  <c:v>5.8121327830673496E-2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242-491E-8C33-A08EA2F1323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0.12063970332599375</c:v>
                </c:pt>
                <c:pt idx="1">
                  <c:v>0.11329257816022668</c:v>
                </c:pt>
                <c:pt idx="2">
                  <c:v>0.13766267957531014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242-491E-8C33-A08EA2F1323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9.5897554757214051E-2</c:v>
                </c:pt>
                <c:pt idx="1">
                  <c:v>5.842735026508266E-2</c:v>
                </c:pt>
                <c:pt idx="2">
                  <c:v>3.5184145624302769E-2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242-491E-8C33-A08EA2F1323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3.0130953760574807E-2</c:v>
                </c:pt>
                <c:pt idx="1">
                  <c:v>1.8933119431958953E-2</c:v>
                </c:pt>
                <c:pt idx="2">
                  <c:v>2.534431766747763E-2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242-491E-8C33-A08EA2F1323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0.31284042183335264</c:v>
                </c:pt>
                <c:pt idx="1">
                  <c:v>0.2053026024139846</c:v>
                </c:pt>
                <c:pt idx="2">
                  <c:v>0.1232076252506141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242-491E-8C33-A08EA2F1323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4485704"/>
        <c:axId val="354488840"/>
      </c:barChart>
      <c:catAx>
        <c:axId val="354485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8840"/>
        <c:crosses val="autoZero"/>
        <c:auto val="1"/>
        <c:lblAlgn val="ctr"/>
        <c:lblOffset val="100"/>
        <c:noMultiLvlLbl val="0"/>
      </c:catAx>
      <c:valAx>
        <c:axId val="35448884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5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906652923987441"/>
          <c:y val="9.5536516013169703E-2"/>
          <c:w val="0.21859271187659482"/>
          <c:h val="0.7570913036379984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0.46244188299108874</c:v>
                </c:pt>
                <c:pt idx="1">
                  <c:v>0.53944583857385575</c:v>
                </c:pt>
                <c:pt idx="2">
                  <c:v>0.5778009282982437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23-466E-AA6E-B180E4F741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0.10487698566447114</c:v>
                </c:pt>
                <c:pt idx="1">
                  <c:v>0.10013259273969498</c:v>
                </c:pt>
                <c:pt idx="2">
                  <c:v>0.10474804500389885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23-466E-AA6E-B180E4F741F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0.13415342890352577</c:v>
                </c:pt>
                <c:pt idx="1">
                  <c:v>9.415689271622546E-2</c:v>
                </c:pt>
                <c:pt idx="2">
                  <c:v>0.12342059336823735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23-466E-AA6E-B180E4F741F3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0.11812282061216582</c:v>
                </c:pt>
                <c:pt idx="1">
                  <c:v>0.10463994351268457</c:v>
                </c:pt>
                <c:pt idx="2">
                  <c:v>9.5969700345326953E-2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A23-466E-AA6E-B180E4F741F3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5.0271212708252612E-2</c:v>
                </c:pt>
                <c:pt idx="1">
                  <c:v>3.7824034791051092E-2</c:v>
                </c:pt>
                <c:pt idx="2">
                  <c:v>3.9950629386209198E-2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A23-466E-AA6E-B180E4F741F3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0.13013366912049593</c:v>
                </c:pt>
                <c:pt idx="1">
                  <c:v>0.12380069766648814</c:v>
                </c:pt>
                <c:pt idx="2">
                  <c:v>5.8110103598083995E-2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A23-466E-AA6E-B180E4F741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54487664"/>
        <c:axId val="354489232"/>
      </c:barChart>
      <c:catAx>
        <c:axId val="354487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9232"/>
        <c:crosses val="autoZero"/>
        <c:auto val="1"/>
        <c:lblAlgn val="ctr"/>
        <c:lblOffset val="100"/>
        <c:noMultiLvlLbl val="0"/>
      </c:catAx>
      <c:valAx>
        <c:axId val="3544892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7664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29750030874588"/>
          <c:y val="3.9574488006175301E-2"/>
          <c:w val="0.671116204316067"/>
          <c:h val="0.602879677660812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к-во контактов 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Скролл</c:v>
                </c:pt>
                <c:pt idx="5">
                  <c:v>Лайтбокс</c:v>
                </c:pt>
                <c:pt idx="6">
                  <c:v>Другие</c:v>
                </c:pt>
              </c:strCache>
            </c:strRef>
          </c:cat>
          <c:val>
            <c:numRef>
              <c:f>Лист1!$B$2:$B$8</c:f>
              <c:numCache>
                <c:formatCode>0.00</c:formatCode>
                <c:ptCount val="7"/>
                <c:pt idx="0">
                  <c:v>526.79707530149085</c:v>
                </c:pt>
                <c:pt idx="1">
                  <c:v>677.59634662748999</c:v>
                </c:pt>
                <c:pt idx="2">
                  <c:v>307.3243868945969</c:v>
                </c:pt>
                <c:pt idx="3">
                  <c:v>822.09474508439189</c:v>
                </c:pt>
                <c:pt idx="4">
                  <c:v>356.63816122500634</c:v>
                </c:pt>
                <c:pt idx="5">
                  <c:v>340.3777616429831</c:v>
                </c:pt>
                <c:pt idx="6">
                  <c:v>169.63955532868243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CF-4CA2-BE2E-ADEC798EE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4483352"/>
        <c:axId val="354490408"/>
      </c:barChart>
      <c:lineChart>
        <c:grouping val="standar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за тыс контактов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circl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cat>
            <c:strRef>
              <c:f>Лист1!$A$2:$A$8</c:f>
              <c:strCache>
                <c:ptCount val="7"/>
                <c:pt idx="0">
                  <c:v>Щит</c:v>
                </c:pt>
                <c:pt idx="1">
                  <c:v>Призма</c:v>
                </c:pt>
                <c:pt idx="2">
                  <c:v>Сити-лайт</c:v>
                </c:pt>
                <c:pt idx="3">
                  <c:v>Бэклайт</c:v>
                </c:pt>
                <c:pt idx="4">
                  <c:v>Скролл</c:v>
                </c:pt>
                <c:pt idx="5">
                  <c:v>Лайтбокс</c:v>
                </c:pt>
                <c:pt idx="6">
                  <c:v>Другие</c:v>
                </c:pt>
              </c:strCache>
            </c:strRef>
          </c:cat>
          <c:val>
            <c:numRef>
              <c:f>Лист1!$C$2:$C$8</c:f>
              <c:numCache>
                <c:formatCode>0.00</c:formatCode>
                <c:ptCount val="7"/>
                <c:pt idx="0">
                  <c:v>8.9421200978183144</c:v>
                </c:pt>
                <c:pt idx="1">
                  <c:v>8.4420334395144856</c:v>
                </c:pt>
                <c:pt idx="2">
                  <c:v>6.5198975787153461</c:v>
                </c:pt>
                <c:pt idx="3">
                  <c:v>13.313460661093895</c:v>
                </c:pt>
                <c:pt idx="4">
                  <c:v>14.931645432175078</c:v>
                </c:pt>
                <c:pt idx="5">
                  <c:v>6.0164183006854621</c:v>
                </c:pt>
                <c:pt idx="6">
                  <c:v>15.100198434258413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2CF-4CA2-BE2E-ADEC798EE5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4488448"/>
        <c:axId val="354490800"/>
      </c:lineChart>
      <c:catAx>
        <c:axId val="354483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90408"/>
        <c:crosses val="autoZero"/>
        <c:auto val="1"/>
        <c:lblAlgn val="ctr"/>
        <c:lblOffset val="100"/>
        <c:noMultiLvlLbl val="0"/>
      </c:catAx>
      <c:valAx>
        <c:axId val="354490408"/>
        <c:scaling>
          <c:orientation val="minMax"/>
          <c:max val="900"/>
          <c:min val="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3352"/>
        <c:crosses val="autoZero"/>
        <c:crossBetween val="between"/>
        <c:majorUnit val="100"/>
        <c:minorUnit val="20"/>
      </c:valAx>
      <c:valAx>
        <c:axId val="354490800"/>
        <c:scaling>
          <c:orientation val="minMax"/>
        </c:scaling>
        <c:delete val="0"/>
        <c:axPos val="r"/>
        <c:numFmt formatCode="0" sourceLinked="0"/>
        <c:majorTickMark val="out"/>
        <c:minorTickMark val="none"/>
        <c:tickLblPos val="nextTo"/>
        <c:crossAx val="354488448"/>
        <c:crosses val="max"/>
        <c:crossBetween val="between"/>
      </c:valAx>
      <c:catAx>
        <c:axId val="35448844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5449080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702749705640488"/>
          <c:y val="0.84018855608618181"/>
          <c:w val="0.66962689447863022"/>
          <c:h val="0.1598114439138218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3423563362644209"/>
          <c:y val="6.1007276127475314E-2"/>
          <c:w val="0.55656847455906822"/>
          <c:h val="0.74093909398151336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Изм.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ноб</c:v>
                </c:pt>
                <c:pt idx="11">
                  <c:v>дек</c:v>
                </c:pt>
              </c:strCache>
            </c:strRef>
          </c:cat>
          <c:val>
            <c:numRef>
              <c:f>Лист1!$D$2:$D$13</c:f>
              <c:numCache>
                <c:formatCode>0%</c:formatCode>
                <c:ptCount val="12"/>
                <c:pt idx="0">
                  <c:v>0.67010241669550941</c:v>
                </c:pt>
                <c:pt idx="1">
                  <c:v>0.66231354777486517</c:v>
                </c:pt>
                <c:pt idx="2">
                  <c:v>0.59384564492120862</c:v>
                </c:pt>
                <c:pt idx="3">
                  <c:v>0.6162930201077812</c:v>
                </c:pt>
                <c:pt idx="4">
                  <c:v>0.59180183426038968</c:v>
                </c:pt>
                <c:pt idx="5">
                  <c:v>0.54634148589534726</c:v>
                </c:pt>
                <c:pt idx="6">
                  <c:v>0.54061103165513824</c:v>
                </c:pt>
                <c:pt idx="7">
                  <c:v>0.57042912899099174</c:v>
                </c:pt>
                <c:pt idx="8">
                  <c:v>0.74925843245881563</c:v>
                </c:pt>
                <c:pt idx="9">
                  <c:v>0.52564047512562451</c:v>
                </c:pt>
                <c:pt idx="10">
                  <c:v>0.481624781111053</c:v>
                </c:pt>
                <c:pt idx="11">
                  <c:v>0.45846616504966842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94-431B-A412-ECE1FF4A6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517000"/>
        <c:axId val="325518176"/>
      </c:barChar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ноб</c:v>
                </c:pt>
                <c:pt idx="11">
                  <c:v>дек</c:v>
                </c:pt>
              </c:strCache>
            </c:strRef>
          </c:cat>
          <c:val>
            <c:numRef>
              <c:f>Лист1!$B$2:$B$13</c:f>
              <c:numCache>
                <c:formatCode>#,##0</c:formatCode>
                <c:ptCount val="12"/>
                <c:pt idx="0">
                  <c:v>1051.684</c:v>
                </c:pt>
                <c:pt idx="1">
                  <c:v>1088.1822400000001</c:v>
                </c:pt>
                <c:pt idx="2">
                  <c:v>1197.9399800000001</c:v>
                </c:pt>
                <c:pt idx="3">
                  <c:v>1448.11004</c:v>
                </c:pt>
                <c:pt idx="4">
                  <c:v>1458.8790200000001</c:v>
                </c:pt>
                <c:pt idx="5">
                  <c:v>1523.25694</c:v>
                </c:pt>
                <c:pt idx="6">
                  <c:v>1472.82124</c:v>
                </c:pt>
                <c:pt idx="7">
                  <c:v>1426.2695200000001</c:v>
                </c:pt>
                <c:pt idx="8">
                  <c:v>1521.8236199999999</c:v>
                </c:pt>
                <c:pt idx="9">
                  <c:v>1752.66994</c:v>
                </c:pt>
                <c:pt idx="10">
                  <c:v>1781.2457199999999</c:v>
                </c:pt>
                <c:pt idx="11">
                  <c:v>1752.2798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4994-431B-A412-ECE1FF4A6DF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cat>
            <c:strRef>
              <c:f>Лист1!$A$2:$A$13</c:f>
              <c:strCache>
                <c:ptCount val="12"/>
                <c:pt idx="0">
                  <c:v>янв</c:v>
                </c:pt>
                <c:pt idx="1">
                  <c:v>фев</c:v>
                </c:pt>
                <c:pt idx="2">
                  <c:v>мар</c:v>
                </c:pt>
                <c:pt idx="3">
                  <c:v>апр</c:v>
                </c:pt>
                <c:pt idx="4">
                  <c:v>май</c:v>
                </c:pt>
                <c:pt idx="5">
                  <c:v>июн</c:v>
                </c:pt>
                <c:pt idx="6">
                  <c:v>июл</c:v>
                </c:pt>
                <c:pt idx="7">
                  <c:v>авг</c:v>
                </c:pt>
                <c:pt idx="8">
                  <c:v>сен</c:v>
                </c:pt>
                <c:pt idx="9">
                  <c:v>окт</c:v>
                </c:pt>
                <c:pt idx="10">
                  <c:v>ноб</c:v>
                </c:pt>
                <c:pt idx="11">
                  <c:v>дек</c:v>
                </c:pt>
              </c:strCache>
            </c:strRef>
          </c:cat>
          <c:val>
            <c:numRef>
              <c:f>Лист1!$C$2:$C$13</c:f>
              <c:numCache>
                <c:formatCode>#,##0</c:formatCode>
                <c:ptCount val="12"/>
                <c:pt idx="0">
                  <c:v>1756.4199900000001</c:v>
                </c:pt>
                <c:pt idx="1">
                  <c:v>1808.9000799999999</c:v>
                </c:pt>
                <c:pt idx="2">
                  <c:v>1909.33142</c:v>
                </c:pt>
                <c:pt idx="3">
                  <c:v>2340.57015</c:v>
                </c:pt>
                <c:pt idx="4">
                  <c:v>2322.2462999999998</c:v>
                </c:pt>
                <c:pt idx="5">
                  <c:v>2355.4753999999998</c:v>
                </c:pt>
                <c:pt idx="6">
                  <c:v>2269.0446499999998</c:v>
                </c:pt>
                <c:pt idx="7">
                  <c:v>2239.8552</c:v>
                </c:pt>
                <c:pt idx="8">
                  <c:v>2662.0628000000002</c:v>
                </c:pt>
                <c:pt idx="9">
                  <c:v>2673.9441999999999</c:v>
                </c:pt>
                <c:pt idx="10">
                  <c:v>2639.1378</c:v>
                </c:pt>
                <c:pt idx="11">
                  <c:v>2555.6408000000001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4994-431B-A412-ECE1FF4A6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4484528"/>
        <c:axId val="325517392"/>
      </c:lineChart>
      <c:catAx>
        <c:axId val="354484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325517392"/>
        <c:crossesAt val="0"/>
        <c:auto val="1"/>
        <c:lblAlgn val="ctr"/>
        <c:lblOffset val="100"/>
        <c:noMultiLvlLbl val="0"/>
      </c:catAx>
      <c:valAx>
        <c:axId val="325517392"/>
        <c:scaling>
          <c:orientation val="minMax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54484528"/>
        <c:crosses val="autoZero"/>
        <c:crossBetween val="between"/>
      </c:valAx>
      <c:valAx>
        <c:axId val="325518176"/>
        <c:scaling>
          <c:orientation val="minMax"/>
          <c:max val="2"/>
          <c:min val="0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5517000"/>
        <c:crosses val="max"/>
        <c:crossBetween val="between"/>
      </c:valAx>
      <c:catAx>
        <c:axId val="3255170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2551817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692237213697844"/>
          <c:y val="0.91067724233086311"/>
          <c:w val="0.69106313290292587"/>
          <c:h val="8.6839091097020024E-2"/>
        </c:manualLayout>
      </c:layout>
      <c:overlay val="0"/>
      <c:txPr>
        <a:bodyPr/>
        <a:lstStyle/>
        <a:p>
          <a:pPr>
            <a:defRPr sz="11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Лист1!$B$2:$I$2</c:f>
              <c:numCache>
                <c:formatCode>0%</c:formatCode>
                <c:ptCount val="8"/>
                <c:pt idx="0">
                  <c:v>0.46834513156137303</c:v>
                </c:pt>
                <c:pt idx="1">
                  <c:v>0.5604121803199914</c:v>
                </c:pt>
                <c:pt idx="2">
                  <c:v>0.49096307771753162</c:v>
                </c:pt>
                <c:pt idx="3">
                  <c:v>0.56695139795151661</c:v>
                </c:pt>
                <c:pt idx="4">
                  <c:v>0.45889292975573437</c:v>
                </c:pt>
                <c:pt idx="5">
                  <c:v>0.63706344305581342</c:v>
                </c:pt>
                <c:pt idx="7">
                  <c:v>0.55686452342762283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06-419F-86E1-020FB876BBC1}"/>
            </c:ext>
          </c:extLst>
        </c:ser>
        <c:ser>
          <c:idx val="4"/>
          <c:order val="1"/>
          <c:tx>
            <c:strRef>
              <c:f>Лист1!$A$4</c:f>
              <c:strCache>
                <c:ptCount val="1"/>
                <c:pt idx="0">
                  <c:v>Призма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Лист1!$B$4:$I$4</c:f>
              <c:numCache>
                <c:formatCode>0%</c:formatCode>
                <c:ptCount val="8"/>
                <c:pt idx="0">
                  <c:v>0.23364387159966163</c:v>
                </c:pt>
                <c:pt idx="1">
                  <c:v>0.16919681788250368</c:v>
                </c:pt>
                <c:pt idx="2">
                  <c:v>0.1879679834753421</c:v>
                </c:pt>
                <c:pt idx="3">
                  <c:v>8.3620041918772495E-2</c:v>
                </c:pt>
                <c:pt idx="4">
                  <c:v>0.22845852066092037</c:v>
                </c:pt>
                <c:pt idx="5">
                  <c:v>8.1808848766332404E-2</c:v>
                </c:pt>
                <c:pt idx="7">
                  <c:v>0.14833568616391404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06-419F-86E1-020FB876BBC1}"/>
            </c:ext>
          </c:extLst>
        </c:ser>
        <c:ser>
          <c:idx val="5"/>
          <c:order val="2"/>
          <c:tx>
            <c:strRef>
              <c:f>Лист1!$A$3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Лист1!$B$3:$I$3</c:f>
              <c:numCache>
                <c:formatCode>0%</c:formatCode>
                <c:ptCount val="8"/>
                <c:pt idx="0">
                  <c:v>0.13711544454832822</c:v>
                </c:pt>
                <c:pt idx="1">
                  <c:v>0.15588460374806457</c:v>
                </c:pt>
                <c:pt idx="2">
                  <c:v>0.20121352956364574</c:v>
                </c:pt>
                <c:pt idx="3">
                  <c:v>0.18756673389488671</c:v>
                </c:pt>
                <c:pt idx="4">
                  <c:v>0.13350133157698807</c:v>
                </c:pt>
                <c:pt idx="5">
                  <c:v>0.2207228879148688</c:v>
                </c:pt>
                <c:pt idx="7">
                  <c:v>0.1820337750031647</c:v>
                </c:pt>
              </c:numCache>
            </c:numRef>
          </c:val>
        </c:ser>
        <c:ser>
          <c:idx val="1"/>
          <c:order val="3"/>
          <c:tx>
            <c:strRef>
              <c:f>Лист1!$A$6</c:f>
              <c:strCache>
                <c:ptCount val="1"/>
                <c:pt idx="0">
                  <c:v>Скролл</c:v>
                </c:pt>
              </c:strCache>
            </c:strRef>
          </c:tx>
          <c:spPr>
            <a:solidFill>
              <a:srgbClr val="725892"/>
            </a:solidFill>
          </c:spPr>
          <c:invertIfNegative val="0"/>
          <c:dLbls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Лист1!$B$6:$I$6</c:f>
              <c:numCache>
                <c:formatCode>0%</c:formatCode>
                <c:ptCount val="8"/>
                <c:pt idx="0">
                  <c:v>9.1269311250612176E-2</c:v>
                </c:pt>
                <c:pt idx="1">
                  <c:v>5.682606915944402E-2</c:v>
                </c:pt>
                <c:pt idx="2">
                  <c:v>3.5682933126775111E-2</c:v>
                </c:pt>
                <c:pt idx="3">
                  <c:v>9.655158777237316E-2</c:v>
                </c:pt>
                <c:pt idx="4">
                  <c:v>8.4505025629277516E-2</c:v>
                </c:pt>
                <c:pt idx="5">
                  <c:v>1.0603517837321807E-2</c:v>
                </c:pt>
                <c:pt idx="7">
                  <c:v>5.0648083311033522E-2</c:v>
                </c:pt>
              </c:numCache>
            </c:numRef>
          </c:val>
        </c:ser>
        <c:ser>
          <c:idx val="6"/>
          <c:order val="4"/>
          <c:tx>
            <c:strRef>
              <c:f>Лист1!$A$5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elete val="1"/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Лист1!$B$5:$I$5</c:f>
              <c:numCache>
                <c:formatCode>0%</c:formatCode>
                <c:ptCount val="8"/>
                <c:pt idx="0">
                  <c:v>2.2783936601219891E-2</c:v>
                </c:pt>
                <c:pt idx="1">
                  <c:v>1.8775916994429515E-2</c:v>
                </c:pt>
                <c:pt idx="2">
                  <c:v>1.2367673638006713E-2</c:v>
                </c:pt>
                <c:pt idx="3">
                  <c:v>3.264523272827935E-2</c:v>
                </c:pt>
                <c:pt idx="4">
                  <c:v>1.9472523696343176E-2</c:v>
                </c:pt>
                <c:pt idx="5">
                  <c:v>1.3391724028200281E-2</c:v>
                </c:pt>
                <c:pt idx="7">
                  <c:v>1.8417776182517696E-2</c:v>
                </c:pt>
              </c:numCache>
            </c:numRef>
          </c:val>
        </c:ser>
        <c:ser>
          <c:idx val="2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Лист1!$B$7:$I$7</c:f>
              <c:numCache>
                <c:formatCode>0%</c:formatCode>
                <c:ptCount val="8"/>
                <c:pt idx="0">
                  <c:v>4.6842304438805042E-2</c:v>
                </c:pt>
                <c:pt idx="1">
                  <c:v>3.8904411895566746E-2</c:v>
                </c:pt>
                <c:pt idx="2">
                  <c:v>7.1804802478698679E-2</c:v>
                </c:pt>
                <c:pt idx="3">
                  <c:v>3.2665005734171706E-2</c:v>
                </c:pt>
                <c:pt idx="4">
                  <c:v>7.5169668680736518E-2</c:v>
                </c:pt>
                <c:pt idx="5">
                  <c:v>3.6409578397463338E-2</c:v>
                </c:pt>
                <c:pt idx="7">
                  <c:v>4.3700155911747224E-2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25516216"/>
        <c:axId val="325517784"/>
      </c:barChart>
      <c:catAx>
        <c:axId val="325516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5517784"/>
        <c:crosses val="autoZero"/>
        <c:auto val="1"/>
        <c:lblAlgn val="ctr"/>
        <c:lblOffset val="100"/>
        <c:noMultiLvlLbl val="0"/>
      </c:catAx>
      <c:valAx>
        <c:axId val="32551778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55162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8364313687368057"/>
          <c:h val="5.573017607097154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80536739698905757"/>
          <c:h val="0.5461051978659224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Лист1!$B$2:$I$2</c:f>
              <c:numCache>
                <c:formatCode>0%</c:formatCode>
                <c:ptCount val="8"/>
                <c:pt idx="0">
                  <c:v>0.50558158445678281</c:v>
                </c:pt>
                <c:pt idx="1">
                  <c:v>0.61806751312711306</c:v>
                </c:pt>
                <c:pt idx="2">
                  <c:v>0.60460942082640401</c:v>
                </c:pt>
                <c:pt idx="3">
                  <c:v>0.60166759293689731</c:v>
                </c:pt>
                <c:pt idx="4">
                  <c:v>0.51782935543389308</c:v>
                </c:pt>
                <c:pt idx="5">
                  <c:v>0.74491375536928162</c:v>
                </c:pt>
                <c:pt idx="7">
                  <c:v>0.59459291064665531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8B-4E40-A519-DB762EDF931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Призма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Лист1!$B$3:$I$3</c:f>
              <c:numCache>
                <c:formatCode>0%</c:formatCode>
                <c:ptCount val="8"/>
                <c:pt idx="0">
                  <c:v>0.2451526511451719</c:v>
                </c:pt>
                <c:pt idx="1">
                  <c:v>0.18927385995302332</c:v>
                </c:pt>
                <c:pt idx="2">
                  <c:v>0.23423493983562269</c:v>
                </c:pt>
                <c:pt idx="3">
                  <c:v>8.9060533736912931E-2</c:v>
                </c:pt>
                <c:pt idx="4">
                  <c:v>0.26088180795054944</c:v>
                </c:pt>
                <c:pt idx="5">
                  <c:v>0.1049343291632248</c:v>
                </c:pt>
                <c:pt idx="7">
                  <c:v>0.19233135493125572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8B-4E40-A519-DB762EDF931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Лист1!$B$4:$I$4</c:f>
              <c:numCache>
                <c:formatCode>0%</c:formatCode>
                <c:ptCount val="8"/>
                <c:pt idx="0">
                  <c:v>7.5796735442239083E-2</c:v>
                </c:pt>
                <c:pt idx="1">
                  <c:v>7.4100905114125232E-2</c:v>
                </c:pt>
                <c:pt idx="2">
                  <c:v>8.8195955832098577E-2</c:v>
                </c:pt>
                <c:pt idx="3">
                  <c:v>8.3990473415360173E-2</c:v>
                </c:pt>
                <c:pt idx="4">
                  <c:v>5.7951919152845852E-2</c:v>
                </c:pt>
                <c:pt idx="5">
                  <c:v>0.10048296257678133</c:v>
                </c:pt>
                <c:pt idx="7">
                  <c:v>8.2675360110428447E-2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B8B-4E40-A519-DB762EDF931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D24-4F48-8F2A-CF98EFF7A57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Лист1!$B$5:$I$5</c:f>
              <c:numCache>
                <c:formatCode>0%</c:formatCode>
                <c:ptCount val="8"/>
                <c:pt idx="0">
                  <c:v>8.0691434798003447E-2</c:v>
                </c:pt>
                <c:pt idx="1">
                  <c:v>6.7040789833713851E-2</c:v>
                </c:pt>
                <c:pt idx="2">
                  <c:v>3.1200825607798618E-2</c:v>
                </c:pt>
                <c:pt idx="3">
                  <c:v>0.11370859962747215</c:v>
                </c:pt>
                <c:pt idx="4">
                  <c:v>0.10290834324925473</c:v>
                </c:pt>
                <c:pt idx="5">
                  <c:v>1.3401967746844606E-2</c:v>
                </c:pt>
                <c:pt idx="7">
                  <c:v>6.1134282266985814E-2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B8B-4E40-A519-DB762EDF931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2.7557701922008666E-3"/>
                  <c:y val="-6.53219601114279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Лист1!$B$6:$I$6</c:f>
              <c:numCache>
                <c:formatCode>0%</c:formatCode>
                <c:ptCount val="8"/>
                <c:pt idx="0">
                  <c:v>6.4763222438631612E-2</c:v>
                </c:pt>
                <c:pt idx="1">
                  <c:v>2.78022696220739E-2</c:v>
                </c:pt>
                <c:pt idx="2">
                  <c:v>1.479362449785687E-2</c:v>
                </c:pt>
                <c:pt idx="3">
                  <c:v>9.4792379859850076E-2</c:v>
                </c:pt>
                <c:pt idx="4">
                  <c:v>2.8197784312368915E-2</c:v>
                </c:pt>
                <c:pt idx="5">
                  <c:v>2.1237629139670762E-2</c:v>
                </c:pt>
                <c:pt idx="7">
                  <c:v>4.5691597761885923E-2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B8B-4E40-A519-DB762EDF931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Лист1!$B$1:$I$1</c:f>
              <c:strCache>
                <c:ptCount val="8"/>
                <c:pt idx="0">
                  <c:v>Киев</c:v>
                </c:pt>
                <c:pt idx="1">
                  <c:v>Одесса</c:v>
                </c:pt>
                <c:pt idx="2">
                  <c:v>Львов</c:v>
                </c:pt>
                <c:pt idx="3">
                  <c:v>Днепр</c:v>
                </c:pt>
                <c:pt idx="4">
                  <c:v>Харьков</c:v>
                </c:pt>
                <c:pt idx="5">
                  <c:v>Другие</c:v>
                </c:pt>
                <c:pt idx="6">
                  <c:v>  </c:v>
                </c:pt>
                <c:pt idx="7">
                  <c:v>Украина</c:v>
                </c:pt>
              </c:strCache>
            </c:strRef>
          </c:cat>
          <c:val>
            <c:numRef>
              <c:f>Лист1!$B$7:$I$7</c:f>
              <c:numCache>
                <c:formatCode>0%</c:formatCode>
                <c:ptCount val="8"/>
                <c:pt idx="0">
                  <c:v>2.8014371719171156E-2</c:v>
                </c:pt>
                <c:pt idx="1">
                  <c:v>2.371466234995059E-2</c:v>
                </c:pt>
                <c:pt idx="2">
                  <c:v>2.6965233400219245E-2</c:v>
                </c:pt>
                <c:pt idx="3">
                  <c:v>1.6780420423507334E-2</c:v>
                </c:pt>
                <c:pt idx="4">
                  <c:v>3.2230789901087964E-2</c:v>
                </c:pt>
                <c:pt idx="5">
                  <c:v>1.502935600419684E-2</c:v>
                </c:pt>
                <c:pt idx="7">
                  <c:v>2.3574494282788752E-2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B8B-4E40-A519-DB762EDF93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25518960"/>
        <c:axId val="325519744"/>
      </c:barChart>
      <c:catAx>
        <c:axId val="325518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5519744"/>
        <c:crosses val="autoZero"/>
        <c:auto val="1"/>
        <c:lblAlgn val="ctr"/>
        <c:lblOffset val="100"/>
        <c:noMultiLvlLbl val="0"/>
      </c:catAx>
      <c:valAx>
        <c:axId val="32551974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55189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4915750101840543E-2"/>
          <c:y val="0.90955608841815849"/>
          <c:w val="0.88364313687368057"/>
          <c:h val="5.573017607097154E-2"/>
        </c:manualLayout>
      </c:layout>
      <c:overlay val="0"/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5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0.2051229743341281</c:v>
                </c:pt>
                <c:pt idx="1">
                  <c:v>0.13679815989257177</c:v>
                </c:pt>
                <c:pt idx="2">
                  <c:v>0.11831156082458658</c:v>
                </c:pt>
                <c:pt idx="3">
                  <c:v>0.18586998832230439</c:v>
                </c:pt>
                <c:pt idx="4">
                  <c:v>0.17417869476666961</c:v>
                </c:pt>
                <c:pt idx="5">
                  <c:v>8.896618616007225E-2</c:v>
                </c:pt>
                <c:pt idx="6">
                  <c:v>7.214863614198852E-2</c:v>
                </c:pt>
                <c:pt idx="8">
                  <c:v>0.1348158923942695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76-4F68-89EF-63607B510845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0.16989030697895816</c:v>
                </c:pt>
                <c:pt idx="1">
                  <c:v>1.509047638041296E-2</c:v>
                </c:pt>
                <c:pt idx="2">
                  <c:v>3.6003926602733521E-2</c:v>
                </c:pt>
                <c:pt idx="3">
                  <c:v>3.2113662903853639E-2</c:v>
                </c:pt>
                <c:pt idx="4">
                  <c:v>0.1872620207208005</c:v>
                </c:pt>
                <c:pt idx="5">
                  <c:v>1.2843238904311181E-2</c:v>
                </c:pt>
                <c:pt idx="6">
                  <c:v>2.9353714079101444E-2</c:v>
                </c:pt>
                <c:pt idx="8">
                  <c:v>7.7799773022249497E-2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276-4F68-89EF-63607B510845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0.10424449516135202</c:v>
                </c:pt>
                <c:pt idx="1">
                  <c:v>2.1871219071171209E-2</c:v>
                </c:pt>
                <c:pt idx="2">
                  <c:v>4.3464471796420753E-2</c:v>
                </c:pt>
                <c:pt idx="3">
                  <c:v>1.9763615131462544E-2</c:v>
                </c:pt>
                <c:pt idx="4">
                  <c:v>0.10471088284778181</c:v>
                </c:pt>
                <c:pt idx="5">
                  <c:v>7.9300311047192221E-2</c:v>
                </c:pt>
                <c:pt idx="6">
                  <c:v>8.1340538245411514E-2</c:v>
                </c:pt>
                <c:pt idx="8">
                  <c:v>7.6305523413409473E-2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276-4F68-89EF-63607B510845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6.9662080894884251E-2</c:v>
                </c:pt>
                <c:pt idx="1">
                  <c:v>0.1658622844455081</c:v>
                </c:pt>
                <c:pt idx="2">
                  <c:v>2.6685796269727405E-2</c:v>
                </c:pt>
                <c:pt idx="3">
                  <c:v>6.7447538837184615E-2</c:v>
                </c:pt>
                <c:pt idx="4">
                  <c:v>1.9658195342247411E-2</c:v>
                </c:pt>
                <c:pt idx="5">
                  <c:v>5.0603699120371916E-2</c:v>
                </c:pt>
                <c:pt idx="6">
                  <c:v>5.0736247806515603E-2</c:v>
                </c:pt>
                <c:pt idx="8">
                  <c:v>6.4389808970684304E-2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276-4F68-89EF-63607B510845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40C-417B-8928-06C9F157C2B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40C-417B-8928-06C9F157C2B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7.531035772419919E-3</c:v>
                </c:pt>
                <c:pt idx="1">
                  <c:v>4.8528844747583531E-2</c:v>
                </c:pt>
                <c:pt idx="2">
                  <c:v>2.0810994487653854E-2</c:v>
                </c:pt>
                <c:pt idx="3">
                  <c:v>2.2629958597261048E-2</c:v>
                </c:pt>
                <c:pt idx="4">
                  <c:v>2.6432303196670504E-2</c:v>
                </c:pt>
                <c:pt idx="5">
                  <c:v>0</c:v>
                </c:pt>
                <c:pt idx="6">
                  <c:v>3.8018184773486452E-2</c:v>
                </c:pt>
                <c:pt idx="8">
                  <c:v>2.5604769743544781E-2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276-4F68-89EF-63607B510845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40C-417B-8928-06C9F157C2B7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40C-417B-8928-06C9F157C2B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4.3851708295614404E-2</c:v>
                </c:pt>
                <c:pt idx="1">
                  <c:v>0</c:v>
                </c:pt>
                <c:pt idx="2">
                  <c:v>4.6635958619648116E-2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2.4149060740858686E-3</c:v>
                </c:pt>
                <c:pt idx="8">
                  <c:v>1.7454317331690072E-2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5276-4F68-89EF-63607B510845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40C-417B-8928-06C9F157C2B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0</c:v>
                </c:pt>
                <c:pt idx="1">
                  <c:v>2.4729767460412427E-3</c:v>
                </c:pt>
                <c:pt idx="2">
                  <c:v>0</c:v>
                </c:pt>
                <c:pt idx="3">
                  <c:v>0.21534732297675077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1.5259869765649794E-2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5276-4F68-89EF-63607B510845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0.17896041795802708</c:v>
                </c:pt>
                <c:pt idx="5">
                  <c:v>0</c:v>
                </c:pt>
                <c:pt idx="6">
                  <c:v>1.6051827599589997E-2</c:v>
                </c:pt>
                <c:pt idx="8">
                  <c:v>1.5958832805817943E-2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276-4F68-89EF-63607B510845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2.2146855197562189E-2</c:v>
                </c:pt>
                <c:pt idx="1">
                  <c:v>0</c:v>
                </c:pt>
                <c:pt idx="2">
                  <c:v>1.2247980064939969E-2</c:v>
                </c:pt>
                <c:pt idx="3">
                  <c:v>1.2208499946919565E-2</c:v>
                </c:pt>
                <c:pt idx="4">
                  <c:v>1.0803152395289117E-2</c:v>
                </c:pt>
                <c:pt idx="5">
                  <c:v>0</c:v>
                </c:pt>
                <c:pt idx="6">
                  <c:v>5.6392037444312863E-3</c:v>
                </c:pt>
                <c:pt idx="8">
                  <c:v>1.0990761585682867E-2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5276-4F68-89EF-63607B510845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0.37755054336508098</c:v>
                </c:pt>
                <c:pt idx="1">
                  <c:v>0.6093760387167112</c:v>
                </c:pt>
                <c:pt idx="2">
                  <c:v>0.69583931133428978</c:v>
                </c:pt>
                <c:pt idx="3">
                  <c:v>0.44461941328426341</c:v>
                </c:pt>
                <c:pt idx="4">
                  <c:v>0.29799433277251397</c:v>
                </c:pt>
                <c:pt idx="5">
                  <c:v>0.76828656476805246</c:v>
                </c:pt>
                <c:pt idx="6">
                  <c:v>0.70429674153538935</c:v>
                </c:pt>
                <c:pt idx="8">
                  <c:v>0.56142045096700177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5276-4F68-89EF-63607B51084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25520136"/>
        <c:axId val="325520528"/>
      </c:barChart>
      <c:catAx>
        <c:axId val="3255201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25520528"/>
        <c:crosses val="autoZero"/>
        <c:auto val="1"/>
        <c:lblAlgn val="ctr"/>
        <c:lblOffset val="100"/>
        <c:noMultiLvlLbl val="0"/>
      </c:catAx>
      <c:valAx>
        <c:axId val="32552052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552013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6884793675169927"/>
          <c:y val="7.0238058304636031E-2"/>
          <c:w val="0.23115206324830076"/>
          <c:h val="0.779810287593460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8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0.19678379983874963</c:v>
                </c:pt>
                <c:pt idx="1">
                  <c:v>0.1086017494168048</c:v>
                </c:pt>
                <c:pt idx="2">
                  <c:v>0.11448356055128615</c:v>
                </c:pt>
                <c:pt idx="3">
                  <c:v>0.14733172910291831</c:v>
                </c:pt>
                <c:pt idx="4">
                  <c:v>0.15943625491852942</c:v>
                </c:pt>
                <c:pt idx="5">
                  <c:v>9.4973264194236393E-2</c:v>
                </c:pt>
                <c:pt idx="6">
                  <c:v>7.8784767797512506E-2</c:v>
                </c:pt>
                <c:pt idx="8">
                  <c:v>0.14296350245720957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B9-41A6-B9B3-30BC1EBEE13D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0.12130225494074606</c:v>
                </c:pt>
                <c:pt idx="1">
                  <c:v>2.0212651031521235E-2</c:v>
                </c:pt>
                <c:pt idx="2">
                  <c:v>3.4067785239901907E-2</c:v>
                </c:pt>
                <c:pt idx="3">
                  <c:v>3.8252548873148377E-2</c:v>
                </c:pt>
                <c:pt idx="4">
                  <c:v>0.21195117003569419</c:v>
                </c:pt>
                <c:pt idx="5">
                  <c:v>1.5008440226016112E-2</c:v>
                </c:pt>
                <c:pt idx="6">
                  <c:v>3.3070036890602637E-2</c:v>
                </c:pt>
                <c:pt idx="8">
                  <c:v>7.9426775503196351E-2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B9-41A6-B9B3-30BC1EBEE13D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0.1152253906182991</c:v>
                </c:pt>
                <c:pt idx="1">
                  <c:v>2.4995526867490625E-2</c:v>
                </c:pt>
                <c:pt idx="2">
                  <c:v>3.6520099285176542E-2</c:v>
                </c:pt>
                <c:pt idx="3">
                  <c:v>2.2254099346283179E-2</c:v>
                </c:pt>
                <c:pt idx="4">
                  <c:v>0.10937304786943211</c:v>
                </c:pt>
                <c:pt idx="5">
                  <c:v>0.10284137429117264</c:v>
                </c:pt>
                <c:pt idx="6">
                  <c:v>7.2419736762495301E-2</c:v>
                </c:pt>
                <c:pt idx="8">
                  <c:v>8.4838700178192075E-2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BB9-41A6-B9B3-30BC1EBEE13D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6.9602573922184233E-2</c:v>
                </c:pt>
                <c:pt idx="1">
                  <c:v>0.14633135615249837</c:v>
                </c:pt>
                <c:pt idx="2">
                  <c:v>2.7395354268691129E-2</c:v>
                </c:pt>
                <c:pt idx="3">
                  <c:v>5.9505065208995574E-2</c:v>
                </c:pt>
                <c:pt idx="4">
                  <c:v>1.8745827058527981E-2</c:v>
                </c:pt>
                <c:pt idx="5">
                  <c:v>4.945669203788499E-2</c:v>
                </c:pt>
                <c:pt idx="6">
                  <c:v>5.5697820296655369E-2</c:v>
                </c:pt>
                <c:pt idx="8">
                  <c:v>6.5942270734311983E-2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BB9-41A6-B9B3-30BC1EBEE13D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3F9-448A-AF6B-6EBE63C44D47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3F9-448A-AF6B-6EBE63C44D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6.5982133714712777E-3</c:v>
                </c:pt>
                <c:pt idx="1">
                  <c:v>5.8454558037628328E-2</c:v>
                </c:pt>
                <c:pt idx="2">
                  <c:v>1.9828462247532156E-2</c:v>
                </c:pt>
                <c:pt idx="3">
                  <c:v>2.3545688736859527E-2</c:v>
                </c:pt>
                <c:pt idx="4">
                  <c:v>2.1910881419277009E-2</c:v>
                </c:pt>
                <c:pt idx="5">
                  <c:v>0</c:v>
                </c:pt>
                <c:pt idx="6">
                  <c:v>4.5670251111925804E-2</c:v>
                </c:pt>
                <c:pt idx="8">
                  <c:v>2.4284356970675713E-2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BB9-41A6-B9B3-30BC1EBEE13D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5.5401117787923768E-2</c:v>
                </c:pt>
                <c:pt idx="1">
                  <c:v>0</c:v>
                </c:pt>
                <c:pt idx="2">
                  <c:v>3.788663700037518E-2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2.2076897001094865E-3</c:v>
                </c:pt>
                <c:pt idx="8">
                  <c:v>2.6628280313640455E-2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BB9-41A6-B9B3-30BC1EBEE13D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0</c:v>
                </c:pt>
                <c:pt idx="1">
                  <c:v>3.9245407865286128E-4</c:v>
                </c:pt>
                <c:pt idx="2">
                  <c:v>0</c:v>
                </c:pt>
                <c:pt idx="3">
                  <c:v>0.23847578305259301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1.2796384651726814E-2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BB9-41A6-B9B3-30BC1EBEE13D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>
                        <a:lumMod val="95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0.1779577338963082</c:v>
                </c:pt>
                <c:pt idx="5">
                  <c:v>0</c:v>
                </c:pt>
                <c:pt idx="6">
                  <c:v>1.5767396641803107E-2</c:v>
                </c:pt>
                <c:pt idx="8">
                  <c:v>1.4348326403305156E-2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1BB9-41A6-B9B3-30BC1EBEE13D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3F9-448A-AF6B-6EBE63C44D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2.5700138348494252E-2</c:v>
                </c:pt>
                <c:pt idx="1">
                  <c:v>0</c:v>
                </c:pt>
                <c:pt idx="2">
                  <c:v>1.1958447315001852E-2</c:v>
                </c:pt>
                <c:pt idx="3">
                  <c:v>1.5057697122995243E-2</c:v>
                </c:pt>
                <c:pt idx="4">
                  <c:v>1.045166507921368E-2</c:v>
                </c:pt>
                <c:pt idx="5">
                  <c:v>0</c:v>
                </c:pt>
                <c:pt idx="6">
                  <c:v>6.9559768826625767E-3</c:v>
                </c:pt>
                <c:pt idx="8">
                  <c:v>1.5030466158608431E-2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BB9-41A6-B9B3-30BC1EBEE13D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0.40938651117213165</c:v>
                </c:pt>
                <c:pt idx="1">
                  <c:v>0.64101170441540378</c:v>
                </c:pt>
                <c:pt idx="2">
                  <c:v>0.71785965409203512</c:v>
                </c:pt>
                <c:pt idx="3">
                  <c:v>0.45557738855620677</c:v>
                </c:pt>
                <c:pt idx="4">
                  <c:v>0.29017341972301747</c:v>
                </c:pt>
                <c:pt idx="5">
                  <c:v>0.73772022925068992</c:v>
                </c:pt>
                <c:pt idx="6">
                  <c:v>0.68942632391623326</c:v>
                </c:pt>
                <c:pt idx="8">
                  <c:v>0.53374093662913347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1BB9-41A6-B9B3-30BC1EBEE1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25513080"/>
        <c:axId val="325513472"/>
      </c:barChart>
      <c:catAx>
        <c:axId val="325513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25513472"/>
        <c:crosses val="autoZero"/>
        <c:auto val="1"/>
        <c:lblAlgn val="ctr"/>
        <c:lblOffset val="100"/>
        <c:noMultiLvlLbl val="0"/>
      </c:catAx>
      <c:valAx>
        <c:axId val="32551347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55130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379"/>
          <c:y val="5.7104508964024601E-2"/>
          <c:w val="0.24537081664128788"/>
          <c:h val="0.87104133491340741"/>
        </c:manualLayout>
      </c:layout>
      <c:overlay val="0"/>
      <c:txPr>
        <a:bodyPr/>
        <a:lstStyle/>
        <a:p>
          <a:pPr>
            <a:defRPr sz="7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latin typeface="Arial" panose="020B0604020202020204" pitchFamily="34" charset="0"/>
                <a:cs typeface="Arial" panose="020B0604020202020204" pitchFamily="34" charset="0"/>
              </a:defRPr>
            </a:pP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sz="1000" b="1" i="0" u="none" strike="noStrike" baseline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sz="1000" b="1" i="0" u="none" strike="noStrike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%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1"/>
    </c:title>
    <c:autoTitleDeleted val="0"/>
    <c:plotArea>
      <c:layout>
        <c:manualLayout>
          <c:layoutTarget val="inner"/>
          <c:xMode val="edge"/>
          <c:yMode val="edge"/>
          <c:x val="6.7779468892119596E-2"/>
          <c:y val="9.7324129017361691E-2"/>
          <c:w val="0.90156911522700556"/>
          <c:h val="0.6601589998610130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TV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Лист1!$B$2:$O$2</c:f>
              <c:numCache>
                <c:formatCode>0.0%</c:formatCode>
                <c:ptCount val="9"/>
                <c:pt idx="0">
                  <c:v>0.40939781858177265</c:v>
                </c:pt>
                <c:pt idx="1">
                  <c:v>0.42832465573451417</c:v>
                </c:pt>
                <c:pt idx="2">
                  <c:v>0.42304831086994577</c:v>
                </c:pt>
                <c:pt idx="3">
                  <c:v>0.39060438110319345</c:v>
                </c:pt>
                <c:pt idx="4">
                  <c:v>0.39216767788196361</c:v>
                </c:pt>
                <c:pt idx="5">
                  <c:v>0.4093201754385965</c:v>
                </c:pt>
                <c:pt idx="6">
                  <c:v>0.42650975002147584</c:v>
                </c:pt>
                <c:pt idx="7">
                  <c:v>0.39134183139355871</c:v>
                </c:pt>
                <c:pt idx="8">
                  <c:v>0.3882697947214076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D8-45D5-8AAB-989B4D03CB4E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TV Sponsropship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Лист1!$B$3:$O$3</c:f>
              <c:numCache>
                <c:formatCode>0.0%</c:formatCode>
                <c:ptCount val="9"/>
                <c:pt idx="0">
                  <c:v>5.1327487702789408E-2</c:v>
                </c:pt>
                <c:pt idx="1">
                  <c:v>4.5009975183689363E-2</c:v>
                </c:pt>
                <c:pt idx="2">
                  <c:v>4.3759845965342208E-2</c:v>
                </c:pt>
                <c:pt idx="3">
                  <c:v>4.3986979853963229E-2</c:v>
                </c:pt>
                <c:pt idx="4">
                  <c:v>4.1367898510755653E-2</c:v>
                </c:pt>
                <c:pt idx="5">
                  <c:v>4.7258771929824563E-2</c:v>
                </c:pt>
                <c:pt idx="6">
                  <c:v>6.1077227042350316E-2</c:v>
                </c:pt>
                <c:pt idx="7">
                  <c:v>5.9979062750169343E-2</c:v>
                </c:pt>
                <c:pt idx="8">
                  <c:v>6.4271749755620722E-2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D8-45D5-8AAB-989B4D03CB4E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OOH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Лист1!$B$4:$O$4</c:f>
              <c:numCache>
                <c:formatCode>0.0%</c:formatCode>
                <c:ptCount val="9"/>
                <c:pt idx="0">
                  <c:v>0.12220830405426049</c:v>
                </c:pt>
                <c:pt idx="1">
                  <c:v>0.12164858157753881</c:v>
                </c:pt>
                <c:pt idx="2">
                  <c:v>0.13127953789602662</c:v>
                </c:pt>
                <c:pt idx="3">
                  <c:v>0.13196093956188967</c:v>
                </c:pt>
                <c:pt idx="4">
                  <c:v>0.1136238279095422</c:v>
                </c:pt>
                <c:pt idx="5">
                  <c:v>0.10449561403508772</c:v>
                </c:pt>
                <c:pt idx="6">
                  <c:v>0.10652005841422559</c:v>
                </c:pt>
                <c:pt idx="7">
                  <c:v>0.16571217439497507</c:v>
                </c:pt>
                <c:pt idx="8">
                  <c:v>0.1627565982404692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5D8-45D5-8AAB-989B4D03CB4E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Print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Лист1!$B$5:$O$5</c:f>
              <c:numCache>
                <c:formatCode>0.0%</c:formatCode>
                <c:ptCount val="9"/>
                <c:pt idx="0">
                  <c:v>0.33763099202590813</c:v>
                </c:pt>
                <c:pt idx="1">
                  <c:v>0.2963846041555156</c:v>
                </c:pt>
                <c:pt idx="2">
                  <c:v>0.28955890075266938</c:v>
                </c:pt>
                <c:pt idx="3">
                  <c:v>0.21967097739069236</c:v>
                </c:pt>
                <c:pt idx="4">
                  <c:v>0.18422504136789852</c:v>
                </c:pt>
                <c:pt idx="5">
                  <c:v>0.14473684210526316</c:v>
                </c:pt>
                <c:pt idx="6">
                  <c:v>9.8788763851902758E-2</c:v>
                </c:pt>
                <c:pt idx="7">
                  <c:v>8.3441098589814647E-2</c:v>
                </c:pt>
                <c:pt idx="8">
                  <c:v>7.8054740957966759E-2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5D8-45D5-8AAB-989B4D03CB4E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Radio</c:v>
                </c:pt>
              </c:strCache>
            </c:strRef>
          </c:tx>
          <c:invertIfNegative val="0"/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Лист1!$B$6:$O$6</c:f>
              <c:numCache>
                <c:formatCode>0.0%</c:formatCode>
                <c:ptCount val="9"/>
                <c:pt idx="0">
                  <c:v>3.0552076013565122E-2</c:v>
                </c:pt>
                <c:pt idx="1">
                  <c:v>3.2966765607513021E-2</c:v>
                </c:pt>
                <c:pt idx="2">
                  <c:v>3.4132679852966918E-2</c:v>
                </c:pt>
                <c:pt idx="3">
                  <c:v>2.9911146300694993E-2</c:v>
                </c:pt>
                <c:pt idx="4">
                  <c:v>3.1991174848317705E-2</c:v>
                </c:pt>
                <c:pt idx="5">
                  <c:v>3.3333333333333333E-2</c:v>
                </c:pt>
                <c:pt idx="6">
                  <c:v>3.436130916587922E-2</c:v>
                </c:pt>
                <c:pt idx="7">
                  <c:v>2.955847034915943E-2</c:v>
                </c:pt>
                <c:pt idx="8">
                  <c:v>2.8250244379276639E-2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5D8-45D5-8AAB-989B4D03CB4E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Cinema</c:v>
                </c:pt>
              </c:strCache>
            </c:strRef>
          </c:tx>
          <c:invertIfNegative val="0"/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Лист1!$B$7:$O$7</c:f>
              <c:numCache>
                <c:formatCode>0.0%</c:formatCode>
                <c:ptCount val="9"/>
                <c:pt idx="0">
                  <c:v>6.1104152027130244E-3</c:v>
                </c:pt>
                <c:pt idx="1">
                  <c:v>3.892754610481242E-3</c:v>
                </c:pt>
                <c:pt idx="2">
                  <c:v>3.8289865219674432E-3</c:v>
                </c:pt>
                <c:pt idx="3">
                  <c:v>3.5189583883170582E-3</c:v>
                </c:pt>
                <c:pt idx="4">
                  <c:v>3.3094318808604521E-3</c:v>
                </c:pt>
                <c:pt idx="5">
                  <c:v>2.631578947368421E-3</c:v>
                </c:pt>
                <c:pt idx="6">
                  <c:v>3.0066145520144319E-3</c:v>
                </c:pt>
                <c:pt idx="7">
                  <c:v>2.4632058624299525E-3</c:v>
                </c:pt>
                <c:pt idx="8">
                  <c:v>2.2482893450635386E-3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5D8-45D5-8AAB-989B4D03CB4E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Internet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Лист1!$B$1:$O$1</c:f>
              <c:strCach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2017*</c:v>
                </c:pt>
                <c:pt idx="8">
                  <c:v>F2018</c:v>
                </c:pt>
              </c:strCache>
            </c:strRef>
          </c:cat>
          <c:val>
            <c:numRef>
              <c:f>Лист1!$B$8:$O$8</c:f>
              <c:numCache>
                <c:formatCode>0.0%</c:formatCode>
                <c:ptCount val="9"/>
                <c:pt idx="0">
                  <c:v>4.2772906418991175E-2</c:v>
                </c:pt>
                <c:pt idx="1">
                  <c:v>7.1772663130747899E-2</c:v>
                </c:pt>
                <c:pt idx="2">
                  <c:v>7.4391738141081742E-2</c:v>
                </c:pt>
                <c:pt idx="3">
                  <c:v>0.18034661740124924</c:v>
                </c:pt>
                <c:pt idx="4">
                  <c:v>0.23331494760066188</c:v>
                </c:pt>
                <c:pt idx="5">
                  <c:v>0.25822368421052633</c:v>
                </c:pt>
                <c:pt idx="6">
                  <c:v>0.26973627695215185</c:v>
                </c:pt>
                <c:pt idx="7">
                  <c:v>0.26750415665989286</c:v>
                </c:pt>
                <c:pt idx="8">
                  <c:v>0.27614858260019548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5D8-45D5-8AAB-989B4D03CB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24716160"/>
        <c:axId val="324716544"/>
      </c:barChart>
      <c:catAx>
        <c:axId val="324716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4716544"/>
        <c:crosses val="autoZero"/>
        <c:auto val="1"/>
        <c:lblAlgn val="ctr"/>
        <c:lblOffset val="100"/>
        <c:noMultiLvlLbl val="0"/>
      </c:catAx>
      <c:valAx>
        <c:axId val="324716544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extTo"/>
        <c:crossAx val="3247161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4001847221089106E-2"/>
          <c:y val="0.85605493285518897"/>
          <c:w val="0.88428618927243197"/>
          <c:h val="6.2806654221255365E-2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700"/>
      </a:pPr>
      <a:endParaRPr lang="ru-RU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0.16224812955510379</c:v>
                </c:pt>
                <c:pt idx="1">
                  <c:v>6.6443466220265771E-2</c:v>
                </c:pt>
                <c:pt idx="2">
                  <c:v>9.5643916913946594E-2</c:v>
                </c:pt>
                <c:pt idx="3">
                  <c:v>4.3989856297548605E-2</c:v>
                </c:pt>
                <c:pt idx="4">
                  <c:v>0.11853186843655772</c:v>
                </c:pt>
                <c:pt idx="5">
                  <c:v>7.6930063578564939E-2</c:v>
                </c:pt>
                <c:pt idx="6">
                  <c:v>6.4059032565771584E-2</c:v>
                </c:pt>
                <c:pt idx="8">
                  <c:v>9.6704620713757489E-2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C68-417A-8801-EDFB96C361D3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6436-43B3-85CC-46D91F55B06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6436-43B3-85CC-46D91F55B06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6436-43B3-85CC-46D91F55B06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6436-43B3-85CC-46D91F55B06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6436-43B3-85CC-46D91F55B06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0.12707961664523088</c:v>
                </c:pt>
                <c:pt idx="1">
                  <c:v>2.9780726228119121E-2</c:v>
                </c:pt>
                <c:pt idx="2">
                  <c:v>2.2765578635014837E-2</c:v>
                </c:pt>
                <c:pt idx="3">
                  <c:v>3.4116652578191041E-2</c:v>
                </c:pt>
                <c:pt idx="4">
                  <c:v>0.11950230478633071</c:v>
                </c:pt>
                <c:pt idx="5">
                  <c:v>0.10767484105358764</c:v>
                </c:pt>
                <c:pt idx="6">
                  <c:v>7.3672088529078875E-2</c:v>
                </c:pt>
                <c:pt idx="8">
                  <c:v>8.208423520052828E-2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C68-417A-8801-EDFB96C361D3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6436-43B3-85CC-46D91F55B06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6436-43B3-85CC-46D91F55B06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6436-43B3-85CC-46D91F55B06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6436-43B3-85CC-46D91F55B06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6436-43B3-85CC-46D91F55B06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9.4469568103555571E-2</c:v>
                </c:pt>
                <c:pt idx="1">
                  <c:v>2.3456713580093828E-2</c:v>
                </c:pt>
                <c:pt idx="2">
                  <c:v>5.6118694362017801E-2</c:v>
                </c:pt>
                <c:pt idx="3">
                  <c:v>6.1369399830938295E-2</c:v>
                </c:pt>
                <c:pt idx="4">
                  <c:v>0.24340623158770319</c:v>
                </c:pt>
                <c:pt idx="5">
                  <c:v>1.7438692098092644E-2</c:v>
                </c:pt>
                <c:pt idx="6">
                  <c:v>4.0710921321214455E-2</c:v>
                </c:pt>
                <c:pt idx="8">
                  <c:v>6.6845978138932283E-2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C68-417A-8801-EDFB96C361D3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6.5946147782433726E-2</c:v>
                </c:pt>
                <c:pt idx="1">
                  <c:v>0.10736354806042946</c:v>
                </c:pt>
                <c:pt idx="2">
                  <c:v>3.6581602373887238E-2</c:v>
                </c:pt>
                <c:pt idx="3">
                  <c:v>4.3786982248520713E-2</c:v>
                </c:pt>
                <c:pt idx="4">
                  <c:v>2.3290472394551693E-2</c:v>
                </c:pt>
                <c:pt idx="5">
                  <c:v>4.4686648501362398E-2</c:v>
                </c:pt>
                <c:pt idx="6">
                  <c:v>5.0472250641282267E-2</c:v>
                </c:pt>
                <c:pt idx="8">
                  <c:v>5.6836459055390254E-2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C68-417A-8801-EDFB96C361D3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6436-43B3-85CC-46D91F55B06C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6436-43B3-85CC-46D91F55B06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1.22114812817215E-2</c:v>
                </c:pt>
                <c:pt idx="1">
                  <c:v>7.0907475148283633E-2</c:v>
                </c:pt>
                <c:pt idx="2">
                  <c:v>3.2142433234421362E-2</c:v>
                </c:pt>
                <c:pt idx="3">
                  <c:v>3.127641589180051E-2</c:v>
                </c:pt>
                <c:pt idx="4">
                  <c:v>4.1382178629605242E-2</c:v>
                </c:pt>
                <c:pt idx="5">
                  <c:v>0</c:v>
                </c:pt>
                <c:pt idx="6">
                  <c:v>4.5851064355579278E-2</c:v>
                </c:pt>
                <c:pt idx="8">
                  <c:v>3.4652939620433781E-2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C68-417A-8801-EDFB96C361D3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D-6436-43B3-85CC-46D91F55B06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</c:v>
                </c:pt>
                <c:pt idx="1">
                  <c:v>2.9553392440118216E-3</c:v>
                </c:pt>
                <c:pt idx="2">
                  <c:v>0</c:v>
                </c:pt>
                <c:pt idx="3">
                  <c:v>0.30904480135249368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1.79240674484029E-2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C68-417A-8801-EDFB96C361D3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6436-43B3-85CC-46D91F55B06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4.7974664287986281E-2</c:v>
                </c:pt>
                <c:pt idx="1">
                  <c:v>0</c:v>
                </c:pt>
                <c:pt idx="2">
                  <c:v>5.5501483679525225E-2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3.5981001240553753E-3</c:v>
                </c:pt>
                <c:pt idx="8">
                  <c:v>1.9316209280816826E-2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C68-417A-8801-EDFB96C361D3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3.4193530542532741E-2</c:v>
                </c:pt>
                <c:pt idx="1">
                  <c:v>0</c:v>
                </c:pt>
                <c:pt idx="2">
                  <c:v>1.9252225519287833E-2</c:v>
                </c:pt>
                <c:pt idx="3">
                  <c:v>2.3330515638207944E-2</c:v>
                </c:pt>
                <c:pt idx="4">
                  <c:v>1.5319030949987869E-2</c:v>
                </c:pt>
                <c:pt idx="5">
                  <c:v>0</c:v>
                </c:pt>
                <c:pt idx="6">
                  <c:v>8.4021568830963435E-3</c:v>
                </c:pt>
                <c:pt idx="8">
                  <c:v>1.6582127679293773E-2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C68-417A-8801-EDFB96C361D3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0.1409558798045264</c:v>
                </c:pt>
                <c:pt idx="5">
                  <c:v>0</c:v>
                </c:pt>
                <c:pt idx="6">
                  <c:v>1.857865160209362E-2</c:v>
                </c:pt>
                <c:pt idx="8">
                  <c:v>1.5110821054745351E-2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C68-417A-8801-EDFB96C361D3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0.45587686180143561</c:v>
                </c:pt>
                <c:pt idx="1">
                  <c:v>0.69909273151879636</c:v>
                </c:pt>
                <c:pt idx="2">
                  <c:v>0.6819940652818991</c:v>
                </c:pt>
                <c:pt idx="3">
                  <c:v>0.45308537616229927</c:v>
                </c:pt>
                <c:pt idx="4">
                  <c:v>0.29761203341073716</c:v>
                </c:pt>
                <c:pt idx="5">
                  <c:v>0.75326975476839242</c:v>
                </c:pt>
                <c:pt idx="6">
                  <c:v>0.6946557339778282</c:v>
                </c:pt>
                <c:pt idx="8">
                  <c:v>0.5939425418076989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CC68-417A-8801-EDFB96C361D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25514256"/>
        <c:axId val="325515040"/>
      </c:barChart>
      <c:catAx>
        <c:axId val="325514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25515040"/>
        <c:crosses val="autoZero"/>
        <c:auto val="1"/>
        <c:lblAlgn val="ctr"/>
        <c:lblOffset val="100"/>
        <c:noMultiLvlLbl val="0"/>
      </c:catAx>
      <c:valAx>
        <c:axId val="3255150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5514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0.17739776540068369</c:v>
                </c:pt>
                <c:pt idx="1">
                  <c:v>7.4082040218914444E-2</c:v>
                </c:pt>
                <c:pt idx="2">
                  <c:v>0.10472364147212256</c:v>
                </c:pt>
                <c:pt idx="3">
                  <c:v>4.8011291281093472E-2</c:v>
                </c:pt>
                <c:pt idx="4">
                  <c:v>0.13485395355388488</c:v>
                </c:pt>
                <c:pt idx="5">
                  <c:v>8.9761289855422269E-2</c:v>
                </c:pt>
                <c:pt idx="6">
                  <c:v>7.320875371941285E-2</c:v>
                </c:pt>
                <c:pt idx="8">
                  <c:v>0.12215094767951032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06-41AD-90DF-5ECBF6795DDB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ПРАЙМ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0.12695295122515438</c:v>
                </c:pt>
                <c:pt idx="1">
                  <c:v>2.9300078183728536E-2</c:v>
                </c:pt>
                <c:pt idx="2">
                  <c:v>2.3934071243859444E-2</c:v>
                </c:pt>
                <c:pt idx="3">
                  <c:v>3.1643178538076237E-2</c:v>
                </c:pt>
                <c:pt idx="4">
                  <c:v>0.11662411747099319</c:v>
                </c:pt>
                <c:pt idx="5">
                  <c:v>0.12278487123168642</c:v>
                </c:pt>
                <c:pt idx="6">
                  <c:v>7.0806146879517792E-2</c:v>
                </c:pt>
                <c:pt idx="8">
                  <c:v>9.0748032111032773E-2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06-41AD-90DF-5ECBF6795DDB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OCTAGON OUTDOOR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8.0249934259045072E-2</c:v>
                </c:pt>
                <c:pt idx="1">
                  <c:v>2.5755462375559358E-2</c:v>
                </c:pt>
                <c:pt idx="2">
                  <c:v>4.8449761536190128E-2</c:v>
                </c:pt>
                <c:pt idx="3">
                  <c:v>5.7390270820952542E-2</c:v>
                </c:pt>
                <c:pt idx="4">
                  <c:v>0.24395478634434917</c:v>
                </c:pt>
                <c:pt idx="5">
                  <c:v>1.7918949578817792E-2</c:v>
                </c:pt>
                <c:pt idx="6">
                  <c:v>3.9041022542127851E-2</c:v>
                </c:pt>
                <c:pt idx="8">
                  <c:v>6.7774106444595555E-2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706-41AD-90DF-5ECBF6795DDB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5.8815664339535723E-2</c:v>
                </c:pt>
                <c:pt idx="1">
                  <c:v>0.1161324111883389</c:v>
                </c:pt>
                <c:pt idx="2">
                  <c:v>3.5720357561495032E-2</c:v>
                </c:pt>
                <c:pt idx="3">
                  <c:v>4.6659308939638343E-2</c:v>
                </c:pt>
                <c:pt idx="4">
                  <c:v>2.0152472841875452E-2</c:v>
                </c:pt>
                <c:pt idx="5">
                  <c:v>4.3436074437015762E-2</c:v>
                </c:pt>
                <c:pt idx="6">
                  <c:v>5.0663183740907038E-2</c:v>
                </c:pt>
                <c:pt idx="8">
                  <c:v>5.7255337693808035E-2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706-41AD-90DF-5ECBF6795DDB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ДОВИРА</c:v>
                </c:pt>
              </c:strCache>
            </c:strRef>
          </c:tx>
          <c:invertIfNegative val="0"/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C233-4DAD-81B4-0D903054F2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9.1728403849157623E-3</c:v>
                </c:pt>
                <c:pt idx="1">
                  <c:v>7.136227887824094E-2</c:v>
                </c:pt>
                <c:pt idx="2">
                  <c:v>2.783360326422506E-2</c:v>
                </c:pt>
                <c:pt idx="3">
                  <c:v>2.9945241531539178E-2</c:v>
                </c:pt>
                <c:pt idx="4">
                  <c:v>2.8716305438667534E-2</c:v>
                </c:pt>
                <c:pt idx="5">
                  <c:v>0</c:v>
                </c:pt>
                <c:pt idx="6">
                  <c:v>4.0062187817918968E-2</c:v>
                </c:pt>
                <c:pt idx="8">
                  <c:v>2.6470358525991545E-2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706-41AD-90DF-5ECBF6795DDB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SV OUTDOOR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</c:spPr>
          <c:invertIfNegative val="0"/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C233-4DAD-81B4-0D903054F2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5.0516733791641705E-2</c:v>
                </c:pt>
                <c:pt idx="1">
                  <c:v>0</c:v>
                </c:pt>
                <c:pt idx="2">
                  <c:v>4.5615039773794927E-2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3.0562291081823257E-3</c:v>
                </c:pt>
                <c:pt idx="8">
                  <c:v>2.4771606166034743E-2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706-41AD-90DF-5ECBF6795DDB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PEREKHID OUTDOOR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Лист1!$B$8:$J$8</c:f>
              <c:numCache>
                <c:formatCode>0%</c:formatCode>
                <c:ptCount val="9"/>
                <c:pt idx="0">
                  <c:v>3.4573563634278617E-2</c:v>
                </c:pt>
                <c:pt idx="1">
                  <c:v>0</c:v>
                </c:pt>
                <c:pt idx="2">
                  <c:v>1.7226661417181922E-2</c:v>
                </c:pt>
                <c:pt idx="3">
                  <c:v>2.2591051871975548E-2</c:v>
                </c:pt>
                <c:pt idx="4">
                  <c:v>1.2486574995158196E-2</c:v>
                </c:pt>
                <c:pt idx="5">
                  <c:v>0</c:v>
                </c:pt>
                <c:pt idx="6">
                  <c:v>9.6295503048197464E-3</c:v>
                </c:pt>
                <c:pt idx="8">
                  <c:v>2.0038779830739161E-2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706-41AD-90DF-5ECBF6795DDB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MEGAPOLIS+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1-C233-4DAD-81B4-0D903054F2C0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Лист1!$B$9:$J$9</c:f>
              <c:numCache>
                <c:formatCode>0%</c:formatCode>
                <c:ptCount val="9"/>
                <c:pt idx="0">
                  <c:v>0</c:v>
                </c:pt>
                <c:pt idx="1">
                  <c:v>2.6885738836234663E-4</c:v>
                </c:pt>
                <c:pt idx="2">
                  <c:v>0</c:v>
                </c:pt>
                <c:pt idx="3">
                  <c:v>0.31441336276424142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8">
                  <c:v>1.5452471276995667E-2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706-41AD-90DF-5ECBF6795DDB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MALLIS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Лист1!$B$10:$J$10</c:f>
              <c:numCache>
                <c:formatCode>0%</c:formatCode>
                <c:ptCount val="9"/>
                <c:pt idx="0">
                  <c:v>3.68732613247445E-2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1.7623706332754545E-3</c:v>
                </c:pt>
                <c:pt idx="8">
                  <c:v>1.6016361672947736E-2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706-41AD-90DF-5ECBF6795DDB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Николаев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Лист1!$B$11:$J$11</c:f>
              <c:numCache>
                <c:formatCode>0%</c:formatCode>
                <c:ptCount val="9"/>
                <c:pt idx="0">
                  <c:v>0.42544728564000045</c:v>
                </c:pt>
                <c:pt idx="1">
                  <c:v>0.68309887176685546</c:v>
                </c:pt>
                <c:pt idx="2">
                  <c:v>0.69649686373113084</c:v>
                </c:pt>
                <c:pt idx="3">
                  <c:v>0.44934629425248329</c:v>
                </c:pt>
                <c:pt idx="4">
                  <c:v>0.44321178935507155</c:v>
                </c:pt>
                <c:pt idx="5">
                  <c:v>0.72609881489705774</c:v>
                </c:pt>
                <c:pt idx="6">
                  <c:v>0.71177055525383803</c:v>
                </c:pt>
                <c:pt idx="8">
                  <c:v>0.55932199859834442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706-41AD-90DF-5ECBF6795D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55939160"/>
        <c:axId val="355943472"/>
      </c:barChart>
      <c:catAx>
        <c:axId val="3559391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55943472"/>
        <c:crosses val="autoZero"/>
        <c:auto val="1"/>
        <c:lblAlgn val="ctr"/>
        <c:lblOffset val="100"/>
        <c:noMultiLvlLbl val="0"/>
      </c:catAx>
      <c:valAx>
        <c:axId val="35594347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59391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4722273505558412"/>
          <c:y val="5.7104508964024601E-2"/>
          <c:w val="0.24537081664128788"/>
          <c:h val="0.8710413349134078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0.26728498299218412</c:v>
                </c:pt>
                <c:pt idx="1">
                  <c:v>0.28025313885410674</c:v>
                </c:pt>
                <c:pt idx="2">
                  <c:v>0.26181814455386698</c:v>
                </c:pt>
                <c:pt idx="3">
                  <c:v>0.52226730573568525</c:v>
                </c:pt>
                <c:pt idx="4">
                  <c:v>0.24407622073499691</c:v>
                </c:pt>
                <c:pt idx="5">
                  <c:v>0.15421937272569744</c:v>
                </c:pt>
                <c:pt idx="6">
                  <c:v>9.6981122154675539E-2</c:v>
                </c:pt>
                <c:pt idx="8">
                  <c:v>0.21434289918899235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29-4075-9629-E862B48EB24F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1732-4505-9252-BF645C26AA4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0.34614864874682694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0.11142917810266049</c:v>
                </c:pt>
                <c:pt idx="5">
                  <c:v>0</c:v>
                </c:pt>
                <c:pt idx="6">
                  <c:v>3.3867847350343549E-3</c:v>
                </c:pt>
                <c:pt idx="8">
                  <c:v>0.13743510400364503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29-4075-9629-E862B48EB24F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732-4505-9252-BF645C26AA4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3.1990096089437425E-2</c:v>
                </c:pt>
                <c:pt idx="1">
                  <c:v>1.4152763206876712E-2</c:v>
                </c:pt>
                <c:pt idx="2">
                  <c:v>0.15855220683930601</c:v>
                </c:pt>
                <c:pt idx="3">
                  <c:v>1.0076369564950905E-2</c:v>
                </c:pt>
                <c:pt idx="4">
                  <c:v>0.10593203677343756</c:v>
                </c:pt>
                <c:pt idx="5">
                  <c:v>0</c:v>
                </c:pt>
                <c:pt idx="6">
                  <c:v>0.11226804777376896</c:v>
                </c:pt>
                <c:pt idx="8">
                  <c:v>6.8272450627217748E-2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129-4075-9629-E862B48EB24F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732-4505-9252-BF645C26AA4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1732-4505-9252-BF645C26AA4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7.7032837217547473E-2</c:v>
                </c:pt>
                <c:pt idx="1">
                  <c:v>0.24356831026430675</c:v>
                </c:pt>
                <c:pt idx="2">
                  <c:v>1.5719951221011857E-2</c:v>
                </c:pt>
                <c:pt idx="3">
                  <c:v>6.8916483812839407E-2</c:v>
                </c:pt>
                <c:pt idx="4">
                  <c:v>1.0192124696241653E-2</c:v>
                </c:pt>
                <c:pt idx="5">
                  <c:v>4.4328224193065639E-2</c:v>
                </c:pt>
                <c:pt idx="6">
                  <c:v>4.3918401685041394E-2</c:v>
                </c:pt>
                <c:pt idx="8">
                  <c:v>6.9459567574162412E-2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129-4075-9629-E862B48EB24F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1732-4505-9252-BF645C26AA4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0.27186863483724844</c:v>
                </c:pt>
                <c:pt idx="5">
                  <c:v>0</c:v>
                </c:pt>
                <c:pt idx="6">
                  <c:v>1.2401199447598399E-2</c:v>
                </c:pt>
                <c:pt idx="8">
                  <c:v>2.2991415940621478E-2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129-4075-9629-E862B48EB24F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0.27754343495400402</c:v>
                </c:pt>
                <c:pt idx="1">
                  <c:v>0.46202578767470981</c:v>
                </c:pt>
                <c:pt idx="2">
                  <c:v>0.56390969738581509</c:v>
                </c:pt>
                <c:pt idx="3">
                  <c:v>0.39873984088652437</c:v>
                </c:pt>
                <c:pt idx="4">
                  <c:v>0.25650180485541496</c:v>
                </c:pt>
                <c:pt idx="5">
                  <c:v>0.80145240308123689</c:v>
                </c:pt>
                <c:pt idx="6">
                  <c:v>0.73104444420388137</c:v>
                </c:pt>
                <c:pt idx="8">
                  <c:v>0.48749856266536096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129-4075-9629-E862B48EB24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55937200"/>
        <c:axId val="355936808"/>
      </c:barChart>
      <c:catAx>
        <c:axId val="35593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55936808"/>
        <c:crosses val="autoZero"/>
        <c:auto val="1"/>
        <c:lblAlgn val="ctr"/>
        <c:lblOffset val="100"/>
        <c:noMultiLvlLbl val="0"/>
      </c:catAx>
      <c:valAx>
        <c:axId val="3559368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59372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50317792218801"/>
          <c:y val="9.6349186170130982E-2"/>
          <c:w val="0.60062975028918952"/>
          <c:h val="0.719208410999601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BIGBOARD UKRAINE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Лист1!$B$2:$J$2</c:f>
              <c:numCache>
                <c:formatCode>0%</c:formatCode>
                <c:ptCount val="9"/>
                <c:pt idx="0">
                  <c:v>0.2814233478997592</c:v>
                </c:pt>
                <c:pt idx="1">
                  <c:v>0.29936272186232687</c:v>
                </c:pt>
                <c:pt idx="2">
                  <c:v>0.2434921325502139</c:v>
                </c:pt>
                <c:pt idx="3">
                  <c:v>0.47338870942931854</c:v>
                </c:pt>
                <c:pt idx="4">
                  <c:v>0.27508191605554688</c:v>
                </c:pt>
                <c:pt idx="5">
                  <c:v>0.13678844519966016</c:v>
                </c:pt>
                <c:pt idx="6">
                  <c:v>9.948074265008032E-2</c:v>
                </c:pt>
                <c:pt idx="8">
                  <c:v>0.21509463847311316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107-4725-AFD5-07909D33AE84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OCTAGON OUTDOOR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33F-4BD8-87DF-10062E56AC5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33F-4BD8-87DF-10062E56AC5C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33F-4BD8-87DF-10062E56AC5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Лист1!$B$3:$J$3</c:f>
              <c:numCache>
                <c:formatCode>0%</c:formatCode>
                <c:ptCount val="9"/>
                <c:pt idx="0">
                  <c:v>0.36924997770445017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8.8625370572632242E-2</c:v>
                </c:pt>
                <c:pt idx="5">
                  <c:v>0</c:v>
                </c:pt>
                <c:pt idx="6">
                  <c:v>2.3908252082632895E-3</c:v>
                </c:pt>
                <c:pt idx="8">
                  <c:v>0.10904213193949473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107-4725-AFD5-07909D33AE84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ПРАЙМ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33F-4BD8-87DF-10062E56AC5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Лист1!$B$4:$J$4</c:f>
              <c:numCache>
                <c:formatCode>0%</c:formatCode>
                <c:ptCount val="9"/>
                <c:pt idx="0">
                  <c:v>3.4192455185944888E-2</c:v>
                </c:pt>
                <c:pt idx="1">
                  <c:v>9.4801706430715747E-3</c:v>
                </c:pt>
                <c:pt idx="2">
                  <c:v>0.13574070045681966</c:v>
                </c:pt>
                <c:pt idx="3">
                  <c:v>8.3064143977849558E-3</c:v>
                </c:pt>
                <c:pt idx="4">
                  <c:v>9.1433921048525504E-2</c:v>
                </c:pt>
                <c:pt idx="5">
                  <c:v>0</c:v>
                </c:pt>
                <c:pt idx="6">
                  <c:v>0.11725005292191217</c:v>
                </c:pt>
                <c:pt idx="8">
                  <c:v>7.2587510889364062E-2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107-4725-AFD5-07909D33AE84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РТМ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33F-4BD8-87DF-10062E56AC5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33F-4BD8-87DF-10062E56AC5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33F-4BD8-87DF-10062E56AC5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Лист1!$B$5:$J$5</c:f>
              <c:numCache>
                <c:formatCode>0%</c:formatCode>
                <c:ptCount val="9"/>
                <c:pt idx="0">
                  <c:v>3.8366182110050835E-2</c:v>
                </c:pt>
                <c:pt idx="1">
                  <c:v>0.25464791699583927</c:v>
                </c:pt>
                <c:pt idx="2">
                  <c:v>1.3922123123776376E-2</c:v>
                </c:pt>
                <c:pt idx="3">
                  <c:v>0.10013844023996309</c:v>
                </c:pt>
                <c:pt idx="4">
                  <c:v>1.1234201903573101E-2</c:v>
                </c:pt>
                <c:pt idx="5">
                  <c:v>5.8482016425941662E-2</c:v>
                </c:pt>
                <c:pt idx="6">
                  <c:v>3.2848942184367493E-2</c:v>
                </c:pt>
                <c:pt idx="8">
                  <c:v>5.7787875188089019E-2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F107-4725-AFD5-07909D33AE84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НАША СПРАВА АУТДОР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33F-4BD8-87DF-10062E56AC5C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Лист1!$B$6:$J$6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0.25175534404743327</c:v>
                </c:pt>
                <c:pt idx="5">
                  <c:v>0</c:v>
                </c:pt>
                <c:pt idx="6">
                  <c:v>1.2850685494415181E-2</c:v>
                </c:pt>
                <c:pt idx="8">
                  <c:v>2.1080818880177397E-2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F107-4725-AFD5-07909D33AE84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Лист1!$B$1:$J$1</c:f>
              <c:strCache>
                <c:ptCount val="9"/>
                <c:pt idx="0">
                  <c:v>Киев</c:v>
                </c:pt>
                <c:pt idx="1">
                  <c:v>Одесса</c:v>
                </c:pt>
                <c:pt idx="2">
                  <c:v>Днепр</c:v>
                </c:pt>
                <c:pt idx="3">
                  <c:v>Харьков</c:v>
                </c:pt>
                <c:pt idx="4">
                  <c:v>Львов</c:v>
                </c:pt>
                <c:pt idx="5">
                  <c:v>Кривой Рог</c:v>
                </c:pt>
                <c:pt idx="6">
                  <c:v>Другие</c:v>
                </c:pt>
                <c:pt idx="7">
                  <c:v> </c:v>
                </c:pt>
                <c:pt idx="8">
                  <c:v>Украина</c:v>
                </c:pt>
              </c:strCache>
            </c:strRef>
          </c:cat>
          <c:val>
            <c:numRef>
              <c:f>Лист1!$B$7:$J$7</c:f>
              <c:numCache>
                <c:formatCode>0%</c:formatCode>
                <c:ptCount val="9"/>
                <c:pt idx="0">
                  <c:v>0.27676803709979481</c:v>
                </c:pt>
                <c:pt idx="1">
                  <c:v>0.43650919049876236</c:v>
                </c:pt>
                <c:pt idx="2">
                  <c:v>0.60684504386919003</c:v>
                </c:pt>
                <c:pt idx="3">
                  <c:v>0.41816643593293346</c:v>
                </c:pt>
                <c:pt idx="4">
                  <c:v>0.28186924637228894</c:v>
                </c:pt>
                <c:pt idx="5">
                  <c:v>0.8047295383743982</c:v>
                </c:pt>
                <c:pt idx="6">
                  <c:v>0.73517875154096157</c:v>
                </c:pt>
                <c:pt idx="8">
                  <c:v>0.52440702462976163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F107-4725-AFD5-07909D33AE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00"/>
        <c:axId val="355941904"/>
        <c:axId val="355943864"/>
      </c:barChart>
      <c:catAx>
        <c:axId val="355941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700"/>
            </a:pPr>
            <a:endParaRPr lang="ru-RU"/>
          </a:p>
        </c:txPr>
        <c:crossAx val="355943864"/>
        <c:crosses val="autoZero"/>
        <c:auto val="1"/>
        <c:lblAlgn val="ctr"/>
        <c:lblOffset val="100"/>
        <c:noMultiLvlLbl val="0"/>
      </c:catAx>
      <c:valAx>
        <c:axId val="3559438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59419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75535877837973764"/>
          <c:y val="5.7104508964024601E-2"/>
          <c:w val="0.241796556252586"/>
          <c:h val="0.7523912827652741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29750030874588"/>
          <c:y val="9.6349186170130982E-2"/>
          <c:w val="0.671116204316067"/>
          <c:h val="0.546105197865922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Потенциал охвата, %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Лист1!$A$2:$A$7</c:f>
              <c:strCache>
                <c:ptCount val="6"/>
                <c:pt idx="0">
                  <c:v>Наружная реклама</c:v>
                </c:pt>
                <c:pt idx="1">
                  <c:v>ТВ</c:v>
                </c:pt>
                <c:pt idx="2">
                  <c:v>Интернет</c:v>
                </c:pt>
                <c:pt idx="3">
                  <c:v>Радио</c:v>
                </c:pt>
                <c:pt idx="4">
                  <c:v>Пресса</c:v>
                </c:pt>
                <c:pt idx="5">
                  <c:v>Кинотеатры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98.6</c:v>
                </c:pt>
                <c:pt idx="1">
                  <c:v>89.1</c:v>
                </c:pt>
                <c:pt idx="2">
                  <c:v>65</c:v>
                </c:pt>
                <c:pt idx="3">
                  <c:v>88</c:v>
                </c:pt>
                <c:pt idx="4">
                  <c:v>45.7</c:v>
                </c:pt>
                <c:pt idx="5">
                  <c:v>20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EF-4A5F-8B9A-40CD83248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86178512"/>
        <c:axId val="286175768"/>
      </c:barChart>
      <c:catAx>
        <c:axId val="286178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286175768"/>
        <c:crosses val="autoZero"/>
        <c:auto val="1"/>
        <c:lblAlgn val="ctr"/>
        <c:lblOffset val="100"/>
        <c:noMultiLvlLbl val="0"/>
      </c:catAx>
      <c:valAx>
        <c:axId val="28617576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861785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цена за 1 тыс. контактов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6629750030874588"/>
          <c:y val="9.6349186170130982E-2"/>
          <c:w val="0.69552378556466687"/>
          <c:h val="0.622772320932595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цена та тыс контактов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Лист1!$A$2:$A$9</c:f>
              <c:strCache>
                <c:ptCount val="8"/>
                <c:pt idx="0">
                  <c:v>Радио</c:v>
                </c:pt>
                <c:pt idx="1">
                  <c:v>Наружная реклама</c:v>
                </c:pt>
                <c:pt idx="2">
                  <c:v>Интернет баннер</c:v>
                </c:pt>
                <c:pt idx="3">
                  <c:v>ТВ</c:v>
                </c:pt>
                <c:pt idx="4">
                  <c:v>Пресса газеты</c:v>
                </c:pt>
                <c:pt idx="5">
                  <c:v>Интернет видео</c:v>
                </c:pt>
                <c:pt idx="6">
                  <c:v>Пресса журналы</c:v>
                </c:pt>
                <c:pt idx="7">
                  <c:v>Кинотеатры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10.32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  <c:pt idx="4">
                  <c:v>30</c:v>
                </c:pt>
                <c:pt idx="5">
                  <c:v>50</c:v>
                </c:pt>
                <c:pt idx="6">
                  <c:v>70</c:v>
                </c:pt>
                <c:pt idx="7">
                  <c:v>1100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9C3-4EEE-AF91-D708D444BF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834704"/>
        <c:axId val="324835096"/>
      </c:barChart>
      <c:catAx>
        <c:axId val="3248347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4835096"/>
        <c:crosses val="autoZero"/>
        <c:auto val="1"/>
        <c:lblAlgn val="ctr"/>
        <c:lblOffset val="100"/>
        <c:noMultiLvlLbl val="0"/>
      </c:catAx>
      <c:valAx>
        <c:axId val="324835096"/>
        <c:scaling>
          <c:orientation val="minMax"/>
          <c:max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248347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solidFill>
            <a:schemeClr val="bg1">
              <a:lumMod val="50000"/>
            </a:schemeClr>
          </a:solidFill>
        </a:defRPr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0.50499091718522893</c:v>
                </c:pt>
                <c:pt idx="1">
                  <c:v>0.54863188624473624</c:v>
                </c:pt>
                <c:pt idx="2">
                  <c:v>0.59459291064665531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183-4388-9CC6-AB4FF4C1AD9F}"/>
            </c:ext>
          </c:extLst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0.18422986251668683</c:v>
                </c:pt>
                <c:pt idx="1">
                  <c:v>0.11076530993452412</c:v>
                </c:pt>
                <c:pt idx="2">
                  <c:v>8.2675360110428447E-2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183-4388-9CC6-AB4FF4C1AD9F}"/>
            </c:ext>
          </c:extLst>
        </c:ser>
        <c:ser>
          <c:idx val="3"/>
          <c:order val="2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0.15765321306887997</c:v>
                </c:pt>
                <c:pt idx="1">
                  <c:v>0.21627819674376111</c:v>
                </c:pt>
                <c:pt idx="2">
                  <c:v>0.19233135493125572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183-4388-9CC6-AB4FF4C1AD9F}"/>
            </c:ext>
          </c:extLst>
        </c:ser>
        <c:ser>
          <c:idx val="4"/>
          <c:order val="3"/>
          <c:tx>
            <c:strRef>
              <c:f>Лист1!$E$1</c:f>
              <c:strCache>
                <c:ptCount val="1"/>
                <c:pt idx="0">
                  <c:v>Скролл</c:v>
                </c:pt>
              </c:strCache>
            </c:strRef>
          </c:tx>
          <c:spPr>
            <a:solidFill>
              <a:srgbClr val="FF8205"/>
            </a:solidFill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5.0997133757568501E-2</c:v>
                </c:pt>
                <c:pt idx="1">
                  <c:v>3.7738278623241972E-2</c:v>
                </c:pt>
                <c:pt idx="2">
                  <c:v>6.1134282266985814E-2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183-4388-9CC6-AB4FF4C1AD9F}"/>
            </c:ext>
          </c:extLst>
        </c:ser>
        <c:ser>
          <c:idx val="7"/>
          <c:order val="4"/>
          <c:tx>
            <c:strRef>
              <c:f>Лист1!$F$1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</c:v>
                </c:pt>
                <c:pt idx="1">
                  <c:v>OTS</c:v>
                </c:pt>
                <c:pt idx="2">
                  <c:v>Деньги 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0.10212887347163581</c:v>
                </c:pt>
                <c:pt idx="1">
                  <c:v>8.6586328453736566E-2</c:v>
                </c:pt>
                <c:pt idx="2">
                  <c:v>6.9266092044674682E-2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24829216"/>
        <c:axId val="324830000"/>
      </c:barChart>
      <c:catAx>
        <c:axId val="324829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324830000"/>
        <c:crosses val="autoZero"/>
        <c:auto val="1"/>
        <c:lblAlgn val="ctr"/>
        <c:lblOffset val="100"/>
        <c:noMultiLvlLbl val="0"/>
      </c:catAx>
      <c:valAx>
        <c:axId val="3248300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48292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50000"/>
              <a:lumOff val="50000"/>
            </a:schemeClr>
          </a:solidFill>
          <a:latin typeface="+mn-lt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0.2905673332337167</c:v>
                </c:pt>
                <c:pt idx="1">
                  <c:v>0.42805469502690519</c:v>
                </c:pt>
                <c:pt idx="2">
                  <c:v>0.43775953585578414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4B8-41F7-9A4F-8E50A6C8123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9.2881814735277013E-2</c:v>
                </c:pt>
                <c:pt idx="1">
                  <c:v>8.9694224098390424E-2</c:v>
                </c:pt>
                <c:pt idx="2">
                  <c:v>9.5519407901769049E-2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4B8-41F7-9A4F-8E50A6C8123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8.1770031280448421E-2</c:v>
                </c:pt>
                <c:pt idx="1">
                  <c:v>6.0935648051314233E-2</c:v>
                </c:pt>
                <c:pt idx="2">
                  <c:v>6.6355837792850286E-2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4B8-41F7-9A4F-8E50A6C8123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6.9795040820182494E-2</c:v>
                </c:pt>
                <c:pt idx="1">
                  <c:v>5.3511445163526183E-2</c:v>
                </c:pt>
                <c:pt idx="2">
                  <c:v>5.7012274852960017E-2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4B8-41F7-9A4F-8E50A6C8123D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5.5783672173984993E-2</c:v>
                </c:pt>
                <c:pt idx="1">
                  <c:v>5.6350073123171307E-2</c:v>
                </c:pt>
                <c:pt idx="2">
                  <c:v>7.8278475202585254E-2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4B8-41F7-9A4F-8E50A6C8123D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0.40920210775639038</c:v>
                </c:pt>
                <c:pt idx="1">
                  <c:v>0.31145391453669269</c:v>
                </c:pt>
                <c:pt idx="2">
                  <c:v>0.26507446839405124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14B8-41F7-9A4F-8E50A6C8123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24831176"/>
        <c:axId val="324830392"/>
      </c:barChart>
      <c:catAx>
        <c:axId val="324831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4830392"/>
        <c:crosses val="autoZero"/>
        <c:auto val="1"/>
        <c:lblAlgn val="ctr"/>
        <c:lblOffset val="100"/>
        <c:noMultiLvlLbl val="0"/>
      </c:catAx>
      <c:valAx>
        <c:axId val="3248303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483117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Лист1!$B$2:$B$10</c:f>
              <c:numCache>
                <c:formatCode>0%</c:formatCode>
                <c:ptCount val="9"/>
                <c:pt idx="0">
                  <c:v>0.54332929652169915</c:v>
                </c:pt>
                <c:pt idx="1">
                  <c:v>0.54148617573132252</c:v>
                </c:pt>
                <c:pt idx="2">
                  <c:v>0.51570003218538785</c:v>
                </c:pt>
                <c:pt idx="3">
                  <c:v>0.50839360602929562</c:v>
                </c:pt>
                <c:pt idx="4">
                  <c:v>0.5035228024560956</c:v>
                </c:pt>
                <c:pt idx="5">
                  <c:v>0.50587246906340055</c:v>
                </c:pt>
                <c:pt idx="6">
                  <c:v>0.49141803020260161</c:v>
                </c:pt>
                <c:pt idx="7">
                  <c:v>0.50567908738797318</c:v>
                </c:pt>
                <c:pt idx="8">
                  <c:v>0.50499091718522893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167-49CD-BE30-508ADE80967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Лист1!$C$2:$C$10</c:f>
              <c:numCache>
                <c:formatCode>0%</c:formatCode>
                <c:ptCount val="9"/>
                <c:pt idx="0">
                  <c:v>0.12538132540278693</c:v>
                </c:pt>
                <c:pt idx="1">
                  <c:v>0.12629017594523773</c:v>
                </c:pt>
                <c:pt idx="2">
                  <c:v>0.1256260057933698</c:v>
                </c:pt>
                <c:pt idx="3">
                  <c:v>0.13274174922506535</c:v>
                </c:pt>
                <c:pt idx="4">
                  <c:v>0.13739509941615499</c:v>
                </c:pt>
                <c:pt idx="5">
                  <c:v>0.14933580713619699</c:v>
                </c:pt>
                <c:pt idx="6">
                  <c:v>0.15360658957620243</c:v>
                </c:pt>
                <c:pt idx="7">
                  <c:v>0.15628386719817552</c:v>
                </c:pt>
                <c:pt idx="8">
                  <c:v>0.15765321306887997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167-49CD-BE30-508ADE80967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Лист1!$D$2:$D$10</c:f>
              <c:numCache>
                <c:formatCode>0%</c:formatCode>
                <c:ptCount val="9"/>
                <c:pt idx="0">
                  <c:v>0.22983765885364768</c:v>
                </c:pt>
                <c:pt idx="1">
                  <c:v>0.21950371677629821</c:v>
                </c:pt>
                <c:pt idx="2">
                  <c:v>0.20361763759253299</c:v>
                </c:pt>
                <c:pt idx="3">
                  <c:v>0.20007293502704673</c:v>
                </c:pt>
                <c:pt idx="4">
                  <c:v>0.19793855118219911</c:v>
                </c:pt>
                <c:pt idx="5">
                  <c:v>0.19268818270419422</c:v>
                </c:pt>
                <c:pt idx="6">
                  <c:v>0.18758862016597336</c:v>
                </c:pt>
                <c:pt idx="7">
                  <c:v>0.18640388076861458</c:v>
                </c:pt>
                <c:pt idx="8">
                  <c:v>0.18422986251668683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7167-49CD-BE30-508ADE80967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Лист1!$E$2:$E$10</c:f>
              <c:numCache>
                <c:formatCode>0%</c:formatCode>
                <c:ptCount val="9"/>
                <c:pt idx="0">
                  <c:v>2.4542792758266523E-2</c:v>
                </c:pt>
                <c:pt idx="1">
                  <c:v>2.2207069896785923E-2</c:v>
                </c:pt>
                <c:pt idx="2">
                  <c:v>2.2272288381074992E-2</c:v>
                </c:pt>
                <c:pt idx="3">
                  <c:v>2.1953443141068497E-2</c:v>
                </c:pt>
                <c:pt idx="4">
                  <c:v>2.1020742168003436E-2</c:v>
                </c:pt>
                <c:pt idx="5">
                  <c:v>2.1639797989173773E-2</c:v>
                </c:pt>
                <c:pt idx="6">
                  <c:v>2.151563196048609E-2</c:v>
                </c:pt>
                <c:pt idx="7">
                  <c:v>2.1977750134290805E-2</c:v>
                </c:pt>
                <c:pt idx="8">
                  <c:v>2.1312198139967965E-2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7167-49CD-BE30-508ADE80967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Лист1!$F$2:$F$10</c:f>
              <c:numCache>
                <c:formatCode>0%</c:formatCode>
                <c:ptCount val="9"/>
                <c:pt idx="0">
                  <c:v>0</c:v>
                </c:pt>
                <c:pt idx="1">
                  <c:v>4.5724370287181133E-3</c:v>
                </c:pt>
                <c:pt idx="2">
                  <c:v>2.2375281622143545E-2</c:v>
                </c:pt>
                <c:pt idx="3">
                  <c:v>2.8019206223788975E-2</c:v>
                </c:pt>
                <c:pt idx="4">
                  <c:v>2.5199354636518751E-2</c:v>
                </c:pt>
                <c:pt idx="5">
                  <c:v>2.7705291181645199E-2</c:v>
                </c:pt>
                <c:pt idx="6">
                  <c:v>2.9540338342949359E-2</c:v>
                </c:pt>
                <c:pt idx="7" formatCode="0.00%">
                  <c:v>7.3365186169460856E-3</c:v>
                </c:pt>
                <c:pt idx="8" formatCode="0.00%">
                  <c:v>5.9276017540761527E-5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167-49CD-BE30-508ADE80967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Лист1!$G$2:$G$10</c:f>
              <c:numCache>
                <c:formatCode>0%</c:formatCode>
                <c:ptCount val="9"/>
                <c:pt idx="0">
                  <c:v>2.1154936918430854E-3</c:v>
                </c:pt>
                <c:pt idx="1">
                  <c:v>1.0628910636932457E-2</c:v>
                </c:pt>
                <c:pt idx="2">
                  <c:v>3.3356935951078213E-2</c:v>
                </c:pt>
                <c:pt idx="3">
                  <c:v>1.174253935452501E-2</c:v>
                </c:pt>
                <c:pt idx="4">
                  <c:v>1.6923380497487029E-2</c:v>
                </c:pt>
                <c:pt idx="5">
                  <c:v>1.7696515439820773E-2</c:v>
                </c:pt>
                <c:pt idx="6">
                  <c:v>3.4977123615119753E-2</c:v>
                </c:pt>
                <c:pt idx="7">
                  <c:v>4.3671604798658031E-2</c:v>
                </c:pt>
                <c:pt idx="8">
                  <c:v>5.0997133757568501E-2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7167-49CD-BE30-508ADE809674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Лист1!$H$2:$H$10</c:f>
              <c:numCache>
                <c:formatCode>0%</c:formatCode>
                <c:ptCount val="9"/>
                <c:pt idx="0">
                  <c:v>2.2948507657167383E-2</c:v>
                </c:pt>
                <c:pt idx="1">
                  <c:v>2.4693833894860687E-2</c:v>
                </c:pt>
                <c:pt idx="2">
                  <c:v>2.2465400708078533E-2</c:v>
                </c:pt>
                <c:pt idx="3">
                  <c:v>2.234242995198444E-2</c:v>
                </c:pt>
                <c:pt idx="4">
                  <c:v>2.1519854212853875E-2</c:v>
                </c:pt>
                <c:pt idx="5">
                  <c:v>2.0609808579131455E-2</c:v>
                </c:pt>
                <c:pt idx="6">
                  <c:v>1.8828088340260684E-2</c:v>
                </c:pt>
                <c:pt idx="7">
                  <c:v>1.9399131114943503E-2</c:v>
                </c:pt>
                <c:pt idx="8">
                  <c:v>1.8227375393784169E-2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7167-49CD-BE30-508ADE809674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Лист1!$I$2:$I$10</c:f>
              <c:numCache>
                <c:formatCode>0%</c:formatCode>
                <c:ptCount val="9"/>
                <c:pt idx="0">
                  <c:v>5.1844925114589241E-2</c:v>
                </c:pt>
                <c:pt idx="1">
                  <c:v>5.061768008984438E-2</c:v>
                </c:pt>
                <c:pt idx="2">
                  <c:v>5.4586417766334085E-2</c:v>
                </c:pt>
                <c:pt idx="3">
                  <c:v>7.4734091047225434E-2</c:v>
                </c:pt>
                <c:pt idx="4">
                  <c:v>7.6480215430687268E-2</c:v>
                </c:pt>
                <c:pt idx="5">
                  <c:v>6.445212790643709E-2</c:v>
                </c:pt>
                <c:pt idx="6">
                  <c:v>6.2525577796406689E-2</c:v>
                </c:pt>
                <c:pt idx="7">
                  <c:v>5.9248159980398216E-2</c:v>
                </c:pt>
                <c:pt idx="8">
                  <c:v>6.2406330408675381E-2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7167-49CD-BE30-508ADE8096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24835880"/>
        <c:axId val="324831960"/>
      </c:barChart>
      <c:catAx>
        <c:axId val="324835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4831960"/>
        <c:crosses val="autoZero"/>
        <c:auto val="1"/>
        <c:lblAlgn val="ctr"/>
        <c:lblOffset val="100"/>
        <c:noMultiLvlLbl val="0"/>
      </c:catAx>
      <c:valAx>
        <c:axId val="3248319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48358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339640687214641"/>
          <c:y val="0.19978953242324682"/>
          <c:w val="0.17197523033838893"/>
          <c:h val="0.600420628885204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Щит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Лист1!$B$2:$B$10</c:f>
              <c:numCache>
                <c:formatCode>0%</c:formatCode>
                <c:ptCount val="9"/>
                <c:pt idx="0">
                  <c:v>0.65875198640406141</c:v>
                </c:pt>
                <c:pt idx="1">
                  <c:v>0.65047981935382637</c:v>
                </c:pt>
                <c:pt idx="2">
                  <c:v>0.62591573066884321</c:v>
                </c:pt>
                <c:pt idx="3">
                  <c:v>0.58544073433630262</c:v>
                </c:pt>
                <c:pt idx="4">
                  <c:v>0.60511477952258719</c:v>
                </c:pt>
                <c:pt idx="5">
                  <c:v>0.60162907318386494</c:v>
                </c:pt>
                <c:pt idx="6">
                  <c:v>0.57334022092732906</c:v>
                </c:pt>
                <c:pt idx="7">
                  <c:v>0.59591994650720848</c:v>
                </c:pt>
                <c:pt idx="8">
                  <c:v>0.59459291064665531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55-4070-832A-D14AFF3DE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Призма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Лист1!$C$2:$C$10</c:f>
              <c:numCache>
                <c:formatCode>0%</c:formatCode>
                <c:ptCount val="9"/>
                <c:pt idx="0">
                  <c:v>0.15755437007829184</c:v>
                </c:pt>
                <c:pt idx="1">
                  <c:v>0.1614209838007799</c:v>
                </c:pt>
                <c:pt idx="2">
                  <c:v>0.17170276336056003</c:v>
                </c:pt>
                <c:pt idx="3">
                  <c:v>0.1699800173874314</c:v>
                </c:pt>
                <c:pt idx="4">
                  <c:v>0.18256846773981592</c:v>
                </c:pt>
                <c:pt idx="5">
                  <c:v>0.17779653408828877</c:v>
                </c:pt>
                <c:pt idx="6">
                  <c:v>0.18494479935497499</c:v>
                </c:pt>
                <c:pt idx="7">
                  <c:v>0.18783426149239385</c:v>
                </c:pt>
                <c:pt idx="8">
                  <c:v>0.19233135493125572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55-4070-832A-D14AFF3DE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Сити-лайт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Лист1!$D$2:$D$10</c:f>
              <c:numCache>
                <c:formatCode>0%</c:formatCode>
                <c:ptCount val="9"/>
                <c:pt idx="0">
                  <c:v>0.11195490896040519</c:v>
                </c:pt>
                <c:pt idx="1">
                  <c:v>0.11107893830987593</c:v>
                </c:pt>
                <c:pt idx="2">
                  <c:v>0.10114489334745688</c:v>
                </c:pt>
                <c:pt idx="3">
                  <c:v>0.10127870986230404</c:v>
                </c:pt>
                <c:pt idx="4">
                  <c:v>8.9481045712470911E-2</c:v>
                </c:pt>
                <c:pt idx="5">
                  <c:v>7.9725994256330812E-2</c:v>
                </c:pt>
                <c:pt idx="6">
                  <c:v>9.2512439312261385E-2</c:v>
                </c:pt>
                <c:pt idx="7">
                  <c:v>9.2603657376325352E-2</c:v>
                </c:pt>
                <c:pt idx="8">
                  <c:v>8.2675360110428447E-2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655-4070-832A-D14AFF3DE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Бэклайт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Лист1!$E$2:$E$10</c:f>
              <c:numCache>
                <c:formatCode>0%</c:formatCode>
                <c:ptCount val="9"/>
                <c:pt idx="0">
                  <c:v>3.4677711096307726E-2</c:v>
                </c:pt>
                <c:pt idx="1">
                  <c:v>5.0586588639039268E-2</c:v>
                </c:pt>
                <c:pt idx="2">
                  <c:v>4.8618562212628391E-2</c:v>
                </c:pt>
                <c:pt idx="3">
                  <c:v>4.9684192714820996E-2</c:v>
                </c:pt>
                <c:pt idx="4">
                  <c:v>5.2242487390154781E-2</c:v>
                </c:pt>
                <c:pt idx="5">
                  <c:v>5.3007941607818493E-2</c:v>
                </c:pt>
                <c:pt idx="6">
                  <c:v>5.4608332465346889E-2</c:v>
                </c:pt>
                <c:pt idx="7">
                  <c:v>4.774485393241612E-2</c:v>
                </c:pt>
                <c:pt idx="8">
                  <c:v>4.5691597761885923E-2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655-4070-832A-D14AFF3DE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Тролл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Лист1!$F$2:$F$10</c:f>
              <c:numCache>
                <c:formatCode>0%</c:formatCode>
                <c:ptCount val="9"/>
                <c:pt idx="0">
                  <c:v>0</c:v>
                </c:pt>
                <c:pt idx="1">
                  <c:v>0</c:v>
                </c:pt>
                <c:pt idx="2">
                  <c:v>8.3555832219055874E-3</c:v>
                </c:pt>
                <c:pt idx="3">
                  <c:v>2.1244960646718016E-2</c:v>
                </c:pt>
                <c:pt idx="4">
                  <c:v>2.6109283190735483E-2</c:v>
                </c:pt>
                <c:pt idx="5">
                  <c:v>2.9692445485029514E-2</c:v>
                </c:pt>
                <c:pt idx="6">
                  <c:v>2.7797494764059748E-2</c:v>
                </c:pt>
                <c:pt idx="7">
                  <c:v>3.3711160902389938E-3</c:v>
                </c:pt>
                <c:pt idx="8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655-4070-832A-D14AFF3DE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Скролл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Лист1!$G$2:$G$10</c:f>
              <c:numCache>
                <c:formatCode>0%</c:formatCode>
                <c:ptCount val="9"/>
                <c:pt idx="0">
                  <c:v>1.8010276351630161E-3</c:v>
                </c:pt>
                <c:pt idx="1">
                  <c:v>4.5536923789958588E-3</c:v>
                </c:pt>
                <c:pt idx="2">
                  <c:v>1.5618023878963648E-2</c:v>
                </c:pt>
                <c:pt idx="3">
                  <c:v>6.2262886147566813E-3</c:v>
                </c:pt>
                <c:pt idx="4">
                  <c:v>1.1134078918405252E-2</c:v>
                </c:pt>
                <c:pt idx="5">
                  <c:v>1.4034654226917654E-2</c:v>
                </c:pt>
                <c:pt idx="6">
                  <c:v>1.7298680867921721E-2</c:v>
                </c:pt>
                <c:pt idx="7">
                  <c:v>4.3896165160942718E-2</c:v>
                </c:pt>
                <c:pt idx="8">
                  <c:v>6.1134282266985814E-2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655-4070-832A-D14AFF3DE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Лайтбокс</c:v>
                </c:pt>
              </c:strCache>
            </c:strRef>
          </c:tx>
          <c:invertIfNegative val="0"/>
          <c:dLbls>
            <c:delete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Лист1!$H$2:$H$10</c:f>
              <c:numCache>
                <c:formatCode>0%</c:formatCode>
                <c:ptCount val="9"/>
                <c:pt idx="0">
                  <c:v>8.3553761079347942E-3</c:v>
                </c:pt>
                <c:pt idx="1">
                  <c:v>6.1333974475305027E-3</c:v>
                </c:pt>
                <c:pt idx="2">
                  <c:v>7.345244762087616E-3</c:v>
                </c:pt>
                <c:pt idx="3">
                  <c:v>9.2837452479804343E-3</c:v>
                </c:pt>
                <c:pt idx="4">
                  <c:v>1.0299786817950879E-2</c:v>
                </c:pt>
                <c:pt idx="5">
                  <c:v>9.028317689578744E-3</c:v>
                </c:pt>
                <c:pt idx="6">
                  <c:v>9.4002260139313728E-3</c:v>
                </c:pt>
                <c:pt idx="7">
                  <c:v>9.0558965608814497E-3</c:v>
                </c:pt>
                <c:pt idx="8">
                  <c:v>7.1708989906444746E-3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655-4070-832A-D14AFF3DE09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Другие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delete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Лист1!$I$2:$I$10</c:f>
              <c:numCache>
                <c:formatCode>0%</c:formatCode>
                <c:ptCount val="9"/>
                <c:pt idx="0">
                  <c:v>2.690461971783607E-2</c:v>
                </c:pt>
                <c:pt idx="1">
                  <c:v>1.5746580069952078E-2</c:v>
                </c:pt>
                <c:pt idx="2">
                  <c:v>2.1299198547554628E-2</c:v>
                </c:pt>
                <c:pt idx="3">
                  <c:v>5.6861351189685758E-2</c:v>
                </c:pt>
                <c:pt idx="4">
                  <c:v>2.3050070707879618E-2</c:v>
                </c:pt>
                <c:pt idx="5">
                  <c:v>3.508503946217098E-2</c:v>
                </c:pt>
                <c:pt idx="6">
                  <c:v>4.009780629417483E-2</c:v>
                </c:pt>
                <c:pt idx="7">
                  <c:v>1.9574102879593009E-2</c:v>
                </c:pt>
                <c:pt idx="8">
                  <c:v>1.6150809326829663E-2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C655-4070-832A-D14AFF3DE0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324832744"/>
        <c:axId val="324833136"/>
      </c:barChart>
      <c:catAx>
        <c:axId val="324832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24833136"/>
        <c:crosses val="autoZero"/>
        <c:auto val="1"/>
        <c:lblAlgn val="ctr"/>
        <c:lblOffset val="100"/>
        <c:noMultiLvlLbl val="0"/>
      </c:catAx>
      <c:valAx>
        <c:axId val="324833136"/>
        <c:scaling>
          <c:orientation val="minMax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24832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8804348191032991"/>
          <c:y val="0.19978953242324682"/>
          <c:w val="0.1835296540316344"/>
          <c:h val="0.600420628885204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1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339725476899168"/>
          <c:y val="5.7163275071341856E-2"/>
          <c:w val="0.49596679601652732"/>
          <c:h val="0.725575770250029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Киев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0.24165437840983844</c:v>
                </c:pt>
                <c:pt idx="1">
                  <c:v>0.39019429658245869</c:v>
                </c:pt>
                <c:pt idx="2">
                  <c:v>0.37222636830353562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EF-4974-8AFA-D3EBE13833E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Одесса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Лист1!$C$2:$C$4</c:f>
              <c:numCache>
                <c:formatCode>0%</c:formatCode>
                <c:ptCount val="3"/>
                <c:pt idx="0">
                  <c:v>8.8174661981233818E-2</c:v>
                </c:pt>
                <c:pt idx="1">
                  <c:v>9.2781744118628343E-2</c:v>
                </c:pt>
                <c:pt idx="2">
                  <c:v>9.9290526072727578E-2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EF-4974-8AFA-D3EBE13833E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Днепр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Лист1!$D$2:$D$4</c:f>
              <c:numCache>
                <c:formatCode>0%</c:formatCode>
                <c:ptCount val="3"/>
                <c:pt idx="0">
                  <c:v>8.5252380009145881E-2</c:v>
                </c:pt>
                <c:pt idx="1">
                  <c:v>6.0711369387035911E-2</c:v>
                </c:pt>
                <c:pt idx="2">
                  <c:v>6.7145363638317732E-2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D5EF-4974-8AFA-D3EBE13833E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Львов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Лист1!$E$2:$E$4</c:f>
              <c:numCache>
                <c:formatCode>0%</c:formatCode>
                <c:ptCount val="3"/>
                <c:pt idx="0">
                  <c:v>5.0678972041464612E-2</c:v>
                </c:pt>
                <c:pt idx="1">
                  <c:v>5.2971600472115833E-2</c:v>
                </c:pt>
                <c:pt idx="2">
                  <c:v>7.9597154133467851E-2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D5EF-4974-8AFA-D3EBE13833E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Харьков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solidFill>
                      <a:schemeClr val="bg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Лист1!$F$2:$F$4</c:f>
              <c:numCache>
                <c:formatCode>0%</c:formatCode>
                <c:ptCount val="3"/>
                <c:pt idx="0">
                  <c:v>4.3616586823565083E-2</c:v>
                </c:pt>
                <c:pt idx="1">
                  <c:v>3.7772440058978604E-2</c:v>
                </c:pt>
                <c:pt idx="2">
                  <c:v>4.965183575233114E-2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5EF-4974-8AFA-D3EBE13833E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Другие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 Плоскости</c:v>
                </c:pt>
                <c:pt idx="1">
                  <c:v> OTS</c:v>
                </c:pt>
                <c:pt idx="2">
                  <c:v>Деньги</c:v>
                </c:pt>
              </c:strCache>
            </c:strRef>
          </c:cat>
          <c:val>
            <c:numRef>
              <c:f>Лист1!$G$2:$G$4</c:f>
              <c:numCache>
                <c:formatCode>0%</c:formatCode>
                <c:ptCount val="3"/>
                <c:pt idx="0">
                  <c:v>0.49062302073475217</c:v>
                </c:pt>
                <c:pt idx="1">
                  <c:v>0.36556854938078259</c:v>
                </c:pt>
                <c:pt idx="2">
                  <c:v>0.33208875209962008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D5EF-4974-8AFA-D3EBE13833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24833528"/>
        <c:axId val="324836272"/>
      </c:barChart>
      <c:catAx>
        <c:axId val="3248335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05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4836272"/>
        <c:crosses val="autoZero"/>
        <c:auto val="1"/>
        <c:lblAlgn val="ctr"/>
        <c:lblOffset val="100"/>
        <c:noMultiLvlLbl val="0"/>
      </c:catAx>
      <c:valAx>
        <c:axId val="3248362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3248335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85825610738934"/>
          <c:y val="0.18366028251299282"/>
          <c:w val="0.29135393772990725"/>
          <c:h val="0.52300101441759628"/>
        </c:manualLayout>
      </c:layout>
      <c:overlay val="0"/>
      <c:txPr>
        <a:bodyPr/>
        <a:lstStyle/>
        <a:p>
          <a:pPr>
            <a:defRPr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>
          <a:solidFill>
            <a:schemeClr val="tx1">
              <a:lumMod val="50000"/>
              <a:lumOff val="50000"/>
            </a:schemeClr>
          </a:solidFill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0.62531</cdr:x>
      <cdr:y>0.79245</cdr:y>
    </cdr:from>
    <cdr:to>
      <cdr:x>0.99677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51443" y="3024336"/>
          <a:ext cx="1634480" cy="792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0.40606</cdr:x>
      <cdr:y>0.01301</cdr:y>
    </cdr:from>
    <cdr:to>
      <cdr:x>0.80345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44216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0.31582</cdr:x>
      <cdr:y>0.01301</cdr:y>
    </cdr:from>
    <cdr:to>
      <cdr:x>0.71321</cdr:x>
      <cdr:y>0.08708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12168" y="51536"/>
          <a:ext cx="1902713" cy="2933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endParaRPr lang="ru-RU" sz="1400" dirty="0">
            <a:solidFill>
              <a:schemeClr val="bg1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Потенциальный охват (%)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0.00381</cdr:x>
      <cdr:y>0.0544</cdr:y>
    </cdr:from>
    <cdr:to>
      <cdr:x>0.11768</cdr:x>
      <cdr:y>0.71029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875158" y="1088574"/>
          <a:ext cx="2347473" cy="559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Средняя стоимость тысячи контактов (</a:t>
          </a:r>
          <a:r>
            <a:rPr lang="ru-RU" sz="12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грн</a:t>
          </a:r>
          <a:r>
            <a:rPr lang="ru-RU" sz="12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)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0.11387</cdr:x>
      <cdr:y>0.65588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68745" y="968745"/>
          <a:ext cx="2465810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Среднее к-во контактов носителя за </a:t>
          </a:r>
          <a:r>
            <a:rPr lang="ru-RU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месяц</a:t>
          </a:r>
          <a:r>
            <a:rPr lang="ru-RU" sz="1000" dirty="0">
              <a:solidFill>
                <a:schemeClr val="bg1">
                  <a:lumMod val="50000"/>
                </a:schemeClr>
              </a:solidFill>
            </a:rPr>
            <a:t> (</a:t>
          </a:r>
          <a:r>
            <a:rPr lang="ru-RU" sz="1000" dirty="0" err="1">
              <a:solidFill>
                <a:schemeClr val="bg1">
                  <a:lumMod val="50000"/>
                </a:schemeClr>
              </a:solidFill>
            </a:rPr>
            <a:t>тыс</a:t>
          </a:r>
          <a:r>
            <a:rPr lang="ru-RU" sz="1000" dirty="0">
              <a:solidFill>
                <a:schemeClr val="bg1">
                  <a:lumMod val="50000"/>
                </a:schemeClr>
              </a:solidFill>
            </a:rPr>
            <a:t>)</a:t>
          </a:r>
        </a:p>
      </cdr:txBody>
    </cdr:sp>
  </cdr:relSizeAnchor>
  <cdr:relSizeAnchor xmlns:cdr="http://schemas.openxmlformats.org/drawingml/2006/chartDrawing">
    <cdr:from>
      <cdr:x>0.88613</cdr:x>
      <cdr:y>0.02782</cdr:y>
    </cdr:from>
    <cdr:to>
      <cdr:x>1</cdr:x>
      <cdr:y>0.68371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058363" y="1164809"/>
          <a:ext cx="2634418" cy="5283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Средняя стоимость тысячи контактов (</a:t>
          </a:r>
          <a:r>
            <a:rPr lang="ru-RU" sz="1000" dirty="0" err="1">
              <a:solidFill>
                <a:schemeClr val="bg1">
                  <a:lumMod val="50000"/>
                </a:schemeClr>
              </a:solidFill>
            </a:rPr>
            <a:t>грн</a:t>
          </a:r>
          <a:r>
            <a:rPr lang="ru-RU" sz="1000" dirty="0">
              <a:solidFill>
                <a:schemeClr val="bg1">
                  <a:lumMod val="50000"/>
                </a:schemeClr>
              </a:solidFill>
            </a:rPr>
            <a:t>)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0.06173</cdr:x>
      <cdr:y>0</cdr:y>
    </cdr:from>
    <cdr:to>
      <cdr:x>0.1358</cdr:x>
      <cdr:y>0.86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972120" y="469829"/>
          <a:ext cx="3096344" cy="432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indent="0"/>
          <a:r>
            <a:rPr lang="ru-RU" sz="1100" dirty="0">
              <a:latin typeface="Arial" pitchFamily="34" charset="0"/>
              <a:ea typeface="+mn-ea"/>
              <a:cs typeface="Arial" pitchFamily="34" charset="0"/>
            </a:rPr>
            <a:t>Месячная динамика бюджетов ( млн. грн. ) </a:t>
          </a:r>
        </a:p>
      </cdr:txBody>
    </cdr:sp>
  </cdr:relSizeAnchor>
  <cdr:relSizeAnchor xmlns:cdr="http://schemas.openxmlformats.org/drawingml/2006/chartDrawing">
    <cdr:from>
      <cdr:x>0.90476</cdr:x>
      <cdr:y>0</cdr:y>
    </cdr:from>
    <cdr:to>
      <cdr:x>0.97884</cdr:x>
      <cdr:y>0.86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3945016" y="1332131"/>
          <a:ext cx="3096344" cy="4320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>
              <a:latin typeface="Arial" pitchFamily="34" charset="0"/>
              <a:cs typeface="Arial" pitchFamily="34" charset="0"/>
            </a:rPr>
            <a:t>Месячная разница бюджетов  ( млн. грн. ) 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Доля </a:t>
          </a: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0.01978</cdr:x>
      <cdr:y>0.05357</cdr:y>
    </cdr:from>
    <cdr:to>
      <cdr:x>0.13365</cdr:x>
      <cdr:y>0.70946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905413" y="1228941"/>
          <a:ext cx="2644842" cy="619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000" dirty="0">
              <a:solidFill>
                <a:schemeClr val="bg1">
                  <a:lumMod val="50000"/>
                </a:schemeClr>
              </a:solidFill>
            </a:rPr>
            <a:t>Доля </a:t>
          </a:r>
        </a:p>
      </cdr:txBody>
    </cdr:sp>
  </cdr:relSizeAnchor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Бюджет</a:t>
          </a:r>
          <a:r>
            <a:rPr lang="uk-UA" sz="1400" dirty="0">
              <a:solidFill>
                <a:schemeClr val="bg1">
                  <a:lumMod val="50000"/>
                </a:schemeClr>
              </a:solidFill>
            </a:rPr>
            <a:t>  </a:t>
          </a:r>
          <a:endParaRPr lang="ru-RU" sz="1400" dirty="0">
            <a:solidFill>
              <a:schemeClr val="bg1">
                <a:lumMod val="50000"/>
              </a:schemeClr>
            </a:solidFill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0.34315</cdr:x>
      <cdr:y>0</cdr:y>
    </cdr:from>
    <cdr:to>
      <cdr:x>0.74054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90464" y="0"/>
          <a:ext cx="2189269" cy="277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Количество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0.41333</cdr:x>
      <cdr:y>0</cdr:y>
    </cdr:from>
    <cdr:to>
      <cdr:x>0.81072</cdr:x>
      <cdr:y>0.07407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32248" y="0"/>
          <a:ext cx="214613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uk-UA" sz="1400" dirty="0" err="1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Контакты</a:t>
          </a:r>
          <a:r>
            <a:rPr lang="uk-UA" sz="14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dirty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 </a:t>
          </a:r>
          <a:endParaRPr lang="ru-RU" sz="1400" dirty="0">
            <a:solidFill>
              <a:srgbClr val="FF0000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DAEA0-6E84-4CCC-A35D-65D1C9AFF7B8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885CD-6E8C-4B0D-93FD-74442199A0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70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Обновление по материалам </a:t>
            </a:r>
            <a:r>
              <a:rPr lang="en-US" dirty="0"/>
              <a:t>http://www.adcoalition.org.ua/adv/statistics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17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02350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8226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496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Всего</a:t>
            </a:r>
            <a:r>
              <a:rPr lang="ru-RU" dirty="0"/>
              <a:t> </a:t>
            </a:r>
            <a:r>
              <a:rPr lang="ru-RU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-12%</a:t>
            </a:r>
            <a:r>
              <a:rPr lang="ru-RU" dirty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657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8598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8238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2396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85033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92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708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+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841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E885CD-6E8C-4B0D-93FD-74442199A09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34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886075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915566"/>
            <a:ext cx="4966320" cy="1152128"/>
          </a:xfrm>
        </p:spPr>
        <p:txBody>
          <a:bodyPr/>
          <a:lstStyle>
            <a:lvl1pPr algn="l"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2139702"/>
            <a:ext cx="3200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517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68611"/>
            <a:ext cx="9144000" cy="495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229600" cy="8572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228184" y="4779402"/>
            <a:ext cx="981472" cy="273844"/>
          </a:xfrm>
        </p:spPr>
        <p:txBody>
          <a:bodyPr/>
          <a:lstStyle/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9592" cy="862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724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7EC87-94D2-41B2-A32D-1E61F71FB7AA}" type="datetimeFigureOut">
              <a:rPr lang="ru-RU" smtClean="0"/>
              <a:pPr/>
              <a:t>08.02.2018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6EDA8-81C9-4A96-9091-E1180A5E9A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58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в Украине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91880" y="257175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</a:t>
            </a:r>
            <a:endParaRPr lang="uk-UA" sz="32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92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280373243"/>
              </p:ext>
            </p:extLst>
          </p:nvPr>
        </p:nvGraphicFramePr>
        <p:xfrm>
          <a:off x="2411760" y="1192787"/>
          <a:ext cx="475252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776" y="4734218"/>
            <a:ext cx="46085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формат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скролл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39952" y="793489"/>
            <a:ext cx="796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Скролл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93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носителей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6588224" y="1851670"/>
            <a:ext cx="2431143" cy="12187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Каждый носитель генерирует количество контактов,  эквивалентное населению среднего города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858994550"/>
              </p:ext>
            </p:extLst>
          </p:nvPr>
        </p:nvGraphicFramePr>
        <p:xfrm>
          <a:off x="179512" y="1126790"/>
          <a:ext cx="6742620" cy="35790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5769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843558"/>
            <a:ext cx="7410740" cy="3514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Товарные группы: затраты на наружную рекламу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695263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89632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Основные рекламодатели: </a:t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dirty="0">
                <a:latin typeface="Arial" pitchFamily="34" charset="0"/>
                <a:cs typeface="Arial" pitchFamily="34" charset="0"/>
              </a:rPr>
              <a:t>затраты на наружную рекламу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3" y="969876"/>
            <a:ext cx="7492077" cy="355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361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081"/>
            <a:ext cx="8064896" cy="857250"/>
          </a:xfrm>
        </p:spPr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Основные торговые марки: затраты на наружную рекламу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91" y="803954"/>
            <a:ext cx="7827325" cy="371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24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Сезонность затрат в наружной рекламе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730313240"/>
              </p:ext>
            </p:extLst>
          </p:nvPr>
        </p:nvGraphicFramePr>
        <p:xfrm>
          <a:off x="3203848" y="862331"/>
          <a:ext cx="5832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325048"/>
            <a:ext cx="2088232" cy="2523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69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проданных рекламных поверхностей по основным городам Украины. ТОП-10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488013362"/>
              </p:ext>
            </p:extLst>
          </p:nvPr>
        </p:nvGraphicFramePr>
        <p:xfrm>
          <a:off x="4535488" y="84355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05789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71277896"/>
              </p:ext>
            </p:extLst>
          </p:nvPr>
        </p:nvGraphicFramePr>
        <p:xfrm>
          <a:off x="107504" y="858488"/>
          <a:ext cx="460851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1127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операторам Украины. Все носители. ТОП-10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876879379"/>
              </p:ext>
            </p:extLst>
          </p:nvPr>
        </p:nvGraphicFramePr>
        <p:xfrm>
          <a:off x="179387" y="792022"/>
          <a:ext cx="4395375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094638524"/>
              </p:ext>
            </p:extLst>
          </p:nvPr>
        </p:nvGraphicFramePr>
        <p:xfrm>
          <a:off x="4283969" y="792022"/>
          <a:ext cx="4860032" cy="3867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0359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>
                <a:latin typeface="Arial" pitchFamily="34" charset="0"/>
                <a:cs typeface="Arial" pitchFamily="34" charset="0"/>
              </a:rPr>
              <a:t> Украины. 6х3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30637318"/>
              </p:ext>
            </p:extLst>
          </p:nvPr>
        </p:nvGraphicFramePr>
        <p:xfrm>
          <a:off x="-324543" y="771550"/>
          <a:ext cx="489930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733188531"/>
              </p:ext>
            </p:extLst>
          </p:nvPr>
        </p:nvGraphicFramePr>
        <p:xfrm>
          <a:off x="4283969" y="771550"/>
          <a:ext cx="48600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188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Распределение рекламных поверхностей по основным о</a:t>
            </a:r>
            <a:r>
              <a:rPr lang="uk-UA" dirty="0" err="1">
                <a:latin typeface="Arial" pitchFamily="34" charset="0"/>
                <a:cs typeface="Arial" pitchFamily="34" charset="0"/>
              </a:rPr>
              <a:t>ператорам</a:t>
            </a:r>
            <a:r>
              <a:rPr lang="ru-RU" dirty="0">
                <a:latin typeface="Arial" pitchFamily="34" charset="0"/>
                <a:cs typeface="Arial" pitchFamily="34" charset="0"/>
              </a:rPr>
              <a:t> Украины. 1,2х1,8. ТОП-5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27784" y="4803998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Consulting,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798636775"/>
              </p:ext>
            </p:extLst>
          </p:nvPr>
        </p:nvGraphicFramePr>
        <p:xfrm>
          <a:off x="4355976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2570021156"/>
              </p:ext>
            </p:extLst>
          </p:nvPr>
        </p:nvGraphicFramePr>
        <p:xfrm>
          <a:off x="-108520" y="720014"/>
          <a:ext cx="478802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5447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Динамика 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медиарынка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9974299"/>
              </p:ext>
            </p:extLst>
          </p:nvPr>
        </p:nvGraphicFramePr>
        <p:xfrm>
          <a:off x="92365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7532787"/>
              </p:ext>
            </p:extLst>
          </p:nvPr>
        </p:nvGraphicFramePr>
        <p:xfrm>
          <a:off x="4492488" y="987574"/>
          <a:ext cx="4400123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7888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ВРК (</a:t>
            </a: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http://www.adcoalition.org.ua/</a:t>
            </a:r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TextBox 1"/>
          <p:cNvSpPr txBox="1"/>
          <p:nvPr/>
        </p:nvSpPr>
        <p:spPr>
          <a:xfrm>
            <a:off x="3131840" y="4049588"/>
            <a:ext cx="1288640" cy="2160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b="1" i="1" dirty="0" smtClean="0">
                <a:solidFill>
                  <a:schemeClr val="bg1">
                    <a:lumMod val="65000"/>
                  </a:schemeClr>
                </a:solidFill>
              </a:rPr>
              <a:t>* </a:t>
            </a:r>
            <a:r>
              <a:rPr lang="ru-RU" sz="800" b="1" i="1" dirty="0" smtClean="0">
                <a:solidFill>
                  <a:schemeClr val="bg1">
                    <a:lumMod val="65000"/>
                  </a:schemeClr>
                </a:solidFill>
              </a:rPr>
              <a:t>ООН </a:t>
            </a:r>
            <a:r>
              <a:rPr lang="ru-RU" sz="800" b="1" i="1" dirty="0">
                <a:solidFill>
                  <a:schemeClr val="bg1">
                    <a:lumMod val="65000"/>
                  </a:schemeClr>
                </a:solidFill>
              </a:rPr>
              <a:t>технический рост</a:t>
            </a:r>
            <a:endParaRPr lang="ru-RU" sz="80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35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данных</a:t>
            </a:r>
            <a:endParaRPr lang="ru-RU" dirty="0"/>
          </a:p>
        </p:txBody>
      </p:sp>
      <p:pic>
        <p:nvPicPr>
          <p:cNvPr id="1026" name="Picture 2" descr="C:\Users\Use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987574"/>
            <a:ext cx="1953574" cy="61155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483768" y="915566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‒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официальный исследователь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ТОП-24 городов, население в возрасте 18+ лет.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www.doors-c.com.ua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User\Desktop\tns-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643758"/>
            <a:ext cx="668179" cy="668179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483768" y="2571750"/>
            <a:ext cx="66602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Украина (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Index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Украина).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исследований: города 50 000+, население в возрасте 12-65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Выборочная совокупность: 5 000 респондентов в 1 волну исследования. 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4 раза в год.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www.tns-ua.com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8" name="Picture 4" descr="C:\Users\User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1560" y="3507854"/>
            <a:ext cx="1112688" cy="1095700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83768" y="3651870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«Всеукраинская рекламная коалиция»</a:t>
            </a:r>
          </a:p>
          <a:p>
            <a:r>
              <a:rPr 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www.adcoalition.org.ua</a:t>
            </a:r>
            <a:endParaRPr lang="ru-RU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User\Desktop\middle_image_1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707654"/>
            <a:ext cx="1528884" cy="84938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83768" y="1779662"/>
            <a:ext cx="6660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2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Коммуникационный</a:t>
            </a:r>
            <a:r>
              <a:rPr lang="uk-UA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Альянс </a:t>
            </a:r>
            <a:r>
              <a:rPr lang="ru-RU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‒ 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официальный </a:t>
            </a:r>
            <a:r>
              <a:rPr lang="ru-RU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мониторист</a:t>
            </a:r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рынка наружной рекламы.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География мониторинга: ТОП-46 городов, население в возрасте 18+ лет.</a:t>
            </a:r>
          </a:p>
          <a:p>
            <a:r>
              <a:rPr lang="ru-RU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Периодичность: 1 раз в месяц.</a:t>
            </a:r>
          </a:p>
        </p:txBody>
      </p:sp>
    </p:spTree>
    <p:extLst>
      <p:ext uri="{BB962C8B-B14F-4D97-AF65-F5344CB8AC3E}">
        <p14:creationId xmlns:p14="http://schemas.microsoft.com/office/powerpoint/2010/main" val="26817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51670"/>
            <a:ext cx="6357392" cy="857250"/>
          </a:xfrm>
        </p:spPr>
        <p:txBody>
          <a:bodyPr>
            <a:noAutofit/>
          </a:bodyPr>
          <a:lstStyle/>
          <a:p>
            <a:r>
              <a:rPr lang="ru-RU" sz="4400" dirty="0">
                <a:latin typeface="Arial" pitchFamily="34" charset="0"/>
                <a:cs typeface="Arial" pitchFamily="34" charset="0"/>
              </a:rPr>
              <a:t>БЛАГОДАРИМ ЗА ВНИМАНИЕ! </a:t>
            </a:r>
          </a:p>
        </p:txBody>
      </p:sp>
    </p:spTree>
    <p:extLst>
      <p:ext uri="{BB962C8B-B14F-4D97-AF65-F5344CB8AC3E}">
        <p14:creationId xmlns:p14="http://schemas.microsoft.com/office/powerpoint/2010/main" val="66594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Проникновение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791735932"/>
              </p:ext>
            </p:extLst>
          </p:nvPr>
        </p:nvGraphicFramePr>
        <p:xfrm>
          <a:off x="323528" y="987574"/>
          <a:ext cx="4915272" cy="35790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 и ТВ – по прежнему остаются наиболее </a:t>
            </a:r>
            <a:r>
              <a:rPr lang="ru-RU" sz="14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охватообразующими</a:t>
            </a:r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медиа каналами.</a:t>
            </a:r>
            <a:b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Позиции Интернета сильны по молодежным аудиториям. По общей аудитории ‒ охват на уровне 60% </a:t>
            </a:r>
          </a:p>
          <a:p>
            <a:endParaRPr lang="ru-RU" sz="14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05855"/>
            <a:ext cx="405988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MMI </a:t>
            </a:r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Украина ' 201</a:t>
            </a: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+ 201</a:t>
            </a: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Украина, использование медиа не менее 1 раза в месяц </a:t>
            </a:r>
          </a:p>
        </p:txBody>
      </p:sp>
    </p:spTree>
    <p:extLst>
      <p:ext uri="{BB962C8B-B14F-4D97-AF65-F5344CB8AC3E}">
        <p14:creationId xmlns:p14="http://schemas.microsoft.com/office/powerpoint/2010/main" val="217450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Средняя стоимость тысячи контактов медиа  </a:t>
            </a:r>
            <a:endParaRPr lang="ru-RU" dirty="0"/>
          </a:p>
        </p:txBody>
      </p:sp>
      <p:sp>
        <p:nvSpPr>
          <p:cNvPr id="4" name="Подзаголовок 6"/>
          <p:cNvSpPr txBox="1">
            <a:spLocks/>
          </p:cNvSpPr>
          <p:nvPr/>
        </p:nvSpPr>
        <p:spPr>
          <a:xfrm>
            <a:off x="4932040" y="1059582"/>
            <a:ext cx="3943311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Наружная реклама, интернет и радио – наиболее дешевые с точки зрения цены за контакт медиа для широкой аудитории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83768" y="4776702"/>
            <a:ext cx="45365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Экспертная оценка </a:t>
            </a:r>
            <a:r>
              <a:rPr lang="ru-RU" sz="11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ИКНР</a:t>
            </a:r>
            <a:r>
              <a:rPr lang="ru-RU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расчет по аудитории 18+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9909" y="699542"/>
            <a:ext cx="4732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1100" b="0" i="0" u="none" strike="noStrike" kern="1200" baseline="0">
                <a:solidFill>
                  <a:prstClr val="white">
                    <a:lumMod val="50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100" dirty="0">
                <a:solidFill>
                  <a:prstClr val="white">
                    <a:lumMod val="50000"/>
                  </a:prstClr>
                </a:solidFill>
              </a:rPr>
              <a:t>1000</a:t>
            </a:r>
            <a:endParaRPr lang="uk-UA" sz="1100" dirty="0">
              <a:solidFill>
                <a:prstClr val="white">
                  <a:lumMod val="50000"/>
                </a:prstClr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1736410078"/>
              </p:ext>
            </p:extLst>
          </p:nvPr>
        </p:nvGraphicFramePr>
        <p:xfrm>
          <a:off x="251520" y="555526"/>
          <a:ext cx="520330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711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256" y="0"/>
            <a:ext cx="8229600" cy="857250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форматов по итогам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18507384"/>
              </p:ext>
            </p:extLst>
          </p:nvPr>
        </p:nvGraphicFramePr>
        <p:xfrm>
          <a:off x="323528" y="1320800"/>
          <a:ext cx="4536504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одзаголовок 6"/>
          <p:cNvSpPr txBox="1">
            <a:spLocks/>
          </p:cNvSpPr>
          <p:nvPr/>
        </p:nvSpPr>
        <p:spPr>
          <a:xfrm>
            <a:off x="5076056" y="1494442"/>
            <a:ext cx="3658262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Щитовые конструкции ‒ по прежнему основной формат для украинского рынка </a:t>
            </a:r>
          </a:p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Сити-лайт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второй в количественном выражении. Отстает от призм при пересчете контактов из-за сосредоточения в </a:t>
            </a:r>
            <a:r>
              <a:rPr lang="ru-RU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отдалении </a:t>
            </a:r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транспортных потоков и меньшей площади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27784" y="4776702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</a:p>
        </p:txBody>
      </p:sp>
    </p:spTree>
    <p:extLst>
      <p:ext uri="{BB962C8B-B14F-4D97-AF65-F5344CB8AC3E}">
        <p14:creationId xmlns:p14="http://schemas.microsoft.com/office/powerpoint/2010/main" val="158334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40683244"/>
              </p:ext>
            </p:extLst>
          </p:nvPr>
        </p:nvGraphicFramePr>
        <p:xfrm>
          <a:off x="255494" y="1188081"/>
          <a:ext cx="4860032" cy="298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97174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31150" y="891779"/>
            <a:ext cx="13613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Все носители </a:t>
            </a:r>
          </a:p>
        </p:txBody>
      </p:sp>
      <p:sp>
        <p:nvSpPr>
          <p:cNvPr id="8" name="Подзаголовок 6"/>
          <p:cNvSpPr txBox="1">
            <a:spLocks/>
          </p:cNvSpPr>
          <p:nvPr/>
        </p:nvSpPr>
        <p:spPr>
          <a:xfrm>
            <a:off x="5436096" y="1446923"/>
            <a:ext cx="3586254" cy="3130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Киев – основа рынка наружной рекламы в количественном, бюджетном и качественном выражении</a:t>
            </a:r>
          </a:p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Соотношение между контактами и бюджетами свидетельствует о взвешенном подходе к ценообразованию</a:t>
            </a:r>
            <a:endParaRPr lang="uk-UA" sz="14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10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Динамика роста доли рекламных поверхностей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71139677"/>
              </p:ext>
            </p:extLst>
          </p:nvPr>
        </p:nvGraphicFramePr>
        <p:xfrm>
          <a:off x="92264" y="1203325"/>
          <a:ext cx="4767768" cy="32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567593052"/>
              </p:ext>
            </p:extLst>
          </p:nvPr>
        </p:nvGraphicFramePr>
        <p:xfrm>
          <a:off x="4679915" y="1201604"/>
          <a:ext cx="4467605" cy="3265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59632" y="851537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Количество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12160" y="843558"/>
            <a:ext cx="15121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Бюджет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27784" y="4783526"/>
            <a:ext cx="40598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ru-RU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14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форматы 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44398523"/>
              </p:ext>
            </p:extLst>
          </p:nvPr>
        </p:nvGraphicFramePr>
        <p:xfrm>
          <a:off x="0" y="1059584"/>
          <a:ext cx="4727470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52000" y="862331"/>
            <a:ext cx="5357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Щит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012160" y="862331"/>
            <a:ext cx="8194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Призма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765915090"/>
              </p:ext>
            </p:extLst>
          </p:nvPr>
        </p:nvGraphicFramePr>
        <p:xfrm>
          <a:off x="4644008" y="1057971"/>
          <a:ext cx="4788024" cy="3875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627784" y="4790350"/>
            <a:ext cx="4680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2017, 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6х3 </a:t>
            </a:r>
          </a:p>
        </p:txBody>
      </p:sp>
    </p:spTree>
    <p:extLst>
      <p:ext uri="{BB962C8B-B14F-4D97-AF65-F5344CB8AC3E}">
        <p14:creationId xmlns:p14="http://schemas.microsoft.com/office/powerpoint/2010/main" val="3277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Доли основных городов по итогам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года.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77783681"/>
              </p:ext>
            </p:extLst>
          </p:nvPr>
        </p:nvGraphicFramePr>
        <p:xfrm>
          <a:off x="-52606" y="1131590"/>
          <a:ext cx="5185203" cy="3528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4700926"/>
            <a:ext cx="43924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DOORS Consulting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размеры 1,2х1,8 форматов сити-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лайтбокс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все размеры </a:t>
            </a:r>
            <a:r>
              <a:rPr lang="ru-RU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бэклайтов</a:t>
            </a:r>
            <a:r>
              <a:rPr lang="ru-RU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3885" y="852657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Сити-лай</a:t>
            </a:r>
            <a:r>
              <a:rPr lang="ru-RU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т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084168" y="915566"/>
            <a:ext cx="8615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Бэклайт</a:t>
            </a:r>
            <a:endParaRPr lang="ru-RU" sz="14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203269508"/>
              </p:ext>
            </p:extLst>
          </p:nvPr>
        </p:nvGraphicFramePr>
        <p:xfrm>
          <a:off x="4427984" y="1203325"/>
          <a:ext cx="4589110" cy="3293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762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tarcom Pallette">
    <a:dk1>
      <a:srgbClr val="7F7F7F"/>
    </a:dk1>
    <a:lt1>
      <a:sysClr val="window" lastClr="FFFFFF"/>
    </a:lt1>
    <a:dk2>
      <a:srgbClr val="E36F1E"/>
    </a:dk2>
    <a:lt2>
      <a:srgbClr val="F3A220"/>
    </a:lt2>
    <a:accent1>
      <a:srgbClr val="BF3165"/>
    </a:accent1>
    <a:accent2>
      <a:srgbClr val="C00000"/>
    </a:accent2>
    <a:accent3>
      <a:srgbClr val="4B436D"/>
    </a:accent3>
    <a:accent4>
      <a:srgbClr val="00AFDB"/>
    </a:accent4>
    <a:accent5>
      <a:srgbClr val="7AC143"/>
    </a:accent5>
    <a:accent6>
      <a:srgbClr val="00853F"/>
    </a:accent6>
    <a:hlink>
      <a:srgbClr val="A5A5A5"/>
    </a:hlink>
    <a:folHlink>
      <a:srgbClr val="800080"/>
    </a:folHlink>
  </a:clrScheme>
  <a:fontScheme name="Starcom Fonts">
    <a:majorFont>
      <a:latin typeface="Univers LT 47 CondensedLt"/>
      <a:ea typeface=""/>
      <a:cs typeface=""/>
    </a:majorFont>
    <a:minorFont>
      <a:latin typeface="Univers LT 47 CondensedL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13230</TotalTime>
  <Words>625</Words>
  <Application>Microsoft Office PowerPoint</Application>
  <PresentationFormat>Экран (16:9)</PresentationFormat>
  <Paragraphs>113</Paragraphs>
  <Slides>21</Slides>
  <Notes>18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Calibri</vt:lpstr>
      <vt:lpstr>Univers LT 47 CondensedLt</vt:lpstr>
      <vt:lpstr>Тема Office</vt:lpstr>
      <vt:lpstr>Наружная реклама в Украине</vt:lpstr>
      <vt:lpstr>Динамика медиарынка </vt:lpstr>
      <vt:lpstr>Проникновение </vt:lpstr>
      <vt:lpstr>Средняя стоимость тысячи контактов медиа  </vt:lpstr>
      <vt:lpstr>Доли основных форматов по итогам 2017 года</vt:lpstr>
      <vt:lpstr>Доли основных городов по итогам 2017 года</vt:lpstr>
      <vt:lpstr>Динамика роста доли рекламных поверхностей</vt:lpstr>
      <vt:lpstr>Доли основных городов по итогам 2017 года.  Основные форматы </vt:lpstr>
      <vt:lpstr>Доли основных городов по итогам 2017 года.  Основные форматы</vt:lpstr>
      <vt:lpstr>Доли основных городов по итогам 2017 года.  Основные форматы</vt:lpstr>
      <vt:lpstr>Средняя стоимость тысячи контактов носителей  </vt:lpstr>
      <vt:lpstr>Товарные группы: затраты на наружную рекламу </vt:lpstr>
      <vt:lpstr>Основные рекламодатели:  затраты на наружную рекламу </vt:lpstr>
      <vt:lpstr>Основные торговые марки: затраты на наружную рекламу </vt:lpstr>
      <vt:lpstr>Сезонность затрат в наружной рекламе</vt:lpstr>
      <vt:lpstr>Распределение проданных рекламных поверхностей по основным городам Украины. ТОП-10</vt:lpstr>
      <vt:lpstr>Распределение рекламных поверхностей по основным операторам Украины. Все носители. ТОП-10</vt:lpstr>
      <vt:lpstr>Распределение рекламных поверхностей по основным операторам Украины. 6х3</vt:lpstr>
      <vt:lpstr>Распределение рекламных поверхностей по основным операторам Украины. 1,2х1,8. ТОП-5</vt:lpstr>
      <vt:lpstr>Источники данных</vt:lpstr>
      <vt:lpstr>БЛАГОДАРИМ ЗА ВНИМАНИЕ! </vt:lpstr>
    </vt:vector>
  </TitlesOfParts>
  <Company>ДП "ССМ"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Andrey Rybkin</dc:creator>
  <cp:lastModifiedBy>Вадим Гусаченко</cp:lastModifiedBy>
  <cp:revision>504</cp:revision>
  <cp:lastPrinted>2015-01-30T16:39:30Z</cp:lastPrinted>
  <dcterms:created xsi:type="dcterms:W3CDTF">2014-08-08T10:27:35Z</dcterms:created>
  <dcterms:modified xsi:type="dcterms:W3CDTF">2018-02-08T14:56:33Z</dcterms:modified>
</cp:coreProperties>
</file>