
<file path=[Content_Types].xml><?xml version="1.0" encoding="utf-8"?>
<Types xmlns="http://schemas.openxmlformats.org/package/2006/content-types">
  <Default Extension="emf" ContentType="image/x-emf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2.xml" ContentType="application/vnd.openxmlformats-officedocument.presentationml.notesSl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notesSlides/notesSlide3.xml" ContentType="application/vnd.openxmlformats-officedocument.presentationml.notesSlid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notesSlides/notesSlide4.xml" ContentType="application/vnd.openxmlformats-officedocument.presentationml.notesSlid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notesSlides/notesSlide5.xml" ContentType="application/vnd.openxmlformats-officedocument.presentationml.notesSlid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notesSlides/notesSlide6.xml" ContentType="application/vnd.openxmlformats-officedocument.presentationml.notesSlide+xml"/>
  <Override PartName="/ppt/charts/chart10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notesSlides/notesSlide7.xml" ContentType="application/vnd.openxmlformats-officedocument.presentationml.notesSlide+xml"/>
  <Override PartName="/ppt/charts/chart11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4"/>
  </p:sldMasterIdLst>
  <p:notesMasterIdLst>
    <p:notesMasterId r:id="rId17"/>
  </p:notesMasterIdLst>
  <p:sldIdLst>
    <p:sldId id="258" r:id="rId5"/>
    <p:sldId id="287" r:id="rId6"/>
    <p:sldId id="303" r:id="rId7"/>
    <p:sldId id="306" r:id="rId8"/>
    <p:sldId id="304" r:id="rId9"/>
    <p:sldId id="2147483601" r:id="rId10"/>
    <p:sldId id="2147483602" r:id="rId11"/>
    <p:sldId id="2147483603" r:id="rId12"/>
    <p:sldId id="2147483606" r:id="rId13"/>
    <p:sldId id="2147483610" r:id="rId14"/>
    <p:sldId id="2147483600" r:id="rId15"/>
    <p:sldId id="275" r:id="rId16"/>
  </p:sldIdLst>
  <p:sldSz cx="9144000" cy="5143500" type="screen16x9"/>
  <p:notesSz cx="6797675" cy="992822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озділ за замовчуванням" id="{BD7EDFCB-56CF-4E0A-B628-85A1F2FD88E5}">
          <p14:sldIdLst>
            <p14:sldId id="258"/>
            <p14:sldId id="287"/>
            <p14:sldId id="303"/>
            <p14:sldId id="306"/>
            <p14:sldId id="304"/>
            <p14:sldId id="2147483601"/>
            <p14:sldId id="2147483602"/>
            <p14:sldId id="2147483603"/>
            <p14:sldId id="2147483606"/>
            <p14:sldId id="2147483610"/>
            <p14:sldId id="2147483600"/>
            <p14:sldId id="275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894" userDrawn="1">
          <p15:clr>
            <a:srgbClr val="A4A3A4"/>
          </p15:clr>
        </p15:guide>
        <p15:guide id="2" pos="4286" userDrawn="1">
          <p15:clr>
            <a:srgbClr val="A4A3A4"/>
          </p15:clr>
        </p15:guide>
        <p15:guide id="3" pos="295" userDrawn="1">
          <p15:clr>
            <a:srgbClr val="A4A3A4"/>
          </p15:clr>
        </p15:guide>
        <p15:guide id="4" orient="horz" pos="3072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Сергей Гоцык" initials="СГ" lastIdx="0" clrIdx="0">
    <p:extLst>
      <p:ext uri="{19B8F6BF-5375-455C-9EA6-DF929625EA0E}">
        <p15:presenceInfo xmlns:p15="http://schemas.microsoft.com/office/powerpoint/2012/main" userId="S-1-5-21-3116319723-4013681771-2648223456-2509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5821F"/>
    <a:srgbClr val="F1592A"/>
    <a:srgbClr val="F8AA79"/>
    <a:srgbClr val="C27535"/>
    <a:srgbClr val="E78C41"/>
    <a:srgbClr val="FACBB4"/>
    <a:srgbClr val="B16A2F"/>
    <a:srgbClr val="FFFFFF"/>
    <a:srgbClr val="CC7B38"/>
    <a:srgbClr val="E2893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8D230F3-CF80-4859-8CE7-A43EE81993B5}" styleName="Світлий стиль 1 – акцент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588" autoAdjust="0"/>
    <p:restoredTop sz="93880" autoAdjust="0"/>
  </p:normalViewPr>
  <p:slideViewPr>
    <p:cSldViewPr>
      <p:cViewPr varScale="1">
        <p:scale>
          <a:sx n="192" d="100"/>
          <a:sy n="192" d="100"/>
        </p:scale>
        <p:origin x="972" y="156"/>
      </p:cViewPr>
      <p:guideLst>
        <p:guide orient="horz" pos="894"/>
        <p:guide pos="4286"/>
        <p:guide pos="295"/>
        <p:guide orient="horz" pos="3072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commentAuthors" Target="commentAuthors.xml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microsoft.com/office/2016/11/relationships/changesInfo" Target="changesInfos/changesInfo1.xml"/><Relationship Id="rId10" Type="http://schemas.openxmlformats.org/officeDocument/2006/relationships/slide" Target="slides/slide6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Oleksii Dotsenko" userId="2dc1a812-ba3b-4650-8cca-4930848862f2" providerId="ADAL" clId="{CFF2EBAD-B171-4F4F-98E2-1350AFD63F99}"/>
    <pc:docChg chg="undo redo custSel addSld delSld modSld sldOrd delMainMaster addSection delSection modSection">
      <pc:chgData name="Oleksii Dotsenko" userId="2dc1a812-ba3b-4650-8cca-4930848862f2" providerId="ADAL" clId="{CFF2EBAD-B171-4F4F-98E2-1350AFD63F99}" dt="2026-09-04T17:31:26.788" v="1640" actId="20577"/>
      <pc:docMkLst>
        <pc:docMk/>
      </pc:docMkLst>
      <pc:sldChg chg="modSp mod">
        <pc:chgData name="Oleksii Dotsenko" userId="2dc1a812-ba3b-4650-8cca-4930848862f2" providerId="ADAL" clId="{CFF2EBAD-B171-4F4F-98E2-1350AFD63F99}" dt="2026-09-04T17:31:26.788" v="1640" actId="20577"/>
        <pc:sldMkLst>
          <pc:docMk/>
          <pc:sldMk cId="1078928108" sldId="258"/>
        </pc:sldMkLst>
        <pc:spChg chg="mod">
          <ac:chgData name="Oleksii Dotsenko" userId="2dc1a812-ba3b-4650-8cca-4930848862f2" providerId="ADAL" clId="{CFF2EBAD-B171-4F4F-98E2-1350AFD63F99}" dt="2026-08-19T12:31:38.266" v="909" actId="20577"/>
          <ac:spMkLst>
            <pc:docMk/>
            <pc:sldMk cId="1078928108" sldId="258"/>
            <ac:spMk id="3" creationId="{00000000-0000-0000-0000-000000000000}"/>
          </ac:spMkLst>
        </pc:spChg>
        <pc:spChg chg="mod">
          <ac:chgData name="Oleksii Dotsenko" userId="2dc1a812-ba3b-4650-8cca-4930848862f2" providerId="ADAL" clId="{CFF2EBAD-B171-4F4F-98E2-1350AFD63F99}" dt="2026-09-04T17:31:26.788" v="1640" actId="20577"/>
          <ac:spMkLst>
            <pc:docMk/>
            <pc:sldMk cId="1078928108" sldId="258"/>
            <ac:spMk id="5" creationId="{00000000-0000-0000-0000-000000000000}"/>
          </ac:spMkLst>
        </pc:spChg>
      </pc:sldChg>
      <pc:sldChg chg="modSp mod">
        <pc:chgData name="Oleksii Dotsenko" userId="2dc1a812-ba3b-4650-8cca-4930848862f2" providerId="ADAL" clId="{CFF2EBAD-B171-4F4F-98E2-1350AFD63F99}" dt="2026-08-19T12:32:36.713" v="920" actId="207"/>
        <pc:sldMkLst>
          <pc:docMk/>
          <pc:sldMk cId="282120781" sldId="287"/>
        </pc:sldMkLst>
        <pc:spChg chg="mod">
          <ac:chgData name="Oleksii Dotsenko" userId="2dc1a812-ba3b-4650-8cca-4930848862f2" providerId="ADAL" clId="{CFF2EBAD-B171-4F4F-98E2-1350AFD63F99}" dt="2026-08-19T09:54:03.354" v="525"/>
          <ac:spMkLst>
            <pc:docMk/>
            <pc:sldMk cId="282120781" sldId="287"/>
            <ac:spMk id="5" creationId="{00000000-0000-0000-0000-000000000000}"/>
          </ac:spMkLst>
        </pc:spChg>
        <pc:spChg chg="mod">
          <ac:chgData name="Oleksii Dotsenko" userId="2dc1a812-ba3b-4650-8cca-4930848862f2" providerId="ADAL" clId="{CFF2EBAD-B171-4F4F-98E2-1350AFD63F99}" dt="2026-08-19T12:32:36.713" v="920" actId="207"/>
          <ac:spMkLst>
            <pc:docMk/>
            <pc:sldMk cId="282120781" sldId="287"/>
            <ac:spMk id="13" creationId="{1676CF69-D748-5AA5-CADD-231194669C1E}"/>
          </ac:spMkLst>
        </pc:spChg>
        <pc:spChg chg="mod">
          <ac:chgData name="Oleksii Dotsenko" userId="2dc1a812-ba3b-4650-8cca-4930848862f2" providerId="ADAL" clId="{CFF2EBAD-B171-4F4F-98E2-1350AFD63F99}" dt="2026-08-19T12:32:20.283" v="917" actId="113"/>
          <ac:spMkLst>
            <pc:docMk/>
            <pc:sldMk cId="282120781" sldId="287"/>
            <ac:spMk id="15" creationId="{3CFC245F-92BC-E6E2-178B-F12032CE24BA}"/>
          </ac:spMkLst>
        </pc:spChg>
        <pc:spChg chg="mod">
          <ac:chgData name="Oleksii Dotsenko" userId="2dc1a812-ba3b-4650-8cca-4930848862f2" providerId="ADAL" clId="{CFF2EBAD-B171-4F4F-98E2-1350AFD63F99}" dt="2026-08-19T12:32:19.083" v="916" actId="113"/>
          <ac:spMkLst>
            <pc:docMk/>
            <pc:sldMk cId="282120781" sldId="287"/>
            <ac:spMk id="18" creationId="{21752D3A-A849-DF06-2FF3-DACD6DC03267}"/>
          </ac:spMkLst>
        </pc:spChg>
        <pc:spChg chg="mod">
          <ac:chgData name="Oleksii Dotsenko" userId="2dc1a812-ba3b-4650-8cca-4930848862f2" providerId="ADAL" clId="{CFF2EBAD-B171-4F4F-98E2-1350AFD63F99}" dt="2026-08-19T12:32:17.923" v="915" actId="113"/>
          <ac:spMkLst>
            <pc:docMk/>
            <pc:sldMk cId="282120781" sldId="287"/>
            <ac:spMk id="19" creationId="{AB775AC0-570A-3FE9-DFF8-45F8E4D9B9A7}"/>
          </ac:spMkLst>
        </pc:spChg>
        <pc:spChg chg="mod">
          <ac:chgData name="Oleksii Dotsenko" userId="2dc1a812-ba3b-4650-8cca-4930848862f2" providerId="ADAL" clId="{CFF2EBAD-B171-4F4F-98E2-1350AFD63F99}" dt="2026-08-19T12:32:16.535" v="914" actId="113"/>
          <ac:spMkLst>
            <pc:docMk/>
            <pc:sldMk cId="282120781" sldId="287"/>
            <ac:spMk id="23" creationId="{E7731F06-6932-5718-AF17-F286F93F8817}"/>
          </ac:spMkLst>
        </pc:spChg>
        <pc:spChg chg="mod">
          <ac:chgData name="Oleksii Dotsenko" userId="2dc1a812-ba3b-4650-8cca-4930848862f2" providerId="ADAL" clId="{CFF2EBAD-B171-4F4F-98E2-1350AFD63F99}" dt="2026-08-19T12:32:13.063" v="912" actId="113"/>
          <ac:spMkLst>
            <pc:docMk/>
            <pc:sldMk cId="282120781" sldId="287"/>
            <ac:spMk id="32" creationId="{CC7299B2-DDFB-A887-93F1-CAA4B834685B}"/>
          </ac:spMkLst>
        </pc:spChg>
        <pc:spChg chg="mod">
          <ac:chgData name="Oleksii Dotsenko" userId="2dc1a812-ba3b-4650-8cca-4930848862f2" providerId="ADAL" clId="{CFF2EBAD-B171-4F4F-98E2-1350AFD63F99}" dt="2026-08-19T12:32:10.979" v="911" actId="113"/>
          <ac:spMkLst>
            <pc:docMk/>
            <pc:sldMk cId="282120781" sldId="287"/>
            <ac:spMk id="33" creationId="{8FE088FC-F185-5366-CA11-B959ABD8BB28}"/>
          </ac:spMkLst>
        </pc:spChg>
        <pc:spChg chg="mod">
          <ac:chgData name="Oleksii Dotsenko" userId="2dc1a812-ba3b-4650-8cca-4930848862f2" providerId="ADAL" clId="{CFF2EBAD-B171-4F4F-98E2-1350AFD63F99}" dt="2026-08-19T12:32:09.196" v="910" actId="113"/>
          <ac:spMkLst>
            <pc:docMk/>
            <pc:sldMk cId="282120781" sldId="287"/>
            <ac:spMk id="34" creationId="{5932CCA7-E2A7-4423-EF51-C27B0236B974}"/>
          </ac:spMkLst>
        </pc:spChg>
        <pc:spChg chg="mod">
          <ac:chgData name="Oleksii Dotsenko" userId="2dc1a812-ba3b-4650-8cca-4930848862f2" providerId="ADAL" clId="{CFF2EBAD-B171-4F4F-98E2-1350AFD63F99}" dt="2026-08-19T12:32:14.754" v="913" actId="113"/>
          <ac:spMkLst>
            <pc:docMk/>
            <pc:sldMk cId="282120781" sldId="287"/>
            <ac:spMk id="35" creationId="{7D94FBDC-5E3C-7143-DC33-8CED857804E6}"/>
          </ac:spMkLst>
        </pc:spChg>
        <pc:graphicFrameChg chg="mod">
          <ac:chgData name="Oleksii Dotsenko" userId="2dc1a812-ba3b-4650-8cca-4930848862f2" providerId="ADAL" clId="{CFF2EBAD-B171-4F4F-98E2-1350AFD63F99}" dt="2026-08-19T12:32:23.109" v="918" actId="207"/>
          <ac:graphicFrameMkLst>
            <pc:docMk/>
            <pc:sldMk cId="282120781" sldId="287"/>
            <ac:graphicFrameMk id="3" creationId="{00000000-0000-0000-0000-000000000000}"/>
          </ac:graphicFrameMkLst>
        </pc:graphicFrameChg>
        <pc:graphicFrameChg chg="mod">
          <ac:chgData name="Oleksii Dotsenko" userId="2dc1a812-ba3b-4650-8cca-4930848862f2" providerId="ADAL" clId="{CFF2EBAD-B171-4F4F-98E2-1350AFD63F99}" dt="2026-08-19T12:32:31.620" v="919" actId="207"/>
          <ac:graphicFrameMkLst>
            <pc:docMk/>
            <pc:sldMk cId="282120781" sldId="287"/>
            <ac:graphicFrameMk id="7" creationId="{57C81D55-0938-A8F8-250D-5C3AB0703343}"/>
          </ac:graphicFrameMkLst>
        </pc:graphicFrameChg>
      </pc:sldChg>
      <pc:sldChg chg="modSp mod">
        <pc:chgData name="Oleksii Dotsenko" userId="2dc1a812-ba3b-4650-8cca-4930848862f2" providerId="ADAL" clId="{CFF2EBAD-B171-4F4F-98E2-1350AFD63F99}" dt="2026-08-19T12:32:58.296" v="922" actId="207"/>
        <pc:sldMkLst>
          <pc:docMk/>
          <pc:sldMk cId="2521941135" sldId="303"/>
        </pc:sldMkLst>
        <pc:spChg chg="mod">
          <ac:chgData name="Oleksii Dotsenko" userId="2dc1a812-ba3b-4650-8cca-4930848862f2" providerId="ADAL" clId="{CFF2EBAD-B171-4F4F-98E2-1350AFD63F99}" dt="2026-08-19T09:58:16.580" v="554" actId="14100"/>
          <ac:spMkLst>
            <pc:docMk/>
            <pc:sldMk cId="2521941135" sldId="303"/>
            <ac:spMk id="5" creationId="{00000000-0000-0000-0000-000000000000}"/>
          </ac:spMkLst>
        </pc:spChg>
        <pc:spChg chg="mod">
          <ac:chgData name="Oleksii Dotsenko" userId="2dc1a812-ba3b-4650-8cca-4930848862f2" providerId="ADAL" clId="{CFF2EBAD-B171-4F4F-98E2-1350AFD63F99}" dt="2026-08-19T09:59:11.208" v="563" actId="20577"/>
          <ac:spMkLst>
            <pc:docMk/>
            <pc:sldMk cId="2521941135" sldId="303"/>
            <ac:spMk id="6" creationId="{2A14C181-3DDF-7FC9-C95D-A7D85EAF8A53}"/>
          </ac:spMkLst>
        </pc:spChg>
        <pc:spChg chg="mod">
          <ac:chgData name="Oleksii Dotsenko" userId="2dc1a812-ba3b-4650-8cca-4930848862f2" providerId="ADAL" clId="{CFF2EBAD-B171-4F4F-98E2-1350AFD63F99}" dt="2026-08-19T12:32:58.296" v="922" actId="207"/>
          <ac:spMkLst>
            <pc:docMk/>
            <pc:sldMk cId="2521941135" sldId="303"/>
            <ac:spMk id="13" creationId="{9918C6DB-0822-8369-59D8-CDEE6A903B63}"/>
          </ac:spMkLst>
        </pc:spChg>
      </pc:sldChg>
      <pc:sldChg chg="modSp mod">
        <pc:chgData name="Oleksii Dotsenko" userId="2dc1a812-ba3b-4650-8cca-4930848862f2" providerId="ADAL" clId="{CFF2EBAD-B171-4F4F-98E2-1350AFD63F99}" dt="2026-08-19T10:27:04.673" v="609" actId="404"/>
        <pc:sldMkLst>
          <pc:docMk/>
          <pc:sldMk cId="3408801364" sldId="304"/>
        </pc:sldMkLst>
        <pc:spChg chg="mod">
          <ac:chgData name="Oleksii Dotsenko" userId="2dc1a812-ba3b-4650-8cca-4930848862f2" providerId="ADAL" clId="{CFF2EBAD-B171-4F4F-98E2-1350AFD63F99}" dt="2026-08-19T09:30:00.066" v="520" actId="20577"/>
          <ac:spMkLst>
            <pc:docMk/>
            <pc:sldMk cId="3408801364" sldId="304"/>
            <ac:spMk id="5" creationId="{00000000-0000-0000-0000-000000000000}"/>
          </ac:spMkLst>
        </pc:spChg>
        <pc:graphicFrameChg chg="mod">
          <ac:chgData name="Oleksii Dotsenko" userId="2dc1a812-ba3b-4650-8cca-4930848862f2" providerId="ADAL" clId="{CFF2EBAD-B171-4F4F-98E2-1350AFD63F99}" dt="2026-08-19T10:22:13.235" v="597" actId="20577"/>
          <ac:graphicFrameMkLst>
            <pc:docMk/>
            <pc:sldMk cId="3408801364" sldId="304"/>
            <ac:graphicFrameMk id="3" creationId="{00000000-0000-0000-0000-000000000000}"/>
          </ac:graphicFrameMkLst>
        </pc:graphicFrameChg>
        <pc:graphicFrameChg chg="mod">
          <ac:chgData name="Oleksii Dotsenko" userId="2dc1a812-ba3b-4650-8cca-4930848862f2" providerId="ADAL" clId="{CFF2EBAD-B171-4F4F-98E2-1350AFD63F99}" dt="2026-08-19T10:27:04.673" v="609" actId="404"/>
          <ac:graphicFrameMkLst>
            <pc:docMk/>
            <pc:sldMk cId="3408801364" sldId="304"/>
            <ac:graphicFrameMk id="4" creationId="{4C49DA95-53AD-51C7-01D1-9BF849052DEE}"/>
          </ac:graphicFrameMkLst>
        </pc:graphicFrameChg>
      </pc:sldChg>
      <pc:sldChg chg="modSp mod">
        <pc:chgData name="Oleksii Dotsenko" userId="2dc1a812-ba3b-4650-8cca-4930848862f2" providerId="ADAL" clId="{CFF2EBAD-B171-4F4F-98E2-1350AFD63F99}" dt="2026-08-27T17:16:03.855" v="1366" actId="1076"/>
        <pc:sldMkLst>
          <pc:docMk/>
          <pc:sldMk cId="3034652835" sldId="2147483600"/>
        </pc:sldMkLst>
        <pc:spChg chg="mod">
          <ac:chgData name="Oleksii Dotsenko" userId="2dc1a812-ba3b-4650-8cca-4930848862f2" providerId="ADAL" clId="{CFF2EBAD-B171-4F4F-98E2-1350AFD63F99}" dt="2026-08-27T17:16:03.855" v="1366" actId="1076"/>
          <ac:spMkLst>
            <pc:docMk/>
            <pc:sldMk cId="3034652835" sldId="2147483600"/>
            <ac:spMk id="5" creationId="{948A3624-9ABF-CE81-276A-606FC2DF7A62}"/>
          </ac:spMkLst>
        </pc:spChg>
      </pc:sldChg>
      <pc:sldChg chg="modSp mod">
        <pc:chgData name="Oleksii Dotsenko" userId="2dc1a812-ba3b-4650-8cca-4930848862f2" providerId="ADAL" clId="{CFF2EBAD-B171-4F4F-98E2-1350AFD63F99}" dt="2026-08-19T11:52:09.832" v="699" actId="404"/>
        <pc:sldMkLst>
          <pc:docMk/>
          <pc:sldMk cId="3541811282" sldId="2147483601"/>
        </pc:sldMkLst>
        <pc:spChg chg="mod">
          <ac:chgData name="Oleksii Dotsenko" userId="2dc1a812-ba3b-4650-8cca-4930848862f2" providerId="ADAL" clId="{CFF2EBAD-B171-4F4F-98E2-1350AFD63F99}" dt="2026-08-19T11:49:02.057" v="688" actId="20577"/>
          <ac:spMkLst>
            <pc:docMk/>
            <pc:sldMk cId="3541811282" sldId="2147483601"/>
            <ac:spMk id="2" creationId="{00000000-0000-0000-0000-000000000000}"/>
          </ac:spMkLst>
        </pc:spChg>
        <pc:spChg chg="mod">
          <ac:chgData name="Oleksii Dotsenko" userId="2dc1a812-ba3b-4650-8cca-4930848862f2" providerId="ADAL" clId="{CFF2EBAD-B171-4F4F-98E2-1350AFD63F99}" dt="2026-08-19T09:31:02.153" v="524" actId="6549"/>
          <ac:spMkLst>
            <pc:docMk/>
            <pc:sldMk cId="3541811282" sldId="2147483601"/>
            <ac:spMk id="6" creationId="{0ADBDE61-A7C1-DDD1-84D8-065629A8C719}"/>
          </ac:spMkLst>
        </pc:spChg>
        <pc:graphicFrameChg chg="mod">
          <ac:chgData name="Oleksii Dotsenko" userId="2dc1a812-ba3b-4650-8cca-4930848862f2" providerId="ADAL" clId="{CFF2EBAD-B171-4F4F-98E2-1350AFD63F99}" dt="2026-08-19T10:31:30.665" v="627" actId="113"/>
          <ac:graphicFrameMkLst>
            <pc:docMk/>
            <pc:sldMk cId="3541811282" sldId="2147483601"/>
            <ac:graphicFrameMk id="3" creationId="{00000000-0000-0000-0000-000000000000}"/>
          </ac:graphicFrameMkLst>
        </pc:graphicFrameChg>
        <pc:graphicFrameChg chg="mod">
          <ac:chgData name="Oleksii Dotsenko" userId="2dc1a812-ba3b-4650-8cca-4930848862f2" providerId="ADAL" clId="{CFF2EBAD-B171-4F4F-98E2-1350AFD63F99}" dt="2026-08-19T11:52:09.832" v="699" actId="404"/>
          <ac:graphicFrameMkLst>
            <pc:docMk/>
            <pc:sldMk cId="3541811282" sldId="2147483601"/>
            <ac:graphicFrameMk id="4" creationId="{3AE2BCE5-7B47-FEF1-9B83-AB664A5A2533}"/>
          </ac:graphicFrameMkLst>
        </pc:graphicFrameChg>
      </pc:sldChg>
      <pc:sldChg chg="modSp mod">
        <pc:chgData name="Oleksii Dotsenko" userId="2dc1a812-ba3b-4650-8cca-4930848862f2" providerId="ADAL" clId="{CFF2EBAD-B171-4F4F-98E2-1350AFD63F99}" dt="2026-08-19T12:36:18.995" v="931" actId="113"/>
        <pc:sldMkLst>
          <pc:docMk/>
          <pc:sldMk cId="4278551050" sldId="2147483602"/>
        </pc:sldMkLst>
        <pc:spChg chg="mod">
          <ac:chgData name="Oleksii Dotsenko" userId="2dc1a812-ba3b-4650-8cca-4930848862f2" providerId="ADAL" clId="{CFF2EBAD-B171-4F4F-98E2-1350AFD63F99}" dt="2026-08-19T11:53:13.583" v="715" actId="20577"/>
          <ac:spMkLst>
            <pc:docMk/>
            <pc:sldMk cId="4278551050" sldId="2147483602"/>
            <ac:spMk id="2" creationId="{00000000-0000-0000-0000-000000000000}"/>
          </ac:spMkLst>
        </pc:spChg>
        <pc:spChg chg="mod">
          <ac:chgData name="Oleksii Dotsenko" userId="2dc1a812-ba3b-4650-8cca-4930848862f2" providerId="ADAL" clId="{CFF2EBAD-B171-4F4F-98E2-1350AFD63F99}" dt="2026-08-19T09:30:56.481" v="523" actId="20577"/>
          <ac:spMkLst>
            <pc:docMk/>
            <pc:sldMk cId="4278551050" sldId="2147483602"/>
            <ac:spMk id="6" creationId="{0ADBDE61-A7C1-DDD1-84D8-065629A8C719}"/>
          </ac:spMkLst>
        </pc:spChg>
        <pc:graphicFrameChg chg="mod">
          <ac:chgData name="Oleksii Dotsenko" userId="2dc1a812-ba3b-4650-8cca-4930848862f2" providerId="ADAL" clId="{CFF2EBAD-B171-4F4F-98E2-1350AFD63F99}" dt="2026-08-19T12:36:18.995" v="931" actId="113"/>
          <ac:graphicFrameMkLst>
            <pc:docMk/>
            <pc:sldMk cId="4278551050" sldId="2147483602"/>
            <ac:graphicFrameMk id="4" creationId="{3AE2BCE5-7B47-FEF1-9B83-AB664A5A2533}"/>
          </ac:graphicFrameMkLst>
        </pc:graphicFrameChg>
      </pc:sldChg>
      <pc:sldChg chg="modSp add mod">
        <pc:chgData name="Oleksii Dotsenko" userId="2dc1a812-ba3b-4650-8cca-4930848862f2" providerId="ADAL" clId="{CFF2EBAD-B171-4F4F-98E2-1350AFD63F99}" dt="2026-08-19T11:57:20.250" v="735" actId="113"/>
        <pc:sldMkLst>
          <pc:docMk/>
          <pc:sldMk cId="3229161332" sldId="2147483603"/>
        </pc:sldMkLst>
        <pc:spChg chg="mod">
          <ac:chgData name="Oleksii Dotsenko" userId="2dc1a812-ba3b-4650-8cca-4930848862f2" providerId="ADAL" clId="{CFF2EBAD-B171-4F4F-98E2-1350AFD63F99}" dt="2026-08-19T11:53:23.363" v="722" actId="20577"/>
          <ac:spMkLst>
            <pc:docMk/>
            <pc:sldMk cId="3229161332" sldId="2147483603"/>
            <ac:spMk id="2" creationId="{00000000-0000-0000-0000-000000000000}"/>
          </ac:spMkLst>
        </pc:spChg>
        <pc:spChg chg="mod">
          <ac:chgData name="Oleksii Dotsenko" userId="2dc1a812-ba3b-4650-8cca-4930848862f2" providerId="ADAL" clId="{CFF2EBAD-B171-4F4F-98E2-1350AFD63F99}" dt="2026-08-19T11:57:10.759" v="734" actId="6549"/>
          <ac:spMkLst>
            <pc:docMk/>
            <pc:sldMk cId="3229161332" sldId="2147483603"/>
            <ac:spMk id="6" creationId="{0ADBDE61-A7C1-DDD1-84D8-065629A8C719}"/>
          </ac:spMkLst>
        </pc:spChg>
        <pc:graphicFrameChg chg="mod">
          <ac:chgData name="Oleksii Dotsenko" userId="2dc1a812-ba3b-4650-8cca-4930848862f2" providerId="ADAL" clId="{CFF2EBAD-B171-4F4F-98E2-1350AFD63F99}" dt="2026-08-19T11:57:20.250" v="735" actId="113"/>
          <ac:graphicFrameMkLst>
            <pc:docMk/>
            <pc:sldMk cId="3229161332" sldId="2147483603"/>
            <ac:graphicFrameMk id="4" creationId="{3AE2BCE5-7B47-FEF1-9B83-AB664A5A2533}"/>
          </ac:graphicFrameMkLst>
        </pc:graphicFrameChg>
      </pc:sldChg>
      <pc:sldChg chg="addSp delSp modSp add mod">
        <pc:chgData name="Oleksii Dotsenko" userId="2dc1a812-ba3b-4650-8cca-4930848862f2" providerId="ADAL" clId="{CFF2EBAD-B171-4F4F-98E2-1350AFD63F99}" dt="2026-08-31T11:13:03.844" v="1632" actId="6549"/>
        <pc:sldMkLst>
          <pc:docMk/>
          <pc:sldMk cId="2432149209" sldId="2147483606"/>
        </pc:sldMkLst>
        <pc:spChg chg="mod">
          <ac:chgData name="Oleksii Dotsenko" userId="2dc1a812-ba3b-4650-8cca-4930848862f2" providerId="ADAL" clId="{CFF2EBAD-B171-4F4F-98E2-1350AFD63F99}" dt="2026-08-31T10:40:04.619" v="1400" actId="20577"/>
          <ac:spMkLst>
            <pc:docMk/>
            <pc:sldMk cId="2432149209" sldId="2147483606"/>
            <ac:spMk id="2" creationId="{00000000-0000-0000-0000-000000000000}"/>
          </ac:spMkLst>
        </pc:spChg>
        <pc:spChg chg="add mod">
          <ac:chgData name="Oleksii Dotsenko" userId="2dc1a812-ba3b-4650-8cca-4930848862f2" providerId="ADAL" clId="{CFF2EBAD-B171-4F4F-98E2-1350AFD63F99}" dt="2026-08-31T11:13:03.844" v="1632" actId="6549"/>
          <ac:spMkLst>
            <pc:docMk/>
            <pc:sldMk cId="2432149209" sldId="2147483606"/>
            <ac:spMk id="7" creationId="{C8238DEB-B554-351D-16B7-7FFC31A67806}"/>
          </ac:spMkLst>
        </pc:spChg>
        <pc:spChg chg="mod">
          <ac:chgData name="Oleksii Dotsenko" userId="2dc1a812-ba3b-4650-8cca-4930848862f2" providerId="ADAL" clId="{CFF2EBAD-B171-4F4F-98E2-1350AFD63F99}" dt="2026-08-27T17:10:33.034" v="1364" actId="2711"/>
          <ac:spMkLst>
            <pc:docMk/>
            <pc:sldMk cId="2432149209" sldId="2147483606"/>
            <ac:spMk id="18" creationId="{C22C187E-4212-D555-A6EF-4CC310630B62}"/>
          </ac:spMkLst>
        </pc:spChg>
        <pc:spChg chg="mod">
          <ac:chgData name="Oleksii Dotsenko" userId="2dc1a812-ba3b-4650-8cca-4930848862f2" providerId="ADAL" clId="{CFF2EBAD-B171-4F4F-98E2-1350AFD63F99}" dt="2026-08-27T17:10:33.034" v="1364" actId="2711"/>
          <ac:spMkLst>
            <pc:docMk/>
            <pc:sldMk cId="2432149209" sldId="2147483606"/>
            <ac:spMk id="20" creationId="{1CE99EA9-2ECB-D87E-8DF3-094D26154A0F}"/>
          </ac:spMkLst>
        </pc:spChg>
        <pc:spChg chg="add mod">
          <ac:chgData name="Oleksii Dotsenko" userId="2dc1a812-ba3b-4650-8cca-4930848862f2" providerId="ADAL" clId="{CFF2EBAD-B171-4F4F-98E2-1350AFD63F99}" dt="2026-08-27T17:10:09.414" v="1360" actId="2711"/>
          <ac:spMkLst>
            <pc:docMk/>
            <pc:sldMk cId="2432149209" sldId="2147483606"/>
            <ac:spMk id="22" creationId="{DCA1F6D0-DFF7-ED05-8B76-0460A25B4CC7}"/>
          </ac:spMkLst>
        </pc:spChg>
        <pc:spChg chg="mod">
          <ac:chgData name="Oleksii Dotsenko" userId="2dc1a812-ba3b-4650-8cca-4930848862f2" providerId="ADAL" clId="{CFF2EBAD-B171-4F4F-98E2-1350AFD63F99}" dt="2026-08-27T17:10:33.034" v="1364" actId="2711"/>
          <ac:spMkLst>
            <pc:docMk/>
            <pc:sldMk cId="2432149209" sldId="2147483606"/>
            <ac:spMk id="24" creationId="{8C96F33E-2E77-5804-29C0-A4520D40CD6D}"/>
          </ac:spMkLst>
        </pc:spChg>
        <pc:spChg chg="mod">
          <ac:chgData name="Oleksii Dotsenko" userId="2dc1a812-ba3b-4650-8cca-4930848862f2" providerId="ADAL" clId="{CFF2EBAD-B171-4F4F-98E2-1350AFD63F99}" dt="2026-08-27T17:10:33.034" v="1364" actId="2711"/>
          <ac:spMkLst>
            <pc:docMk/>
            <pc:sldMk cId="2432149209" sldId="2147483606"/>
            <ac:spMk id="26" creationId="{75AF03D0-18CA-FEFF-F5C9-29AFFD38C13F}"/>
          </ac:spMkLst>
        </pc:spChg>
        <pc:spChg chg="add mod">
          <ac:chgData name="Oleksii Dotsenko" userId="2dc1a812-ba3b-4650-8cca-4930848862f2" providerId="ADAL" clId="{CFF2EBAD-B171-4F4F-98E2-1350AFD63F99}" dt="2026-08-27T17:10:33.034" v="1364" actId="2711"/>
          <ac:spMkLst>
            <pc:docMk/>
            <pc:sldMk cId="2432149209" sldId="2147483606"/>
            <ac:spMk id="32" creationId="{71FE3DC2-E96A-2B15-749E-E41FBA0EC5B8}"/>
          </ac:spMkLst>
        </pc:spChg>
        <pc:spChg chg="add">
          <ac:chgData name="Oleksii Dotsenko" userId="2dc1a812-ba3b-4650-8cca-4930848862f2" providerId="ADAL" clId="{CFF2EBAD-B171-4F4F-98E2-1350AFD63F99}" dt="2026-08-27T13:43:07.218" v="1114" actId="22"/>
          <ac:spMkLst>
            <pc:docMk/>
            <pc:sldMk cId="2432149209" sldId="2147483606"/>
            <ac:spMk id="34" creationId="{C4BAFBC2-F8BA-0ACC-F20D-1738991DB7FE}"/>
          </ac:spMkLst>
        </pc:spChg>
        <pc:spChg chg="add mod">
          <ac:chgData name="Oleksii Dotsenko" userId="2dc1a812-ba3b-4650-8cca-4930848862f2" providerId="ADAL" clId="{CFF2EBAD-B171-4F4F-98E2-1350AFD63F99}" dt="2026-08-27T17:10:33.034" v="1364" actId="2711"/>
          <ac:spMkLst>
            <pc:docMk/>
            <pc:sldMk cId="2432149209" sldId="2147483606"/>
            <ac:spMk id="36" creationId="{45D4070A-C325-C2CD-AF81-BEBBC7C797C4}"/>
          </ac:spMkLst>
        </pc:spChg>
        <pc:spChg chg="mod">
          <ac:chgData name="Oleksii Dotsenko" userId="2dc1a812-ba3b-4650-8cca-4930848862f2" providerId="ADAL" clId="{CFF2EBAD-B171-4F4F-98E2-1350AFD63F99}" dt="2026-08-27T17:10:33.034" v="1364" actId="2711"/>
          <ac:spMkLst>
            <pc:docMk/>
            <pc:sldMk cId="2432149209" sldId="2147483606"/>
            <ac:spMk id="38" creationId="{8620463D-EEC6-DE09-E1F5-7E497D1BBB31}"/>
          </ac:spMkLst>
        </pc:spChg>
        <pc:spChg chg="add mod">
          <ac:chgData name="Oleksii Dotsenko" userId="2dc1a812-ba3b-4650-8cca-4930848862f2" providerId="ADAL" clId="{CFF2EBAD-B171-4F4F-98E2-1350AFD63F99}" dt="2026-08-27T17:10:33.034" v="1364" actId="2711"/>
          <ac:spMkLst>
            <pc:docMk/>
            <pc:sldMk cId="2432149209" sldId="2147483606"/>
            <ac:spMk id="42" creationId="{4AACF059-C345-47ED-FDD7-EBB040D19DDC}"/>
          </ac:spMkLst>
        </pc:spChg>
        <pc:spChg chg="mod">
          <ac:chgData name="Oleksii Dotsenko" userId="2dc1a812-ba3b-4650-8cca-4930848862f2" providerId="ADAL" clId="{CFF2EBAD-B171-4F4F-98E2-1350AFD63F99}" dt="2026-08-31T10:58:49.572" v="1498" actId="1076"/>
          <ac:spMkLst>
            <pc:docMk/>
            <pc:sldMk cId="2432149209" sldId="2147483606"/>
            <ac:spMk id="44" creationId="{56DB5A72-AB1A-8E93-4C9A-731418B764FF}"/>
          </ac:spMkLst>
        </pc:spChg>
        <pc:spChg chg="add mod">
          <ac:chgData name="Oleksii Dotsenko" userId="2dc1a812-ba3b-4650-8cca-4930848862f2" providerId="ADAL" clId="{CFF2EBAD-B171-4F4F-98E2-1350AFD63F99}" dt="2026-08-27T17:10:33.034" v="1364" actId="2711"/>
          <ac:spMkLst>
            <pc:docMk/>
            <pc:sldMk cId="2432149209" sldId="2147483606"/>
            <ac:spMk id="46" creationId="{BDCF8D92-CA0F-BB89-71B2-E620AB0C5192}"/>
          </ac:spMkLst>
        </pc:spChg>
        <pc:spChg chg="add">
          <ac:chgData name="Oleksii Dotsenko" userId="2dc1a812-ba3b-4650-8cca-4930848862f2" providerId="ADAL" clId="{CFF2EBAD-B171-4F4F-98E2-1350AFD63F99}" dt="2026-08-27T13:43:07.218" v="1114" actId="22"/>
          <ac:spMkLst>
            <pc:docMk/>
            <pc:sldMk cId="2432149209" sldId="2147483606"/>
            <ac:spMk id="48" creationId="{3205AC2D-BDA4-4CAA-B749-9B75739753BF}"/>
          </ac:spMkLst>
        </pc:spChg>
        <pc:spChg chg="add">
          <ac:chgData name="Oleksii Dotsenko" userId="2dc1a812-ba3b-4650-8cca-4930848862f2" providerId="ADAL" clId="{CFF2EBAD-B171-4F4F-98E2-1350AFD63F99}" dt="2026-08-27T13:43:07.218" v="1114" actId="22"/>
          <ac:spMkLst>
            <pc:docMk/>
            <pc:sldMk cId="2432149209" sldId="2147483606"/>
            <ac:spMk id="50" creationId="{28C16C94-A4D3-B638-78EA-FF0CBB79BF2C}"/>
          </ac:spMkLst>
        </pc:spChg>
        <pc:spChg chg="add mod">
          <ac:chgData name="Oleksii Dotsenko" userId="2dc1a812-ba3b-4650-8cca-4930848862f2" providerId="ADAL" clId="{CFF2EBAD-B171-4F4F-98E2-1350AFD63F99}" dt="2026-08-27T17:10:33.034" v="1364" actId="2711"/>
          <ac:spMkLst>
            <pc:docMk/>
            <pc:sldMk cId="2432149209" sldId="2147483606"/>
            <ac:spMk id="54" creationId="{20B8F09A-6B1C-420D-C989-FD8A89757916}"/>
          </ac:spMkLst>
        </pc:spChg>
        <pc:spChg chg="add">
          <ac:chgData name="Oleksii Dotsenko" userId="2dc1a812-ba3b-4650-8cca-4930848862f2" providerId="ADAL" clId="{CFF2EBAD-B171-4F4F-98E2-1350AFD63F99}" dt="2026-08-27T13:43:07.218" v="1114" actId="22"/>
          <ac:spMkLst>
            <pc:docMk/>
            <pc:sldMk cId="2432149209" sldId="2147483606"/>
            <ac:spMk id="56" creationId="{80F8807C-D2E0-33FC-A90B-1984EB9DFF2A}"/>
          </ac:spMkLst>
        </pc:spChg>
        <pc:spChg chg="add mod">
          <ac:chgData name="Oleksii Dotsenko" userId="2dc1a812-ba3b-4650-8cca-4930848862f2" providerId="ADAL" clId="{CFF2EBAD-B171-4F4F-98E2-1350AFD63F99}" dt="2026-08-27T17:00:39.966" v="1345" actId="20577"/>
          <ac:spMkLst>
            <pc:docMk/>
            <pc:sldMk cId="2432149209" sldId="2147483606"/>
            <ac:spMk id="62" creationId="{82811EF7-0203-3744-185C-D3A0E9EB6249}"/>
          </ac:spMkLst>
        </pc:spChg>
      </pc:sldChg>
      <pc:sldChg chg="addSp delSp modSp add mod">
        <pc:chgData name="Oleksii Dotsenko" userId="2dc1a812-ba3b-4650-8cca-4930848862f2" providerId="ADAL" clId="{CFF2EBAD-B171-4F4F-98E2-1350AFD63F99}" dt="2026-08-31T11:08:23.136" v="1540" actId="6549"/>
        <pc:sldMkLst>
          <pc:docMk/>
          <pc:sldMk cId="3074035373" sldId="2147483610"/>
        </pc:sldMkLst>
        <pc:spChg chg="mod">
          <ac:chgData name="Oleksii Dotsenko" userId="2dc1a812-ba3b-4650-8cca-4930848862f2" providerId="ADAL" clId="{CFF2EBAD-B171-4F4F-98E2-1350AFD63F99}" dt="2026-08-27T17:04:45.135" v="1357" actId="20577"/>
          <ac:spMkLst>
            <pc:docMk/>
            <pc:sldMk cId="3074035373" sldId="2147483610"/>
            <ac:spMk id="8" creationId="{FDF638F0-58EC-C23B-CEA4-068EB391B450}"/>
          </ac:spMkLst>
        </pc:spChg>
        <pc:spChg chg="mod">
          <ac:chgData name="Oleksii Dotsenko" userId="2dc1a812-ba3b-4650-8cca-4930848862f2" providerId="ADAL" clId="{CFF2EBAD-B171-4F4F-98E2-1350AFD63F99}" dt="2026-08-31T11:08:23.136" v="1540" actId="6549"/>
          <ac:spMkLst>
            <pc:docMk/>
            <pc:sldMk cId="3074035373" sldId="2147483610"/>
            <ac:spMk id="12" creationId="{C72F8E99-9DB9-D7C4-E2F9-6A19F3F06CA2}"/>
          </ac:spMkLst>
        </pc:spChg>
        <pc:picChg chg="add mod">
          <ac:chgData name="Oleksii Dotsenko" userId="2dc1a812-ba3b-4650-8cca-4930848862f2" providerId="ADAL" clId="{CFF2EBAD-B171-4F4F-98E2-1350AFD63F99}" dt="2026-08-31T10:47:47.441" v="1472" actId="1076"/>
          <ac:picMkLst>
            <pc:docMk/>
            <pc:sldMk cId="3074035373" sldId="2147483610"/>
            <ac:picMk id="7" creationId="{9486D2C9-8433-9596-54C6-098C6F4C94EA}"/>
          </ac:picMkLst>
        </pc:pic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9.xlsx"/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0.xlsx"/><Relationship Id="rId2" Type="http://schemas.microsoft.com/office/2011/relationships/chartColorStyle" Target="colors11.xml"/><Relationship Id="rId1" Type="http://schemas.microsoft.com/office/2011/relationships/chartStyle" Target="style1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.xlsx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6.xlsx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7.xlsx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8.xlsx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uk-UA"/>
  <c:roundedCorners val="0"/>
  <mc:AlternateContent xmlns:mc="http://schemas.openxmlformats.org/markup-compatibility/2006">
    <mc:Choice xmlns:c14="http://schemas.microsoft.com/office/drawing/2007/8/2/chart" Requires="c14">
      <c14:style val="108"/>
    </mc:Choice>
    <mc:Fallback>
      <c:style val="8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000" b="1" i="0" u="none" strike="noStrike" kern="1200" baseline="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+mn-cs"/>
              </a:defRPr>
            </a:pPr>
            <a:r>
              <a:rPr lang="ru-RU" sz="1100" dirty="0" err="1"/>
              <a:t>Динаміка</a:t>
            </a:r>
            <a:r>
              <a:rPr lang="ru-RU" sz="1100" dirty="0"/>
              <a:t> </a:t>
            </a:r>
            <a:r>
              <a:rPr lang="ru-RU" sz="1100" dirty="0" err="1"/>
              <a:t>медіаринку</a:t>
            </a:r>
            <a:r>
              <a:rPr lang="ru-RU" sz="1100" dirty="0"/>
              <a:t>, млн грн</a:t>
            </a:r>
          </a:p>
        </c:rich>
      </c:tx>
      <c:layout>
        <c:manualLayout>
          <c:xMode val="edge"/>
          <c:yMode val="edge"/>
          <c:x val="8.4122648389601845E-2"/>
          <c:y val="1.9966334977455334E-2"/>
        </c:manualLayout>
      </c:layout>
      <c:overlay val="1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1" i="0" u="none" strike="noStrike" kern="1200" baseline="0">
              <a:solidFill>
                <a:schemeClr val="tx1"/>
              </a:solidFill>
              <a:latin typeface="Aptos" panose="020B0004020202020204" pitchFamily="34" charset="0"/>
              <a:ea typeface="+mn-ea"/>
              <a:cs typeface="+mn-cs"/>
            </a:defRPr>
          </a:pPr>
          <a:endParaRPr lang="ru-RU"/>
        </a:p>
      </c:txPr>
    </c:title>
    <c:autoTitleDeleted val="0"/>
    <c:plotArea>
      <c:layout>
        <c:manualLayout>
          <c:layoutTarget val="inner"/>
          <c:xMode val="edge"/>
          <c:yMode val="edge"/>
          <c:x val="6.7779468892119693E-2"/>
          <c:y val="0.11268402043378829"/>
          <c:w val="0.89002398342046352"/>
          <c:h val="0.6447989007510696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Лист1!$A$2</c:f>
              <c:strCache>
                <c:ptCount val="1"/>
                <c:pt idx="0">
                  <c:v>Internet (Media adv.)</c:v>
                </c:pt>
              </c:strCache>
            </c:strRef>
          </c:tx>
          <c:spPr>
            <a:solidFill>
              <a:schemeClr val="accent6">
                <a:tint val="48000"/>
              </a:schemeClr>
            </a:solidFill>
            <a:ln>
              <a:noFill/>
            </a:ln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7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Aptos" panose="020B0004020202020204" pitchFamily="34" charset="0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Лист1!$B$1:$I$1</c:f>
              <c:strCache>
                <c:ptCount val="8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  <c:pt idx="6">
                  <c:v>2025</c:v>
                </c:pt>
                <c:pt idx="7">
                  <c:v>2026П</c:v>
                </c:pt>
              </c:strCache>
            </c:strRef>
          </c:cat>
          <c:val>
            <c:numRef>
              <c:f>Лист1!$B$2:$I$2</c:f>
              <c:numCache>
                <c:formatCode>0</c:formatCode>
                <c:ptCount val="8"/>
                <c:pt idx="0">
                  <c:v>6379</c:v>
                </c:pt>
                <c:pt idx="1">
                  <c:v>6980</c:v>
                </c:pt>
                <c:pt idx="2">
                  <c:v>12833</c:v>
                </c:pt>
                <c:pt idx="3">
                  <c:v>7190</c:v>
                </c:pt>
                <c:pt idx="4">
                  <c:v>13736</c:v>
                </c:pt>
                <c:pt idx="5">
                  <c:v>17208</c:v>
                </c:pt>
                <c:pt idx="6">
                  <c:v>19410</c:v>
                </c:pt>
                <c:pt idx="7">
                  <c:v>22235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004-46C3-8C53-3634F53B5E17}"/>
            </c:ext>
          </c:extLst>
        </c:ser>
        <c:ser>
          <c:idx val="1"/>
          <c:order val="1"/>
          <c:tx>
            <c:strRef>
              <c:f>Лист1!$A$3</c:f>
              <c:strCache>
                <c:ptCount val="1"/>
                <c:pt idx="0">
                  <c:v>OOH</c:v>
                </c:pt>
              </c:strCache>
            </c:strRef>
          </c:tx>
          <c:spPr>
            <a:solidFill>
              <a:schemeClr val="accent6">
                <a:tint val="65000"/>
              </a:schemeClr>
            </a:solidFill>
            <a:ln>
              <a:noFill/>
            </a:ln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700" b="1" i="0" u="none" strike="noStrike" kern="1200" baseline="0">
                    <a:solidFill>
                      <a:schemeClr val="tx1"/>
                    </a:solidFill>
                    <a:latin typeface="Aptos" panose="020B0004020202020204" pitchFamily="34" charset="0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Лист1!$B$1:$I$1</c:f>
              <c:strCache>
                <c:ptCount val="8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  <c:pt idx="6">
                  <c:v>2025</c:v>
                </c:pt>
                <c:pt idx="7">
                  <c:v>2026П</c:v>
                </c:pt>
              </c:strCache>
            </c:strRef>
          </c:cat>
          <c:val>
            <c:numRef>
              <c:f>Лист1!$B$3:$I$3</c:f>
              <c:numCache>
                <c:formatCode>0</c:formatCode>
                <c:ptCount val="8"/>
                <c:pt idx="0">
                  <c:v>4240</c:v>
                </c:pt>
                <c:pt idx="1">
                  <c:v>3160</c:v>
                </c:pt>
                <c:pt idx="2">
                  <c:v>4098</c:v>
                </c:pt>
                <c:pt idx="3">
                  <c:v>1756</c:v>
                </c:pt>
                <c:pt idx="4">
                  <c:v>3244</c:v>
                </c:pt>
                <c:pt idx="5">
                  <c:v>4626</c:v>
                </c:pt>
                <c:pt idx="6">
                  <c:v>5846</c:v>
                </c:pt>
                <c:pt idx="7">
                  <c:v>6806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A004-46C3-8C53-3634F53B5E17}"/>
            </c:ext>
          </c:extLst>
        </c:ser>
        <c:ser>
          <c:idx val="2"/>
          <c:order val="2"/>
          <c:tx>
            <c:strRef>
              <c:f>Лист1!$A$4</c:f>
              <c:strCache>
                <c:ptCount val="1"/>
                <c:pt idx="0">
                  <c:v>TV + TV Sponsorship</c:v>
                </c:pt>
              </c:strCache>
            </c:strRef>
          </c:tx>
          <c:spPr>
            <a:solidFill>
              <a:schemeClr val="accent6">
                <a:tint val="83000"/>
              </a:schemeClr>
            </a:solidFill>
            <a:ln>
              <a:noFill/>
            </a:ln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7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Aptos" panose="020B0004020202020204" pitchFamily="34" charset="0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Лист1!$B$1:$I$1</c:f>
              <c:strCache>
                <c:ptCount val="8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  <c:pt idx="6">
                  <c:v>2025</c:v>
                </c:pt>
                <c:pt idx="7">
                  <c:v>2026П</c:v>
                </c:pt>
              </c:strCache>
            </c:strRef>
          </c:cat>
          <c:val>
            <c:numRef>
              <c:f>Лист1!$B$4:$I$4</c:f>
              <c:numCache>
                <c:formatCode>0</c:formatCode>
                <c:ptCount val="8"/>
                <c:pt idx="0">
                  <c:v>11527</c:v>
                </c:pt>
                <c:pt idx="1">
                  <c:v>12175</c:v>
                </c:pt>
                <c:pt idx="2">
                  <c:v>13642</c:v>
                </c:pt>
                <c:pt idx="3">
                  <c:v>2604</c:v>
                </c:pt>
                <c:pt idx="4">
                  <c:v>3870</c:v>
                </c:pt>
                <c:pt idx="5">
                  <c:v>5800</c:v>
                </c:pt>
                <c:pt idx="6">
                  <c:v>5559</c:v>
                </c:pt>
                <c:pt idx="7">
                  <c:v>5309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A004-46C3-8C53-3634F53B5E17}"/>
            </c:ext>
          </c:extLst>
        </c:ser>
        <c:ser>
          <c:idx val="3"/>
          <c:order val="3"/>
          <c:tx>
            <c:strRef>
              <c:f>Лист1!$A$5</c:f>
              <c:strCache>
                <c:ptCount val="1"/>
                <c:pt idx="0">
                  <c:v>Digital TV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7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Aptos" panose="020B0004020202020204" pitchFamily="34" charset="0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Лист1!$B$1:$I$1</c:f>
              <c:strCache>
                <c:ptCount val="8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  <c:pt idx="6">
                  <c:v>2025</c:v>
                </c:pt>
                <c:pt idx="7">
                  <c:v>2026П</c:v>
                </c:pt>
              </c:strCache>
            </c:strRef>
          </c:cat>
          <c:val>
            <c:numRef>
              <c:f>Лист1!$B$5:$I$5</c:f>
              <c:numCache>
                <c:formatCode>General</c:formatCode>
                <c:ptCount val="8"/>
                <c:pt idx="4" formatCode="0">
                  <c:v>450</c:v>
                </c:pt>
                <c:pt idx="5" formatCode="0">
                  <c:v>750</c:v>
                </c:pt>
                <c:pt idx="6" formatCode="0">
                  <c:v>953</c:v>
                </c:pt>
                <c:pt idx="7" formatCode="0">
                  <c:v>1191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A004-46C3-8C53-3634F53B5E17}"/>
            </c:ext>
          </c:extLst>
        </c:ser>
        <c:ser>
          <c:idx val="4"/>
          <c:order val="4"/>
          <c:tx>
            <c:strRef>
              <c:f>Лист1!$A$6</c:f>
              <c:strCache>
                <c:ptCount val="1"/>
                <c:pt idx="0">
                  <c:v>Radio</c:v>
                </c:pt>
              </c:strCache>
            </c:strRef>
          </c:tx>
          <c:spPr>
            <a:solidFill>
              <a:schemeClr val="accent6">
                <a:shade val="82000"/>
              </a:schemeClr>
            </a:solidFill>
            <a:ln>
              <a:noFill/>
            </a:ln>
            <a:effectLst/>
          </c:spPr>
          <c:invertIfNegative val="0"/>
          <c:cat>
            <c:strRef>
              <c:f>Лист1!$B$1:$I$1</c:f>
              <c:strCache>
                <c:ptCount val="8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  <c:pt idx="6">
                  <c:v>2025</c:v>
                </c:pt>
                <c:pt idx="7">
                  <c:v>2026П</c:v>
                </c:pt>
              </c:strCache>
            </c:strRef>
          </c:cat>
          <c:val>
            <c:numRef>
              <c:f>Лист1!$B$6:$I$6</c:f>
              <c:numCache>
                <c:formatCode>0</c:formatCode>
                <c:ptCount val="8"/>
                <c:pt idx="0">
                  <c:v>717</c:v>
                </c:pt>
                <c:pt idx="1">
                  <c:v>717</c:v>
                </c:pt>
                <c:pt idx="2">
                  <c:v>855</c:v>
                </c:pt>
                <c:pt idx="3">
                  <c:v>333</c:v>
                </c:pt>
                <c:pt idx="4">
                  <c:v>865</c:v>
                </c:pt>
                <c:pt idx="5">
                  <c:v>1035</c:v>
                </c:pt>
                <c:pt idx="6">
                  <c:v>1179</c:v>
                </c:pt>
                <c:pt idx="7">
                  <c:v>1356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A004-46C3-8C53-3634F53B5E17}"/>
            </c:ext>
          </c:extLst>
        </c:ser>
        <c:ser>
          <c:idx val="5"/>
          <c:order val="5"/>
          <c:tx>
            <c:strRef>
              <c:f>Лист1!$A$7</c:f>
              <c:strCache>
                <c:ptCount val="1"/>
                <c:pt idx="0">
                  <c:v>Print</c:v>
                </c:pt>
              </c:strCache>
            </c:strRef>
          </c:tx>
          <c:spPr>
            <a:solidFill>
              <a:schemeClr val="accent6">
                <a:shade val="65000"/>
              </a:schemeClr>
            </a:solidFill>
            <a:ln>
              <a:noFill/>
            </a:ln>
            <a:effectLst/>
          </c:spPr>
          <c:invertIfNegative val="0"/>
          <c:cat>
            <c:strRef>
              <c:f>Лист1!$B$1:$I$1</c:f>
              <c:strCache>
                <c:ptCount val="8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  <c:pt idx="6">
                  <c:v>2025</c:v>
                </c:pt>
                <c:pt idx="7">
                  <c:v>2026П</c:v>
                </c:pt>
              </c:strCache>
            </c:strRef>
          </c:cat>
          <c:val>
            <c:numRef>
              <c:f>Лист1!$B$7:$I$7</c:f>
              <c:numCache>
                <c:formatCode>0</c:formatCode>
                <c:ptCount val="8"/>
                <c:pt idx="0">
                  <c:v>1850</c:v>
                </c:pt>
                <c:pt idx="1">
                  <c:v>1466</c:v>
                </c:pt>
                <c:pt idx="2">
                  <c:v>1599</c:v>
                </c:pt>
                <c:pt idx="3">
                  <c:v>342</c:v>
                </c:pt>
                <c:pt idx="4">
                  <c:v>357</c:v>
                </c:pt>
                <c:pt idx="5">
                  <c:v>387</c:v>
                </c:pt>
                <c:pt idx="6">
                  <c:v>464</c:v>
                </c:pt>
                <c:pt idx="7">
                  <c:v>470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A004-46C3-8C53-3634F53B5E17}"/>
            </c:ext>
          </c:extLst>
        </c:ser>
        <c:ser>
          <c:idx val="6"/>
          <c:order val="6"/>
          <c:tx>
            <c:strRef>
              <c:f>Лист1!$A$8</c:f>
              <c:strCache>
                <c:ptCount val="1"/>
                <c:pt idx="0">
                  <c:v>Cinema</c:v>
                </c:pt>
              </c:strCache>
            </c:strRef>
          </c:tx>
          <c:spPr>
            <a:solidFill>
              <a:schemeClr val="accent6">
                <a:shade val="47000"/>
              </a:schemeClr>
            </a:solidFill>
            <a:ln>
              <a:noFill/>
            </a:ln>
            <a:effectLst/>
          </c:spPr>
          <c:invertIfNegative val="0"/>
          <c:cat>
            <c:strRef>
              <c:f>Лист1!$B$1:$I$1</c:f>
              <c:strCache>
                <c:ptCount val="8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  <c:pt idx="6">
                  <c:v>2025</c:v>
                </c:pt>
                <c:pt idx="7">
                  <c:v>2026П</c:v>
                </c:pt>
              </c:strCache>
            </c:strRef>
          </c:cat>
          <c:val>
            <c:numRef>
              <c:f>Лист1!$B$8:$I$8</c:f>
              <c:numCache>
                <c:formatCode>0</c:formatCode>
                <c:ptCount val="8"/>
                <c:pt idx="0">
                  <c:v>58</c:v>
                </c:pt>
                <c:pt idx="1">
                  <c:v>20</c:v>
                </c:pt>
                <c:pt idx="2">
                  <c:v>26</c:v>
                </c:pt>
                <c:pt idx="3">
                  <c:v>2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A004-46C3-8C53-3634F53B5E1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80"/>
        <c:overlap val="100"/>
        <c:axId val="366834760"/>
        <c:axId val="366826528"/>
      </c:barChart>
      <c:catAx>
        <c:axId val="36683476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tint val="75000"/>
                <a:shade val="95000"/>
                <a:satMod val="105000"/>
              </a:schemeClr>
            </a:solidFill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+mn-cs"/>
              </a:defRPr>
            </a:pPr>
            <a:endParaRPr lang="uk-UA"/>
          </a:p>
        </c:txPr>
        <c:crossAx val="366826528"/>
        <c:crosses val="autoZero"/>
        <c:auto val="1"/>
        <c:lblAlgn val="ctr"/>
        <c:lblOffset val="100"/>
        <c:noMultiLvlLbl val="0"/>
      </c:catAx>
      <c:valAx>
        <c:axId val="366826528"/>
        <c:scaling>
          <c:orientation val="minMax"/>
          <c:min val="0"/>
        </c:scaling>
        <c:delete val="1"/>
        <c:axPos val="l"/>
        <c:numFmt formatCode="0" sourceLinked="1"/>
        <c:majorTickMark val="out"/>
        <c:minorTickMark val="none"/>
        <c:tickLblPos val="nextTo"/>
        <c:crossAx val="366834760"/>
        <c:crosses val="autoZero"/>
        <c:crossBetween val="between"/>
        <c:majorUnit val="10000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prstDash val="solid"/>
    </a:ln>
    <a:effectLst/>
  </c:spPr>
  <c:txPr>
    <a:bodyPr/>
    <a:lstStyle/>
    <a:p>
      <a:pPr>
        <a:defRPr sz="700" b="1">
          <a:latin typeface="Aptos" panose="020B0004020202020204" pitchFamily="34" charset="0"/>
        </a:defRPr>
      </a:pPr>
      <a:endParaRPr lang="ru-RU"/>
    </a:p>
  </c:txPr>
  <c:externalData r:id="rId3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uk-UA"/>
  <c:roundedCorners val="0"/>
  <mc:AlternateContent xmlns:mc="http://schemas.openxmlformats.org/markup-compatibility/2006">
    <mc:Choice xmlns:c14="http://schemas.microsoft.com/office/drawing/2007/8/2/chart" Requires="c14">
      <c14:style val="108"/>
    </mc:Choice>
    <mc:Fallback>
      <c:style val="8"/>
    </mc:Fallback>
  </mc:AlternateContent>
  <c:chart>
    <c:autoTitleDeleted val="1"/>
    <c:plotArea>
      <c:layout>
        <c:manualLayout>
          <c:layoutTarget val="inner"/>
          <c:xMode val="edge"/>
          <c:yMode val="edge"/>
          <c:x val="7.0552299606283952E-2"/>
          <c:y val="0.11268398161521148"/>
          <c:w val="0.89002398342046352"/>
          <c:h val="0.644798900751069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Лист1!$A$2</c:f>
              <c:strCache>
                <c:ptCount val="1"/>
                <c:pt idx="0">
                  <c:v>2024</c:v>
                </c:pt>
              </c:strCache>
            </c:strRef>
          </c:tx>
          <c:spPr>
            <a:solidFill>
              <a:schemeClr val="accent6">
                <a:tint val="77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700" b="0" i="0" u="none" strike="noStrike" kern="1200" baseline="0">
                    <a:solidFill>
                      <a:schemeClr val="tx1"/>
                    </a:solidFill>
                    <a:latin typeface="Aptos" panose="020B0004020202020204" pitchFamily="34" charset="0"/>
                    <a:ea typeface="+mn-ea"/>
                    <a:cs typeface="+mn-cs"/>
                  </a:defRPr>
                </a:pPr>
                <a:endParaRPr lang="uk-UA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shade val="95000"/>
                          <a:satMod val="105000"/>
                        </a:schemeClr>
                      </a:solidFill>
                      <a:prstDash val="solid"/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Лист1!$B$1:$U$1</c:f>
              <c:strCache>
                <c:ptCount val="20"/>
                <c:pt idx="0">
                  <c:v>SPORT LIFE</c:v>
                </c:pt>
                <c:pt idx="1">
                  <c:v>ЗСУ ТРЕТЯ ШТУРМОВА БРИГАДА</c:v>
                </c:pt>
                <c:pt idx="2">
                  <c:v>ЗСУ ТРЕТIЙ АРМIЙСЬКИЙ КОРПУС</c:v>
                </c:pt>
                <c:pt idx="3">
                  <c:v>LUN.UA</c:v>
                </c:pt>
                <c:pt idx="4">
                  <c:v>LIFECELL</c:v>
                </c:pt>
                <c:pt idx="5">
                  <c:v>СIЛЬПО</c:v>
                </c:pt>
                <c:pt idx="6">
                  <c:v>ЗСУ ХАРТIЯ</c:v>
                </c:pt>
                <c:pt idx="7">
                  <c:v>KARABAS.UA</c:v>
                </c:pt>
                <c:pt idx="8">
                  <c:v>CONCERT.UA</c:v>
                </c:pt>
                <c:pt idx="9">
                  <c:v>КИЇВСТАР</c:v>
                </c:pt>
                <c:pt idx="10">
                  <c:v>UNICEF</c:v>
                </c:pt>
                <c:pt idx="11">
                  <c:v>ВИНА СВIТУ</c:v>
                </c:pt>
                <c:pt idx="12">
                  <c:v>OXFORD MEDICAL</c:v>
                </c:pt>
                <c:pt idx="13">
                  <c:v>KONTRAMARKA</c:v>
                </c:pt>
                <c:pt idx="14">
                  <c:v>MCDONALD'S</c:v>
                </c:pt>
                <c:pt idx="15">
                  <c:v>ROZETKA</c:v>
                </c:pt>
                <c:pt idx="16">
                  <c:v>BLAGO</c:v>
                </c:pt>
                <c:pt idx="17">
                  <c:v>СБУ</c:v>
                </c:pt>
                <c:pt idx="18">
                  <c:v>ЦЕНТР ПРАВОВОЇ ДОПОМОГИ</c:v>
                </c:pt>
                <c:pt idx="19">
                  <c:v>PEPSI</c:v>
                </c:pt>
              </c:strCache>
            </c:strRef>
          </c:cat>
          <c:val>
            <c:numRef>
              <c:f>Лист1!$B$2:$U$2</c:f>
              <c:numCache>
                <c:formatCode>General</c:formatCode>
                <c:ptCount val="20"/>
                <c:pt idx="0">
                  <c:v>8919</c:v>
                </c:pt>
                <c:pt idx="1">
                  <c:v>8809</c:v>
                </c:pt>
                <c:pt idx="3">
                  <c:v>2458</c:v>
                </c:pt>
                <c:pt idx="4">
                  <c:v>2741</c:v>
                </c:pt>
                <c:pt idx="5">
                  <c:v>3652</c:v>
                </c:pt>
                <c:pt idx="6">
                  <c:v>1330</c:v>
                </c:pt>
                <c:pt idx="7">
                  <c:v>3994</c:v>
                </c:pt>
                <c:pt idx="8">
                  <c:v>1443</c:v>
                </c:pt>
                <c:pt idx="9">
                  <c:v>1545</c:v>
                </c:pt>
                <c:pt idx="10">
                  <c:v>2096</c:v>
                </c:pt>
                <c:pt idx="11">
                  <c:v>1236</c:v>
                </c:pt>
                <c:pt idx="12">
                  <c:v>1590</c:v>
                </c:pt>
                <c:pt idx="13">
                  <c:v>1366</c:v>
                </c:pt>
                <c:pt idx="14">
                  <c:v>1498</c:v>
                </c:pt>
                <c:pt idx="15">
                  <c:v>1143</c:v>
                </c:pt>
                <c:pt idx="16">
                  <c:v>1363</c:v>
                </c:pt>
                <c:pt idx="17">
                  <c:v>3156</c:v>
                </c:pt>
                <c:pt idx="18">
                  <c:v>381</c:v>
                </c:pt>
                <c:pt idx="19">
                  <c:v>1122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004-46C3-8C53-3634F53B5E17}"/>
            </c:ext>
          </c:extLst>
        </c:ser>
        <c:ser>
          <c:idx val="1"/>
          <c:order val="1"/>
          <c:tx>
            <c:strRef>
              <c:f>Лист1!$A$3</c:f>
              <c:strCache>
                <c:ptCount val="1"/>
                <c:pt idx="0">
                  <c:v>2025</c:v>
                </c:pt>
              </c:strCache>
            </c:strRef>
          </c:tx>
          <c:spPr>
            <a:solidFill>
              <a:schemeClr val="accent6">
                <a:shade val="76000"/>
              </a:schemeClr>
            </a:solidFill>
            <a:ln>
              <a:noFill/>
            </a:ln>
            <a:effectLst/>
          </c:spPr>
          <c:invertIfNegative val="0"/>
          <c:dLbls>
            <c:dLbl>
              <c:idx val="5"/>
              <c:layout>
                <c:manualLayout>
                  <c:x val="3.2512586787166336E-3"/>
                  <c:y val="-1.386425421365525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D131-4748-9B73-902824DD04A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700" b="0" i="0" u="none" strike="noStrike" kern="1200" baseline="0">
                    <a:solidFill>
                      <a:schemeClr val="tx1"/>
                    </a:solidFill>
                    <a:latin typeface="Aptos" panose="020B0004020202020204" pitchFamily="34" charset="0"/>
                    <a:ea typeface="+mn-ea"/>
                    <a:cs typeface="+mn-cs"/>
                  </a:defRPr>
                </a:pPr>
                <a:endParaRPr lang="uk-UA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Лист1!$B$1:$U$1</c:f>
              <c:strCache>
                <c:ptCount val="20"/>
                <c:pt idx="0">
                  <c:v>SPORT LIFE</c:v>
                </c:pt>
                <c:pt idx="1">
                  <c:v>ЗСУ ТРЕТЯ ШТУРМОВА БРИГАДА</c:v>
                </c:pt>
                <c:pt idx="2">
                  <c:v>ЗСУ ТРЕТIЙ АРМIЙСЬКИЙ КОРПУС</c:v>
                </c:pt>
                <c:pt idx="3">
                  <c:v>LUN.UA</c:v>
                </c:pt>
                <c:pt idx="4">
                  <c:v>LIFECELL</c:v>
                </c:pt>
                <c:pt idx="5">
                  <c:v>СIЛЬПО</c:v>
                </c:pt>
                <c:pt idx="6">
                  <c:v>ЗСУ ХАРТIЯ</c:v>
                </c:pt>
                <c:pt idx="7">
                  <c:v>KARABAS.UA</c:v>
                </c:pt>
                <c:pt idx="8">
                  <c:v>CONCERT.UA</c:v>
                </c:pt>
                <c:pt idx="9">
                  <c:v>КИЇВСТАР</c:v>
                </c:pt>
                <c:pt idx="10">
                  <c:v>UNICEF</c:v>
                </c:pt>
                <c:pt idx="11">
                  <c:v>ВИНА СВIТУ</c:v>
                </c:pt>
                <c:pt idx="12">
                  <c:v>OXFORD MEDICAL</c:v>
                </c:pt>
                <c:pt idx="13">
                  <c:v>KONTRAMARKA</c:v>
                </c:pt>
                <c:pt idx="14">
                  <c:v>MCDONALD'S</c:v>
                </c:pt>
                <c:pt idx="15">
                  <c:v>ROZETKA</c:v>
                </c:pt>
                <c:pt idx="16">
                  <c:v>BLAGO</c:v>
                </c:pt>
                <c:pt idx="17">
                  <c:v>СБУ</c:v>
                </c:pt>
                <c:pt idx="18">
                  <c:v>ЦЕНТР ПРАВОВОЇ ДОПОМОГИ</c:v>
                </c:pt>
                <c:pt idx="19">
                  <c:v>PEPSI</c:v>
                </c:pt>
              </c:strCache>
            </c:strRef>
          </c:cat>
          <c:val>
            <c:numRef>
              <c:f>Лист1!$B$3:$U$3</c:f>
              <c:numCache>
                <c:formatCode>General</c:formatCode>
                <c:ptCount val="20"/>
                <c:pt idx="0">
                  <c:v>8324</c:v>
                </c:pt>
                <c:pt idx="1">
                  <c:v>7224</c:v>
                </c:pt>
                <c:pt idx="2">
                  <c:v>5147</c:v>
                </c:pt>
                <c:pt idx="3">
                  <c:v>4664</c:v>
                </c:pt>
                <c:pt idx="4">
                  <c:v>3956</c:v>
                </c:pt>
                <c:pt idx="5">
                  <c:v>3662</c:v>
                </c:pt>
                <c:pt idx="6">
                  <c:v>3271</c:v>
                </c:pt>
                <c:pt idx="7">
                  <c:v>3233</c:v>
                </c:pt>
                <c:pt idx="8">
                  <c:v>2855</c:v>
                </c:pt>
                <c:pt idx="9">
                  <c:v>2403</c:v>
                </c:pt>
                <c:pt idx="10">
                  <c:v>2390</c:v>
                </c:pt>
                <c:pt idx="11">
                  <c:v>2328</c:v>
                </c:pt>
                <c:pt idx="12">
                  <c:v>2166</c:v>
                </c:pt>
                <c:pt idx="13">
                  <c:v>1948</c:v>
                </c:pt>
                <c:pt idx="14">
                  <c:v>1913</c:v>
                </c:pt>
                <c:pt idx="15">
                  <c:v>1889</c:v>
                </c:pt>
                <c:pt idx="16">
                  <c:v>1834</c:v>
                </c:pt>
                <c:pt idx="17">
                  <c:v>1740</c:v>
                </c:pt>
                <c:pt idx="18">
                  <c:v>1697</c:v>
                </c:pt>
                <c:pt idx="19">
                  <c:v>1649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C01-4150-BE7B-8115EFC0999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80"/>
        <c:axId val="366834760"/>
        <c:axId val="366826528"/>
      </c:barChart>
      <c:catAx>
        <c:axId val="36683476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tint val="75000"/>
                <a:shade val="95000"/>
                <a:satMod val="105000"/>
              </a:schemeClr>
            </a:solidFill>
            <a:prstDash val="solid"/>
            <a:round/>
          </a:ln>
          <a:effectLst/>
        </c:spPr>
        <c:txPr>
          <a:bodyPr rot="-5400000" spcFirstLastPara="1" vertOverflow="ellipsis" wrap="square" anchor="ctr" anchorCtr="1"/>
          <a:lstStyle/>
          <a:p>
            <a:pPr>
              <a:defRPr sz="600" b="0" i="0" u="none" strike="noStrike" kern="1200" baseline="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+mn-cs"/>
              </a:defRPr>
            </a:pPr>
            <a:endParaRPr lang="uk-UA"/>
          </a:p>
        </c:txPr>
        <c:crossAx val="366826528"/>
        <c:crosses val="autoZero"/>
        <c:auto val="1"/>
        <c:lblAlgn val="ctr"/>
        <c:lblOffset val="100"/>
        <c:noMultiLvlLbl val="0"/>
      </c:catAx>
      <c:valAx>
        <c:axId val="366826528"/>
        <c:scaling>
          <c:orientation val="minMax"/>
        </c:scaling>
        <c:delete val="1"/>
        <c:axPos val="l"/>
        <c:numFmt formatCode="#,##0" sourceLinked="0"/>
        <c:majorTickMark val="out"/>
        <c:minorTickMark val="none"/>
        <c:tickLblPos val="nextTo"/>
        <c:crossAx val="36683476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legendEntry>
        <c:idx val="1"/>
        <c:txPr>
          <a:bodyPr rot="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+mn-cs"/>
              </a:defRPr>
            </a:pPr>
            <a:endParaRPr lang="ru-RU"/>
          </a:p>
        </c:txPr>
      </c:legendEntry>
      <c:layout>
        <c:manualLayout>
          <c:xMode val="edge"/>
          <c:yMode val="edge"/>
          <c:x val="0.58333129652260862"/>
          <c:y val="9.2700939256566139E-2"/>
          <c:w val="0.11905566048216865"/>
          <c:h val="5.372340545536448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/>
              </a:solidFill>
              <a:latin typeface="Aptos" panose="020B0004020202020204" pitchFamily="34" charset="0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 w="9525" cap="flat" cmpd="sng" algn="ctr">
      <a:noFill/>
      <a:prstDash val="solid"/>
    </a:ln>
    <a:effectLst/>
  </c:spPr>
  <c:txPr>
    <a:bodyPr/>
    <a:lstStyle/>
    <a:p>
      <a:pPr>
        <a:defRPr sz="800" b="1">
          <a:latin typeface="Aptos" panose="020B0004020202020204" pitchFamily="34" charset="0"/>
        </a:defRPr>
      </a:pPr>
      <a:endParaRPr lang="ru-RU"/>
    </a:p>
  </c:txPr>
  <c:externalData r:id="rId3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uk-UA"/>
  <c:roundedCorners val="0"/>
  <mc:AlternateContent xmlns:mc="http://schemas.openxmlformats.org/markup-compatibility/2006">
    <mc:Choice xmlns:c14="http://schemas.microsoft.com/office/drawing/2007/8/2/chart" Requires="c14">
      <c14:style val="108"/>
    </mc:Choice>
    <mc:Fallback>
      <c:style val="8"/>
    </mc:Fallback>
  </mc:AlternateContent>
  <c:chart>
    <c:autoTitleDeleted val="1"/>
    <c:plotArea>
      <c:layout>
        <c:manualLayout>
          <c:layoutTarget val="inner"/>
          <c:xMode val="edge"/>
          <c:yMode val="edge"/>
          <c:x val="7.0552299606283952E-2"/>
          <c:y val="0.11268398161521148"/>
          <c:w val="0.89002398342046352"/>
          <c:h val="0.644798900751069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Лист1!$A$2</c:f>
              <c:strCache>
                <c:ptCount val="1"/>
                <c:pt idx="0">
                  <c:v>1П2026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700" b="1" i="0" u="none" strike="noStrike" kern="1200" baseline="0">
                    <a:solidFill>
                      <a:schemeClr val="tx1"/>
                    </a:solidFill>
                    <a:latin typeface="Aptos" panose="020B0004020202020204" pitchFamily="34" charset="0"/>
                    <a:ea typeface="+mn-ea"/>
                    <a:cs typeface="+mn-cs"/>
                  </a:defRPr>
                </a:pPr>
                <a:endParaRPr lang="uk-UA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shade val="95000"/>
                          <a:satMod val="105000"/>
                        </a:schemeClr>
                      </a:solidFill>
                      <a:prstDash val="solid"/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Лист1!$B$1:$U$1</c:f>
              <c:strCache>
                <c:ptCount val="20"/>
                <c:pt idx="0">
                  <c:v>ЗСУ ТРЕТІЙ АРМІЙСЬКИЙ КОРПУС</c:v>
                </c:pt>
                <c:pt idx="1">
                  <c:v>SPORT LIFE</c:v>
                </c:pt>
                <c:pt idx="2">
                  <c:v>WORK.UA</c:v>
                </c:pt>
                <c:pt idx="3">
                  <c:v>LUN.UA</c:v>
                </c:pt>
                <c:pt idx="4">
                  <c:v>LIFECELL</c:v>
                </c:pt>
                <c:pt idx="5">
                  <c:v>СБУ</c:v>
                </c:pt>
                <c:pt idx="6">
                  <c:v>ЗСУ ХАРТІЯ КОРПУС</c:v>
                </c:pt>
                <c:pt idx="7">
                  <c:v>ВИНА СВІТУ</c:v>
                </c:pt>
                <c:pt idx="8">
                  <c:v>КИЇВСТАР</c:v>
                </c:pt>
                <c:pt idx="9">
                  <c:v>СІЛЬПО</c:v>
                </c:pt>
                <c:pt idx="10">
                  <c:v>CLUB 4 PAWS</c:v>
                </c:pt>
                <c:pt idx="11">
                  <c:v>KONTRAMARKA</c:v>
                </c:pt>
                <c:pt idx="12">
                  <c:v>KARABAS.UA</c:v>
                </c:pt>
                <c:pt idx="13">
                  <c:v>СІНЕВО</c:v>
                </c:pt>
                <c:pt idx="14">
                  <c:v>ЦЕНТР ПРАВОВОЇ ДОПОМОГИ</c:v>
                </c:pt>
                <c:pt idx="15">
                  <c:v>BLAGO</c:v>
                </c:pt>
                <c:pt idx="16">
                  <c:v>OXFORD MEDICAL</c:v>
                </c:pt>
                <c:pt idx="17">
                  <c:v>APOLLO NEXT</c:v>
                </c:pt>
                <c:pt idx="18">
                  <c:v>СТОЛИЧНА ЮВЕЛІРНА ФАБРИКА</c:v>
                </c:pt>
                <c:pt idx="19">
                  <c:v>PEPSI</c:v>
                </c:pt>
              </c:strCache>
            </c:strRef>
          </c:cat>
          <c:val>
            <c:numRef>
              <c:f>Лист1!$B$2:$U$2</c:f>
              <c:numCache>
                <c:formatCode>General</c:formatCode>
                <c:ptCount val="20"/>
                <c:pt idx="0">
                  <c:v>6013</c:v>
                </c:pt>
                <c:pt idx="1">
                  <c:v>4136</c:v>
                </c:pt>
                <c:pt idx="2">
                  <c:v>2636</c:v>
                </c:pt>
                <c:pt idx="3">
                  <c:v>2281</c:v>
                </c:pt>
                <c:pt idx="4">
                  <c:v>2068</c:v>
                </c:pt>
                <c:pt idx="5">
                  <c:v>2056</c:v>
                </c:pt>
                <c:pt idx="6">
                  <c:v>2038</c:v>
                </c:pt>
                <c:pt idx="7">
                  <c:v>1617</c:v>
                </c:pt>
                <c:pt idx="8">
                  <c:v>1379</c:v>
                </c:pt>
                <c:pt idx="9">
                  <c:v>1344</c:v>
                </c:pt>
                <c:pt idx="10">
                  <c:v>1330</c:v>
                </c:pt>
                <c:pt idx="11">
                  <c:v>1294</c:v>
                </c:pt>
                <c:pt idx="12">
                  <c:v>1251</c:v>
                </c:pt>
                <c:pt idx="13">
                  <c:v>1219</c:v>
                </c:pt>
                <c:pt idx="14">
                  <c:v>1072</c:v>
                </c:pt>
                <c:pt idx="15">
                  <c:v>1020</c:v>
                </c:pt>
                <c:pt idx="16">
                  <c:v>977</c:v>
                </c:pt>
                <c:pt idx="17">
                  <c:v>886</c:v>
                </c:pt>
                <c:pt idx="18">
                  <c:v>869</c:v>
                </c:pt>
                <c:pt idx="19">
                  <c:v>864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004-46C3-8C53-3634F53B5E1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80"/>
        <c:axId val="366834760"/>
        <c:axId val="366826528"/>
      </c:barChart>
      <c:catAx>
        <c:axId val="36683476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tint val="75000"/>
                <a:shade val="95000"/>
                <a:satMod val="105000"/>
              </a:schemeClr>
            </a:solidFill>
            <a:prstDash val="solid"/>
            <a:round/>
          </a:ln>
          <a:effectLst/>
        </c:spPr>
        <c:txPr>
          <a:bodyPr rot="-5400000" spcFirstLastPara="1" vertOverflow="ellipsis" wrap="square" anchor="ctr" anchorCtr="1"/>
          <a:lstStyle/>
          <a:p>
            <a:pPr>
              <a:defRPr sz="600" b="0" i="0" u="none" strike="noStrike" kern="1200" baseline="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+mn-cs"/>
              </a:defRPr>
            </a:pPr>
            <a:endParaRPr lang="uk-UA"/>
          </a:p>
        </c:txPr>
        <c:crossAx val="366826528"/>
        <c:crosses val="autoZero"/>
        <c:auto val="1"/>
        <c:lblAlgn val="ctr"/>
        <c:lblOffset val="100"/>
        <c:noMultiLvlLbl val="0"/>
      </c:catAx>
      <c:valAx>
        <c:axId val="366826528"/>
        <c:scaling>
          <c:orientation val="minMax"/>
        </c:scaling>
        <c:delete val="1"/>
        <c:axPos val="l"/>
        <c:numFmt formatCode="#,##0" sourceLinked="0"/>
        <c:majorTickMark val="out"/>
        <c:minorTickMark val="none"/>
        <c:tickLblPos val="nextTo"/>
        <c:crossAx val="36683476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layout>
        <c:manualLayout>
          <c:xMode val="edge"/>
          <c:yMode val="edge"/>
          <c:x val="0.58333129652260862"/>
          <c:y val="9.2700939256566139E-2"/>
          <c:w val="0.11905566048216865"/>
          <c:h val="5.372340545536448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/>
              </a:solidFill>
              <a:latin typeface="Aptos" panose="020B0004020202020204" pitchFamily="34" charset="0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 w="9525" cap="flat" cmpd="sng" algn="ctr">
      <a:noFill/>
      <a:prstDash val="solid"/>
    </a:ln>
    <a:effectLst/>
  </c:spPr>
  <c:txPr>
    <a:bodyPr/>
    <a:lstStyle/>
    <a:p>
      <a:pPr>
        <a:defRPr sz="800" b="1">
          <a:latin typeface="Aptos" panose="020B0004020202020204" pitchFamily="34" charset="0"/>
        </a:defRPr>
      </a:pPr>
      <a:endParaRPr lang="ru-RU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uk-UA"/>
  <c:roundedCorners val="0"/>
  <mc:AlternateContent xmlns:mc="http://schemas.openxmlformats.org/markup-compatibility/2006">
    <mc:Choice xmlns:c14="http://schemas.microsoft.com/office/drawing/2007/8/2/chart" Requires="c14">
      <c14:style val="108"/>
    </mc:Choice>
    <mc:Fallback>
      <c:style val="8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 algn="ctr" rtl="0">
              <a:defRPr sz="960" b="1" i="0" u="none" strike="noStrike" kern="1200" baseline="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+mn-cs"/>
              </a:defRPr>
            </a:pPr>
            <a:r>
              <a:rPr lang="ru-RU" sz="1100" dirty="0" err="1"/>
              <a:t>Динаміка</a:t>
            </a:r>
            <a:r>
              <a:rPr lang="ru-RU" sz="1100" baseline="0" dirty="0"/>
              <a:t> </a:t>
            </a:r>
            <a:r>
              <a:rPr lang="ru-RU" sz="1100" baseline="0" dirty="0" err="1"/>
              <a:t>структури</a:t>
            </a:r>
            <a:r>
              <a:rPr lang="ru-RU" sz="1100" baseline="0" dirty="0"/>
              <a:t> </a:t>
            </a:r>
            <a:r>
              <a:rPr lang="ru-RU" sz="1100" baseline="0" dirty="0" err="1"/>
              <a:t>медіаринку</a:t>
            </a:r>
            <a:r>
              <a:rPr lang="ru-RU" sz="1100" baseline="0" dirty="0"/>
              <a:t> за каналами</a:t>
            </a:r>
            <a:r>
              <a:rPr lang="ru-RU" sz="1100" dirty="0"/>
              <a:t>, %</a:t>
            </a:r>
          </a:p>
        </c:rich>
      </c:tx>
      <c:layout>
        <c:manualLayout>
          <c:xMode val="edge"/>
          <c:yMode val="edge"/>
          <c:x val="8.7853225921184469E-2"/>
          <c:y val="1.9966334977455334E-2"/>
        </c:manualLayout>
      </c:layout>
      <c:overlay val="1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algn="ctr" rtl="0">
            <a:defRPr sz="960" b="1" i="0" u="none" strike="noStrike" kern="1200" baseline="0">
              <a:solidFill>
                <a:schemeClr val="tx1"/>
              </a:solidFill>
              <a:latin typeface="Aptos" panose="020B0004020202020204" pitchFamily="34" charset="0"/>
              <a:ea typeface="+mn-ea"/>
              <a:cs typeface="+mn-cs"/>
            </a:defRPr>
          </a:pPr>
          <a:endParaRPr lang="uk-UA"/>
        </a:p>
      </c:txPr>
    </c:title>
    <c:autoTitleDeleted val="0"/>
    <c:plotArea>
      <c:layout>
        <c:manualLayout>
          <c:layoutTarget val="inner"/>
          <c:xMode val="edge"/>
          <c:yMode val="edge"/>
          <c:x val="6.7779468892119693E-2"/>
          <c:y val="0.11268402043378829"/>
          <c:w val="0.89002398342046352"/>
          <c:h val="0.6447989007510696"/>
        </c:manualLayout>
      </c:layout>
      <c:barChart>
        <c:barDir val="col"/>
        <c:grouping val="percentStacked"/>
        <c:varyColors val="0"/>
        <c:ser>
          <c:idx val="0"/>
          <c:order val="0"/>
          <c:tx>
            <c:strRef>
              <c:f>Лист1!$A$2</c:f>
              <c:strCache>
                <c:ptCount val="1"/>
                <c:pt idx="0">
                  <c:v>Internet (Media adv.)</c:v>
                </c:pt>
              </c:strCache>
            </c:strRef>
          </c:tx>
          <c:spPr>
            <a:solidFill>
              <a:schemeClr val="accent6">
                <a:tint val="48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8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Aptos" panose="020B0004020202020204" pitchFamily="34" charset="0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Лист1!$B$1:$I$1</c:f>
              <c:strCache>
                <c:ptCount val="8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  <c:pt idx="6">
                  <c:v>2025</c:v>
                </c:pt>
                <c:pt idx="7">
                  <c:v>2026П</c:v>
                </c:pt>
              </c:strCache>
            </c:strRef>
          </c:cat>
          <c:val>
            <c:numRef>
              <c:f>Лист1!$B$2:$I$2</c:f>
              <c:numCache>
                <c:formatCode>0%</c:formatCode>
                <c:ptCount val="8"/>
                <c:pt idx="0">
                  <c:v>0.25751887287553993</c:v>
                </c:pt>
                <c:pt idx="1">
                  <c:v>0.28468880006525815</c:v>
                </c:pt>
                <c:pt idx="2">
                  <c:v>0.38825522645448218</c:v>
                </c:pt>
                <c:pt idx="3">
                  <c:v>0.58804285597448269</c:v>
                </c:pt>
                <c:pt idx="4">
                  <c:v>0.60989254950714855</c:v>
                </c:pt>
                <c:pt idx="5">
                  <c:v>0.57733342280077837</c:v>
                </c:pt>
                <c:pt idx="6">
                  <c:v>0.58094639489988331</c:v>
                </c:pt>
                <c:pt idx="7">
                  <c:v>0.59504375518505637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004-46C3-8C53-3634F53B5E17}"/>
            </c:ext>
          </c:extLst>
        </c:ser>
        <c:ser>
          <c:idx val="1"/>
          <c:order val="1"/>
          <c:tx>
            <c:strRef>
              <c:f>Лист1!$A$3</c:f>
              <c:strCache>
                <c:ptCount val="1"/>
                <c:pt idx="0">
                  <c:v>OOH</c:v>
                </c:pt>
              </c:strCache>
            </c:strRef>
          </c:tx>
          <c:spPr>
            <a:solidFill>
              <a:schemeClr val="accent6">
                <a:tint val="65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800" b="1" i="0" u="none" strike="noStrike" kern="1200" baseline="0">
                    <a:solidFill>
                      <a:schemeClr val="tx1"/>
                    </a:solidFill>
                    <a:latin typeface="Aptos" panose="020B0004020202020204" pitchFamily="34" charset="0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Лист1!$B$1:$I$1</c:f>
              <c:strCache>
                <c:ptCount val="8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  <c:pt idx="6">
                  <c:v>2025</c:v>
                </c:pt>
                <c:pt idx="7">
                  <c:v>2026П</c:v>
                </c:pt>
              </c:strCache>
            </c:strRef>
          </c:cat>
          <c:val>
            <c:numRef>
              <c:f>Лист1!$B$3:$I$3</c:f>
              <c:numCache>
                <c:formatCode>0%</c:formatCode>
                <c:ptCount val="8"/>
                <c:pt idx="0">
                  <c:v>0.17116789794517784</c:v>
                </c:pt>
                <c:pt idx="1">
                  <c:v>0.12888490088914267</c:v>
                </c:pt>
                <c:pt idx="2">
                  <c:v>0.12398269446041206</c:v>
                </c:pt>
                <c:pt idx="3">
                  <c:v>0.14361658624355933</c:v>
                </c:pt>
                <c:pt idx="4">
                  <c:v>0.14403694165704645</c:v>
                </c:pt>
                <c:pt idx="5">
                  <c:v>0.15520365027175737</c:v>
                </c:pt>
                <c:pt idx="6">
                  <c:v>0.17497231450719822</c:v>
                </c:pt>
                <c:pt idx="7">
                  <c:v>0.18213932079107234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A004-46C3-8C53-3634F53B5E17}"/>
            </c:ext>
          </c:extLst>
        </c:ser>
        <c:ser>
          <c:idx val="2"/>
          <c:order val="2"/>
          <c:tx>
            <c:strRef>
              <c:f>Лист1!$A$4</c:f>
              <c:strCache>
                <c:ptCount val="1"/>
                <c:pt idx="0">
                  <c:v>TV + TV Sponsorship</c:v>
                </c:pt>
              </c:strCache>
            </c:strRef>
          </c:tx>
          <c:spPr>
            <a:solidFill>
              <a:schemeClr val="accent6">
                <a:tint val="83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8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Aptos" panose="020B0004020202020204" pitchFamily="34" charset="0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Лист1!$B$1:$I$1</c:f>
              <c:strCache>
                <c:ptCount val="8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  <c:pt idx="6">
                  <c:v>2025</c:v>
                </c:pt>
                <c:pt idx="7">
                  <c:v>2026П</c:v>
                </c:pt>
              </c:strCache>
            </c:strRef>
          </c:cat>
          <c:val>
            <c:numRef>
              <c:f>Лист1!$B$4:$I$4</c:f>
              <c:numCache>
                <c:formatCode>0%</c:formatCode>
                <c:ptCount val="8"/>
                <c:pt idx="0">
                  <c:v>0.46534253764482664</c:v>
                </c:pt>
                <c:pt idx="1">
                  <c:v>0.49657394567256707</c:v>
                </c:pt>
                <c:pt idx="2">
                  <c:v>0.4127310682842707</c:v>
                </c:pt>
                <c:pt idx="3">
                  <c:v>0.21297129303999346</c:v>
                </c:pt>
                <c:pt idx="4">
                  <c:v>0.17183198650208684</c:v>
                </c:pt>
                <c:pt idx="5">
                  <c:v>0.19459169294772866</c:v>
                </c:pt>
                <c:pt idx="6">
                  <c:v>0.16638232917302684</c:v>
                </c:pt>
                <c:pt idx="7">
                  <c:v>0.14207723392298016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A004-46C3-8C53-3634F53B5E17}"/>
            </c:ext>
          </c:extLst>
        </c:ser>
        <c:ser>
          <c:idx val="3"/>
          <c:order val="3"/>
          <c:tx>
            <c:strRef>
              <c:f>Лист1!$A$5</c:f>
              <c:strCache>
                <c:ptCount val="1"/>
                <c:pt idx="0">
                  <c:v>Digital TV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cat>
            <c:strRef>
              <c:f>Лист1!$B$1:$I$1</c:f>
              <c:strCache>
                <c:ptCount val="8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  <c:pt idx="6">
                  <c:v>2025</c:v>
                </c:pt>
                <c:pt idx="7">
                  <c:v>2026П</c:v>
                </c:pt>
              </c:strCache>
            </c:strRef>
          </c:cat>
          <c:val>
            <c:numRef>
              <c:f>Лист1!$B$5:$I$5</c:f>
              <c:numCache>
                <c:formatCode>0%</c:formatCode>
                <c:ptCount val="8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1.9980463546754285E-2</c:v>
                </c:pt>
                <c:pt idx="5">
                  <c:v>2.5162718915654567E-2</c:v>
                </c:pt>
                <c:pt idx="6">
                  <c:v>2.8523540151447129E-2</c:v>
                </c:pt>
                <c:pt idx="7">
                  <c:v>3.1873043059383946E-2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A004-46C3-8C53-3634F53B5E17}"/>
            </c:ext>
          </c:extLst>
        </c:ser>
        <c:ser>
          <c:idx val="4"/>
          <c:order val="4"/>
          <c:tx>
            <c:strRef>
              <c:f>Лист1!$A$6</c:f>
              <c:strCache>
                <c:ptCount val="1"/>
                <c:pt idx="0">
                  <c:v>Radio</c:v>
                </c:pt>
              </c:strCache>
            </c:strRef>
          </c:tx>
          <c:spPr>
            <a:solidFill>
              <a:schemeClr val="accent6">
                <a:shade val="82000"/>
              </a:schemeClr>
            </a:solidFill>
            <a:ln>
              <a:noFill/>
            </a:ln>
            <a:effectLst/>
          </c:spPr>
          <c:invertIfNegative val="0"/>
          <c:cat>
            <c:strRef>
              <c:f>Лист1!$B$1:$I$1</c:f>
              <c:strCache>
                <c:ptCount val="8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  <c:pt idx="6">
                  <c:v>2025</c:v>
                </c:pt>
                <c:pt idx="7">
                  <c:v>2026П</c:v>
                </c:pt>
              </c:strCache>
            </c:strRef>
          </c:cat>
          <c:val>
            <c:numRef>
              <c:f>Лист1!$B$6:$I$6</c:f>
              <c:numCache>
                <c:formatCode>0%</c:formatCode>
                <c:ptCount val="8"/>
                <c:pt idx="0">
                  <c:v>2.8945137459125591E-2</c:v>
                </c:pt>
                <c:pt idx="1">
                  <c:v>2.9243820866302308E-2</c:v>
                </c:pt>
                <c:pt idx="2">
                  <c:v>2.5867546062384655E-2</c:v>
                </c:pt>
                <c:pt idx="3">
                  <c:v>2.723480821133557E-2</c:v>
                </c:pt>
                <c:pt idx="4">
                  <c:v>3.8406891039872125E-2</c:v>
                </c:pt>
                <c:pt idx="5">
                  <c:v>3.4724552103603298E-2</c:v>
                </c:pt>
                <c:pt idx="6">
                  <c:v>3.5287779473825984E-2</c:v>
                </c:pt>
                <c:pt idx="7">
                  <c:v>3.6288703936628579E-2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A004-46C3-8C53-3634F53B5E17}"/>
            </c:ext>
          </c:extLst>
        </c:ser>
        <c:ser>
          <c:idx val="5"/>
          <c:order val="5"/>
          <c:tx>
            <c:strRef>
              <c:f>Лист1!$A$7</c:f>
              <c:strCache>
                <c:ptCount val="1"/>
                <c:pt idx="0">
                  <c:v>Print</c:v>
                </c:pt>
              </c:strCache>
            </c:strRef>
          </c:tx>
          <c:spPr>
            <a:solidFill>
              <a:schemeClr val="accent6">
                <a:shade val="65000"/>
              </a:schemeClr>
            </a:solidFill>
            <a:ln>
              <a:noFill/>
            </a:ln>
            <a:effectLst/>
          </c:spPr>
          <c:invertIfNegative val="0"/>
          <c:cat>
            <c:strRef>
              <c:f>Лист1!$B$1:$I$1</c:f>
              <c:strCache>
                <c:ptCount val="8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  <c:pt idx="6">
                  <c:v>2025</c:v>
                </c:pt>
                <c:pt idx="7">
                  <c:v>2026П</c:v>
                </c:pt>
              </c:strCache>
            </c:strRef>
          </c:cat>
          <c:val>
            <c:numRef>
              <c:f>Лист1!$B$7:$I$7</c:f>
              <c:numCache>
                <c:formatCode>0%</c:formatCode>
                <c:ptCount val="8"/>
                <c:pt idx="0">
                  <c:v>7.4684106414759199E-2</c:v>
                </c:pt>
                <c:pt idx="1">
                  <c:v>5.9792805285912388E-2</c:v>
                </c:pt>
                <c:pt idx="2">
                  <c:v>4.837684930263516E-2</c:v>
                </c:pt>
                <c:pt idx="3">
                  <c:v>2.7970884108939234E-2</c:v>
                </c:pt>
                <c:pt idx="4">
                  <c:v>1.5851167747091732E-2</c:v>
                </c:pt>
                <c:pt idx="5">
                  <c:v>1.2983962960477756E-2</c:v>
                </c:pt>
                <c:pt idx="6">
                  <c:v>1.3887641794618539E-2</c:v>
                </c:pt>
                <c:pt idx="7">
                  <c:v>1.2577943104878636E-2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A004-46C3-8C53-3634F53B5E17}"/>
            </c:ext>
          </c:extLst>
        </c:ser>
        <c:ser>
          <c:idx val="6"/>
          <c:order val="6"/>
          <c:tx>
            <c:strRef>
              <c:f>Лист1!$A$8</c:f>
              <c:strCache>
                <c:ptCount val="1"/>
                <c:pt idx="0">
                  <c:v>Cinema</c:v>
                </c:pt>
              </c:strCache>
            </c:strRef>
          </c:tx>
          <c:spPr>
            <a:solidFill>
              <a:schemeClr val="accent6">
                <a:shade val="47000"/>
              </a:schemeClr>
            </a:solidFill>
            <a:ln>
              <a:noFill/>
            </a:ln>
            <a:effectLst/>
          </c:spPr>
          <c:invertIfNegative val="0"/>
          <c:cat>
            <c:strRef>
              <c:f>Лист1!$B$1:$I$1</c:f>
              <c:strCache>
                <c:ptCount val="8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  <c:pt idx="6">
                  <c:v>2025</c:v>
                </c:pt>
                <c:pt idx="7">
                  <c:v>2026П</c:v>
                </c:pt>
              </c:strCache>
            </c:strRef>
          </c:cat>
          <c:val>
            <c:numRef>
              <c:f>Лист1!$B$8:$I$8</c:f>
              <c:numCache>
                <c:formatCode>0%</c:formatCode>
                <c:ptCount val="8"/>
                <c:pt idx="0">
                  <c:v>2.3414476605708289E-3</c:v>
                </c:pt>
                <c:pt idx="1">
                  <c:v>8.1572722081735868E-4</c:v>
                </c:pt>
                <c:pt idx="2">
                  <c:v>7.8661543581520592E-4</c:v>
                </c:pt>
                <c:pt idx="3">
                  <c:v>1.6357242168970311E-4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A004-46C3-8C53-3634F53B5E1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80"/>
        <c:overlap val="100"/>
        <c:axId val="366834760"/>
        <c:axId val="366826528"/>
      </c:barChart>
      <c:catAx>
        <c:axId val="36683476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tint val="75000"/>
                <a:shade val="95000"/>
                <a:satMod val="105000"/>
              </a:schemeClr>
            </a:solidFill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+mn-cs"/>
              </a:defRPr>
            </a:pPr>
            <a:endParaRPr lang="uk-UA"/>
          </a:p>
        </c:txPr>
        <c:crossAx val="366826528"/>
        <c:crosses val="autoZero"/>
        <c:auto val="1"/>
        <c:lblAlgn val="ctr"/>
        <c:lblOffset val="100"/>
        <c:noMultiLvlLbl val="0"/>
      </c:catAx>
      <c:valAx>
        <c:axId val="366826528"/>
        <c:scaling>
          <c:orientation val="minMax"/>
          <c:min val="0"/>
        </c:scaling>
        <c:delete val="1"/>
        <c:axPos val="l"/>
        <c:numFmt formatCode="0%" sourceLinked="1"/>
        <c:majorTickMark val="out"/>
        <c:minorTickMark val="none"/>
        <c:tickLblPos val="nextTo"/>
        <c:crossAx val="366834760"/>
        <c:crosses val="autoZero"/>
        <c:crossBetween val="between"/>
        <c:majorUnit val="0.2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prstDash val="solid"/>
    </a:ln>
    <a:effectLst/>
  </c:spPr>
  <c:txPr>
    <a:bodyPr/>
    <a:lstStyle/>
    <a:p>
      <a:pPr>
        <a:defRPr sz="800" b="1">
          <a:latin typeface="Aptos" panose="020B0004020202020204" pitchFamily="34" charset="0"/>
        </a:defRPr>
      </a:pPr>
      <a:endParaRPr lang="ru-RU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uk-UA"/>
  <c:roundedCorners val="0"/>
  <mc:AlternateContent xmlns:mc="http://schemas.openxmlformats.org/markup-compatibility/2006">
    <mc:Choice xmlns:c14="http://schemas.microsoft.com/office/drawing/2007/8/2/chart" Requires="c14">
      <c14:style val="108"/>
    </mc:Choice>
    <mc:Fallback>
      <c:style val="8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100" b="1" i="0" u="none" strike="noStrike" kern="1200" baseline="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+mn-cs"/>
              </a:defRPr>
            </a:pPr>
            <a:r>
              <a:rPr lang="ru-RU" sz="1100" dirty="0" err="1"/>
              <a:t>Динаміка</a:t>
            </a:r>
            <a:r>
              <a:rPr lang="ru-RU" sz="1100" dirty="0"/>
              <a:t> </a:t>
            </a:r>
            <a:r>
              <a:rPr lang="en-US" sz="1100" dirty="0"/>
              <a:t>Out-of-Home</a:t>
            </a:r>
            <a:r>
              <a:rPr lang="ru-RU" sz="1100" dirty="0"/>
              <a:t>, млн грн</a:t>
            </a:r>
          </a:p>
        </c:rich>
      </c:tx>
      <c:layout>
        <c:manualLayout>
          <c:xMode val="edge"/>
          <c:yMode val="edge"/>
          <c:x val="8.7470736613499203E-2"/>
          <c:y val="1.9966334977455334E-2"/>
        </c:manualLayout>
      </c:layout>
      <c:overlay val="1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1" i="0" u="none" strike="noStrike" kern="1200" baseline="0">
              <a:solidFill>
                <a:schemeClr val="tx1"/>
              </a:solidFill>
              <a:latin typeface="Aptos" panose="020B0004020202020204" pitchFamily="34" charset="0"/>
              <a:ea typeface="+mn-ea"/>
              <a:cs typeface="+mn-cs"/>
            </a:defRPr>
          </a:pPr>
          <a:endParaRPr lang="uk-UA"/>
        </a:p>
      </c:txPr>
    </c:title>
    <c:autoTitleDeleted val="0"/>
    <c:plotArea>
      <c:layout>
        <c:manualLayout>
          <c:layoutTarget val="inner"/>
          <c:xMode val="edge"/>
          <c:yMode val="edge"/>
          <c:x val="6.7779468892119693E-2"/>
          <c:y val="0.11268402043378829"/>
          <c:w val="0.89002398342046352"/>
          <c:h val="0.6447989007510696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Лист1!$A$2</c:f>
              <c:strCache>
                <c:ptCount val="1"/>
                <c:pt idx="0">
                  <c:v>Outdoor</c:v>
                </c:pt>
              </c:strCache>
            </c:strRef>
          </c:tx>
          <c:spPr>
            <a:solidFill>
              <a:schemeClr val="accent6">
                <a:tint val="58000"/>
              </a:schemeClr>
            </a:solidFill>
            <a:ln>
              <a:noFill/>
            </a:ln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700" b="0" i="0" u="none" strike="noStrike" kern="1200" baseline="0">
                    <a:solidFill>
                      <a:schemeClr val="tx1"/>
                    </a:solidFill>
                    <a:latin typeface="Aptos" panose="020B0004020202020204" pitchFamily="34" charset="0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Лист1!$B$1:$I$1</c:f>
              <c:strCache>
                <c:ptCount val="8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  <c:pt idx="6">
                  <c:v>2025</c:v>
                </c:pt>
                <c:pt idx="7">
                  <c:v>2026П</c:v>
                </c:pt>
              </c:strCache>
            </c:strRef>
          </c:cat>
          <c:val>
            <c:numRef>
              <c:f>Лист1!$B$2:$I$2</c:f>
              <c:numCache>
                <c:formatCode>0</c:formatCode>
                <c:ptCount val="8"/>
                <c:pt idx="0">
                  <c:v>3283</c:v>
                </c:pt>
                <c:pt idx="1">
                  <c:v>2433</c:v>
                </c:pt>
                <c:pt idx="2">
                  <c:v>3092.0558408820998</c:v>
                </c:pt>
                <c:pt idx="3">
                  <c:v>1363</c:v>
                </c:pt>
                <c:pt idx="4">
                  <c:v>2081</c:v>
                </c:pt>
                <c:pt idx="5">
                  <c:v>2988</c:v>
                </c:pt>
                <c:pt idx="6">
                  <c:v>3742</c:v>
                </c:pt>
                <c:pt idx="7">
                  <c:v>4306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004-46C3-8C53-3634F53B5E17}"/>
            </c:ext>
          </c:extLst>
        </c:ser>
        <c:ser>
          <c:idx val="1"/>
          <c:order val="1"/>
          <c:tx>
            <c:strRef>
              <c:f>Лист1!$A$3</c:f>
              <c:strCache>
                <c:ptCount val="1"/>
                <c:pt idx="0">
                  <c:v>DOOH</c:v>
                </c:pt>
              </c:strCache>
            </c:strRef>
          </c:tx>
          <c:spPr>
            <a:solidFill>
              <a:schemeClr val="accent6">
                <a:tint val="86000"/>
              </a:schemeClr>
            </a:solidFill>
            <a:ln>
              <a:noFill/>
            </a:ln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 algn="ctr">
                  <a:defRPr sz="700" b="1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Aptos" panose="020B0004020202020204" pitchFamily="34" charset="0"/>
                    <a:ea typeface="+mn-ea"/>
                    <a:cs typeface="+mn-cs"/>
                  </a:defRPr>
                </a:pPr>
                <a:endParaRPr lang="uk-UA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shade val="95000"/>
                          <a:satMod val="105000"/>
                        </a:schemeClr>
                      </a:solidFill>
                      <a:prstDash val="solid"/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Лист1!$B$1:$I$1</c:f>
              <c:strCache>
                <c:ptCount val="8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  <c:pt idx="6">
                  <c:v>2025</c:v>
                </c:pt>
                <c:pt idx="7">
                  <c:v>2026П</c:v>
                </c:pt>
              </c:strCache>
            </c:strRef>
          </c:cat>
          <c:val>
            <c:numRef>
              <c:f>Лист1!$B$3:$I$3</c:f>
              <c:numCache>
                <c:formatCode>0</c:formatCode>
                <c:ptCount val="8"/>
                <c:pt idx="0">
                  <c:v>205</c:v>
                </c:pt>
                <c:pt idx="1">
                  <c:v>291</c:v>
                </c:pt>
                <c:pt idx="2">
                  <c:v>518.46027777777795</c:v>
                </c:pt>
                <c:pt idx="3">
                  <c:v>273</c:v>
                </c:pt>
                <c:pt idx="4">
                  <c:v>504</c:v>
                </c:pt>
                <c:pt idx="5">
                  <c:v>796</c:v>
                </c:pt>
                <c:pt idx="6">
                  <c:v>1088</c:v>
                </c:pt>
                <c:pt idx="7">
                  <c:v>1337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C01-4150-BE7B-8115EFC09999}"/>
            </c:ext>
          </c:extLst>
        </c:ser>
        <c:ser>
          <c:idx val="2"/>
          <c:order val="2"/>
          <c:tx>
            <c:strRef>
              <c:f>Лист1!$A$4</c:f>
              <c:strCache>
                <c:ptCount val="1"/>
                <c:pt idx="0">
                  <c:v>Transport</c:v>
                </c:pt>
              </c:strCache>
            </c:strRef>
          </c:tx>
          <c:spPr>
            <a:solidFill>
              <a:schemeClr val="accent6">
                <a:shade val="86000"/>
              </a:schemeClr>
            </a:solidFill>
            <a:ln>
              <a:noFill/>
            </a:ln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 algn="ctr">
                  <a:defRPr sz="700" b="0" i="0" u="none" strike="noStrike" kern="1200" baseline="0">
                    <a:solidFill>
                      <a:schemeClr val="tx1"/>
                    </a:solidFill>
                    <a:latin typeface="Aptos" panose="020B0004020202020204" pitchFamily="34" charset="0"/>
                    <a:ea typeface="+mn-ea"/>
                    <a:cs typeface="+mn-cs"/>
                  </a:defRPr>
                </a:pPr>
                <a:endParaRPr lang="uk-UA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shade val="95000"/>
                          <a:satMod val="105000"/>
                        </a:schemeClr>
                      </a:solidFill>
                      <a:prstDash val="solid"/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Лист1!$B$1:$I$1</c:f>
              <c:strCache>
                <c:ptCount val="8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  <c:pt idx="6">
                  <c:v>2025</c:v>
                </c:pt>
                <c:pt idx="7">
                  <c:v>2026П</c:v>
                </c:pt>
              </c:strCache>
            </c:strRef>
          </c:cat>
          <c:val>
            <c:numRef>
              <c:f>Лист1!$B$4:$I$4</c:f>
              <c:numCache>
                <c:formatCode>0</c:formatCode>
                <c:ptCount val="8"/>
                <c:pt idx="0">
                  <c:v>600</c:v>
                </c:pt>
                <c:pt idx="1">
                  <c:v>351</c:v>
                </c:pt>
                <c:pt idx="2">
                  <c:v>396.59375</c:v>
                </c:pt>
                <c:pt idx="3">
                  <c:v>90</c:v>
                </c:pt>
                <c:pt idx="4">
                  <c:v>617</c:v>
                </c:pt>
                <c:pt idx="5">
                  <c:v>790</c:v>
                </c:pt>
                <c:pt idx="6">
                  <c:v>955</c:v>
                </c:pt>
                <c:pt idx="7">
                  <c:v>1095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EC01-4150-BE7B-8115EFC09999}"/>
            </c:ext>
          </c:extLst>
        </c:ser>
        <c:ser>
          <c:idx val="3"/>
          <c:order val="3"/>
          <c:tx>
            <c:strRef>
              <c:f>Лист1!$A$5</c:f>
              <c:strCache>
                <c:ptCount val="1"/>
                <c:pt idx="0">
                  <c:v>Indoor</c:v>
                </c:pt>
              </c:strCache>
            </c:strRef>
          </c:tx>
          <c:spPr>
            <a:solidFill>
              <a:schemeClr val="accent6">
                <a:shade val="58000"/>
              </a:schemeClr>
            </a:solidFill>
            <a:ln>
              <a:noFill/>
            </a:ln>
            <a:effectLst/>
          </c:spPr>
          <c:invertIfNegative val="0"/>
          <c:cat>
            <c:strRef>
              <c:f>Лист1!$B$1:$I$1</c:f>
              <c:strCache>
                <c:ptCount val="8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  <c:pt idx="6">
                  <c:v>2025</c:v>
                </c:pt>
                <c:pt idx="7">
                  <c:v>2026П</c:v>
                </c:pt>
              </c:strCache>
            </c:strRef>
          </c:cat>
          <c:val>
            <c:numRef>
              <c:f>Лист1!$B$5:$I$5</c:f>
              <c:numCache>
                <c:formatCode>0</c:formatCode>
                <c:ptCount val="8"/>
                <c:pt idx="0">
                  <c:v>152</c:v>
                </c:pt>
                <c:pt idx="1">
                  <c:v>85</c:v>
                </c:pt>
                <c:pt idx="2">
                  <c:v>90.4375</c:v>
                </c:pt>
                <c:pt idx="3">
                  <c:v>30</c:v>
                </c:pt>
                <c:pt idx="4">
                  <c:v>41.632777777777797</c:v>
                </c:pt>
                <c:pt idx="5">
                  <c:v>52</c:v>
                </c:pt>
                <c:pt idx="6">
                  <c:v>61</c:v>
                </c:pt>
                <c:pt idx="7">
                  <c:v>68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EC01-4150-BE7B-8115EFC0999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80"/>
        <c:overlap val="100"/>
        <c:axId val="366834760"/>
        <c:axId val="366826528"/>
      </c:barChart>
      <c:catAx>
        <c:axId val="36683476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tint val="75000"/>
                <a:shade val="95000"/>
                <a:satMod val="105000"/>
              </a:schemeClr>
            </a:solidFill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+mn-cs"/>
              </a:defRPr>
            </a:pPr>
            <a:endParaRPr lang="uk-UA"/>
          </a:p>
        </c:txPr>
        <c:crossAx val="366826528"/>
        <c:crosses val="autoZero"/>
        <c:auto val="1"/>
        <c:lblAlgn val="ctr"/>
        <c:lblOffset val="100"/>
        <c:noMultiLvlLbl val="0"/>
      </c:catAx>
      <c:valAx>
        <c:axId val="366826528"/>
        <c:scaling>
          <c:orientation val="minMax"/>
          <c:min val="0"/>
        </c:scaling>
        <c:delete val="1"/>
        <c:axPos val="l"/>
        <c:numFmt formatCode="0" sourceLinked="1"/>
        <c:majorTickMark val="out"/>
        <c:minorTickMark val="none"/>
        <c:tickLblPos val="nextTo"/>
        <c:crossAx val="366834760"/>
        <c:crosses val="autoZero"/>
        <c:crossBetween val="between"/>
        <c:majorUnit val="2000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prstDash val="solid"/>
    </a:ln>
    <a:effectLst/>
  </c:spPr>
  <c:txPr>
    <a:bodyPr/>
    <a:lstStyle/>
    <a:p>
      <a:pPr>
        <a:defRPr sz="700" b="1">
          <a:latin typeface="Aptos" panose="020B0004020202020204" pitchFamily="34" charset="0"/>
        </a:defRPr>
      </a:pPr>
      <a:endParaRPr lang="ru-RU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uk-UA"/>
  <c:roundedCorners val="0"/>
  <mc:AlternateContent xmlns:mc="http://schemas.openxmlformats.org/markup-compatibility/2006">
    <mc:Choice xmlns:c14="http://schemas.microsoft.com/office/drawing/2007/8/2/chart" Requires="c14">
      <c14:style val="108"/>
    </mc:Choice>
    <mc:Fallback>
      <c:style val="8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lang="ru-RU" sz="1100" b="1" i="0" u="none" strike="noStrike" kern="1200" baseline="0">
                <a:solidFill>
                  <a:prstClr val="black"/>
                </a:solidFill>
                <a:latin typeface="Aptos" panose="020B0004020202020204" pitchFamily="34" charset="0"/>
                <a:ea typeface="+mn-ea"/>
                <a:cs typeface="+mn-cs"/>
              </a:defRPr>
            </a:pPr>
            <a:r>
              <a:rPr lang="ru-RU" sz="1100" b="1" i="0" u="none" strike="noStrike" kern="1200" baseline="0" dirty="0" err="1">
                <a:solidFill>
                  <a:prstClr val="black"/>
                </a:solidFill>
                <a:latin typeface="Aptos" panose="020B0004020202020204" pitchFamily="34" charset="0"/>
                <a:ea typeface="+mn-ea"/>
                <a:cs typeface="+mn-cs"/>
              </a:rPr>
              <a:t>Динаміка</a:t>
            </a:r>
            <a:r>
              <a:rPr lang="ru-RU" sz="1100" b="1" i="0" u="none" strike="noStrike" kern="1200" baseline="0" dirty="0">
                <a:solidFill>
                  <a:prstClr val="black"/>
                </a:solidFill>
                <a:latin typeface="Aptos" panose="020B0004020202020204" pitchFamily="34" charset="0"/>
                <a:ea typeface="+mn-ea"/>
                <a:cs typeface="+mn-cs"/>
              </a:rPr>
              <a:t> </a:t>
            </a:r>
            <a:r>
              <a:rPr lang="ru-RU" sz="1100" b="1" i="0" u="none" strike="noStrike" kern="1200" baseline="0" dirty="0" err="1">
                <a:solidFill>
                  <a:prstClr val="black"/>
                </a:solidFill>
                <a:latin typeface="Aptos" panose="020B0004020202020204" pitchFamily="34" charset="0"/>
                <a:ea typeface="+mn-ea"/>
                <a:cs typeface="+mn-cs"/>
              </a:rPr>
              <a:t>структури</a:t>
            </a:r>
            <a:r>
              <a:rPr lang="ru-RU" sz="1100" b="1" i="0" u="none" strike="noStrike" kern="1200" baseline="0" dirty="0">
                <a:solidFill>
                  <a:prstClr val="black"/>
                </a:solidFill>
                <a:latin typeface="Aptos" panose="020B0004020202020204" pitchFamily="34" charset="0"/>
                <a:ea typeface="+mn-ea"/>
                <a:cs typeface="+mn-cs"/>
              </a:rPr>
              <a:t> </a:t>
            </a:r>
            <a:r>
              <a:rPr lang="en-US" sz="1100" b="1" i="0" u="none" strike="noStrike" kern="1200" baseline="0" dirty="0">
                <a:solidFill>
                  <a:prstClr val="black"/>
                </a:solidFill>
                <a:latin typeface="Aptos" panose="020B0004020202020204" pitchFamily="34" charset="0"/>
                <a:ea typeface="+mn-ea"/>
                <a:cs typeface="+mn-cs"/>
              </a:rPr>
              <a:t>Out-of-Home</a:t>
            </a:r>
            <a:r>
              <a:rPr lang="ru-RU" sz="1100" b="1" i="0" u="none" strike="noStrike" kern="1200" baseline="0" dirty="0">
                <a:solidFill>
                  <a:prstClr val="black"/>
                </a:solidFill>
                <a:latin typeface="Aptos" panose="020B0004020202020204" pitchFamily="34" charset="0"/>
                <a:ea typeface="+mn-ea"/>
                <a:cs typeface="+mn-cs"/>
              </a:rPr>
              <a:t> за </a:t>
            </a:r>
            <a:r>
              <a:rPr lang="ru-RU" sz="1100" b="1" i="0" u="none" strike="noStrike" kern="1200" baseline="0" dirty="0" err="1">
                <a:solidFill>
                  <a:prstClr val="black"/>
                </a:solidFill>
                <a:latin typeface="Aptos" panose="020B0004020202020204" pitchFamily="34" charset="0"/>
                <a:ea typeface="+mn-ea"/>
                <a:cs typeface="+mn-cs"/>
              </a:rPr>
              <a:t>напрямками</a:t>
            </a:r>
            <a:r>
              <a:rPr lang="ru-RU" sz="1100" b="1" i="0" u="none" strike="noStrike" kern="1200" baseline="0" dirty="0">
                <a:solidFill>
                  <a:prstClr val="black"/>
                </a:solidFill>
                <a:latin typeface="Aptos" panose="020B0004020202020204" pitchFamily="34" charset="0"/>
                <a:ea typeface="+mn-ea"/>
                <a:cs typeface="+mn-cs"/>
              </a:rPr>
              <a:t>, %</a:t>
            </a:r>
          </a:p>
        </c:rich>
      </c:tx>
      <c:layout>
        <c:manualLayout>
          <c:xMode val="edge"/>
          <c:yMode val="edge"/>
          <c:x val="8.5630788048425013E-2"/>
          <c:y val="1.9966334977455334E-2"/>
        </c:manualLayout>
      </c:layout>
      <c:overlay val="1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lang="ru-RU" sz="1100" b="1" i="0" u="none" strike="noStrike" kern="1200" baseline="0">
              <a:solidFill>
                <a:prstClr val="black"/>
              </a:solidFill>
              <a:latin typeface="Aptos" panose="020B0004020202020204" pitchFamily="34" charset="0"/>
              <a:ea typeface="+mn-ea"/>
              <a:cs typeface="+mn-cs"/>
            </a:defRPr>
          </a:pPr>
          <a:endParaRPr lang="uk-UA"/>
        </a:p>
      </c:txPr>
    </c:title>
    <c:autoTitleDeleted val="0"/>
    <c:plotArea>
      <c:layout>
        <c:manualLayout>
          <c:layoutTarget val="inner"/>
          <c:xMode val="edge"/>
          <c:yMode val="edge"/>
          <c:x val="6.7779468892119693E-2"/>
          <c:y val="0.14928896789245638"/>
          <c:w val="0.89002398342046352"/>
          <c:h val="0.60819395329240145"/>
        </c:manualLayout>
      </c:layout>
      <c:barChart>
        <c:barDir val="col"/>
        <c:grouping val="percentStacked"/>
        <c:varyColors val="0"/>
        <c:ser>
          <c:idx val="0"/>
          <c:order val="0"/>
          <c:tx>
            <c:strRef>
              <c:f>Лист1!$A$2</c:f>
              <c:strCache>
                <c:ptCount val="1"/>
                <c:pt idx="0">
                  <c:v>Outdoor</c:v>
                </c:pt>
              </c:strCache>
            </c:strRef>
          </c:tx>
          <c:spPr>
            <a:solidFill>
              <a:schemeClr val="accent6">
                <a:tint val="58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700" b="0" i="0" u="none" strike="noStrike" kern="1200" baseline="0">
                    <a:solidFill>
                      <a:schemeClr val="tx1"/>
                    </a:solidFill>
                    <a:latin typeface="Aptos" panose="020B0004020202020204" pitchFamily="34" charset="0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Лист1!$B$1:$I$1</c:f>
              <c:strCache>
                <c:ptCount val="8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  <c:pt idx="6">
                  <c:v>2025</c:v>
                </c:pt>
                <c:pt idx="7">
                  <c:v>2026П</c:v>
                </c:pt>
              </c:strCache>
            </c:strRef>
          </c:cat>
          <c:val>
            <c:numRef>
              <c:f>Лист1!$B$2:$I$2</c:f>
              <c:numCache>
                <c:formatCode>0%</c:formatCode>
                <c:ptCount val="8"/>
                <c:pt idx="0">
                  <c:v>0.77429245283018866</c:v>
                </c:pt>
                <c:pt idx="1">
                  <c:v>0.76993670886075949</c:v>
                </c:pt>
                <c:pt idx="2">
                  <c:v>0.75461137180053417</c:v>
                </c:pt>
                <c:pt idx="3">
                  <c:v>0.7761958997722096</c:v>
                </c:pt>
                <c:pt idx="4">
                  <c:v>0.64156461059864456</c:v>
                </c:pt>
                <c:pt idx="5">
                  <c:v>0.64591439688715957</c:v>
                </c:pt>
                <c:pt idx="6">
                  <c:v>0.64009579199452615</c:v>
                </c:pt>
                <c:pt idx="7">
                  <c:v>0.63267704966206284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004-46C3-8C53-3634F53B5E17}"/>
            </c:ext>
          </c:extLst>
        </c:ser>
        <c:ser>
          <c:idx val="1"/>
          <c:order val="1"/>
          <c:tx>
            <c:strRef>
              <c:f>Лист1!$A$3</c:f>
              <c:strCache>
                <c:ptCount val="1"/>
                <c:pt idx="0">
                  <c:v>DOOH</c:v>
                </c:pt>
              </c:strCache>
            </c:strRef>
          </c:tx>
          <c:spPr>
            <a:solidFill>
              <a:schemeClr val="accent6">
                <a:tint val="86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700" b="1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Aptos" panose="020B0004020202020204" pitchFamily="34" charset="0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Лист1!$B$1:$I$1</c:f>
              <c:strCache>
                <c:ptCount val="8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  <c:pt idx="6">
                  <c:v>2025</c:v>
                </c:pt>
                <c:pt idx="7">
                  <c:v>2026П</c:v>
                </c:pt>
              </c:strCache>
            </c:strRef>
          </c:cat>
          <c:val>
            <c:numRef>
              <c:f>Лист1!$B$3:$I$3</c:f>
              <c:numCache>
                <c:formatCode>0%</c:formatCode>
                <c:ptCount val="8"/>
                <c:pt idx="0">
                  <c:v>4.8349056603773588E-2</c:v>
                </c:pt>
                <c:pt idx="1">
                  <c:v>9.2088607594936714E-2</c:v>
                </c:pt>
                <c:pt idx="2">
                  <c:v>0.12652941653419927</c:v>
                </c:pt>
                <c:pt idx="3">
                  <c:v>0.15546697038724375</c:v>
                </c:pt>
                <c:pt idx="4">
                  <c:v>0.15538133769424164</c:v>
                </c:pt>
                <c:pt idx="5">
                  <c:v>0.17207090358841332</c:v>
                </c:pt>
                <c:pt idx="6">
                  <c:v>0.1861101607937051</c:v>
                </c:pt>
                <c:pt idx="7">
                  <c:v>0.19644431384072877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A004-46C3-8C53-3634F53B5E17}"/>
            </c:ext>
          </c:extLst>
        </c:ser>
        <c:ser>
          <c:idx val="2"/>
          <c:order val="2"/>
          <c:tx>
            <c:strRef>
              <c:f>Лист1!$A$4</c:f>
              <c:strCache>
                <c:ptCount val="1"/>
                <c:pt idx="0">
                  <c:v>Transport</c:v>
                </c:pt>
              </c:strCache>
            </c:strRef>
          </c:tx>
          <c:spPr>
            <a:solidFill>
              <a:schemeClr val="accent6">
                <a:shade val="86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700" b="0" i="0" u="none" strike="noStrike" kern="1200" baseline="0">
                    <a:solidFill>
                      <a:schemeClr val="tx1"/>
                    </a:solidFill>
                    <a:latin typeface="Aptos" panose="020B0004020202020204" pitchFamily="34" charset="0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Лист1!$B$1:$I$1</c:f>
              <c:strCache>
                <c:ptCount val="8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  <c:pt idx="6">
                  <c:v>2025</c:v>
                </c:pt>
                <c:pt idx="7">
                  <c:v>2026П</c:v>
                </c:pt>
              </c:strCache>
            </c:strRef>
          </c:cat>
          <c:val>
            <c:numRef>
              <c:f>Лист1!$B$4:$I$4</c:f>
              <c:numCache>
                <c:formatCode>0%</c:formatCode>
                <c:ptCount val="8"/>
                <c:pt idx="0">
                  <c:v>0.14150943396226415</c:v>
                </c:pt>
                <c:pt idx="1">
                  <c:v>0.1110759493670886</c:v>
                </c:pt>
                <c:pt idx="2">
                  <c:v>9.6788081825081584E-2</c:v>
                </c:pt>
                <c:pt idx="3">
                  <c:v>5.125284738041002E-2</c:v>
                </c:pt>
                <c:pt idx="4">
                  <c:v>0.19021882015346647</c:v>
                </c:pt>
                <c:pt idx="5">
                  <c:v>0.17077388672719412</c:v>
                </c:pt>
                <c:pt idx="6">
                  <c:v>0.16335956209373931</c:v>
                </c:pt>
                <c:pt idx="7">
                  <c:v>0.16088745224801645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A004-46C3-8C53-3634F53B5E17}"/>
            </c:ext>
          </c:extLst>
        </c:ser>
        <c:ser>
          <c:idx val="3"/>
          <c:order val="3"/>
          <c:tx>
            <c:strRef>
              <c:f>Лист1!$A$5</c:f>
              <c:strCache>
                <c:ptCount val="1"/>
                <c:pt idx="0">
                  <c:v>Indoor</c:v>
                </c:pt>
              </c:strCache>
            </c:strRef>
          </c:tx>
          <c:spPr>
            <a:solidFill>
              <a:schemeClr val="accent6">
                <a:shade val="58000"/>
              </a:schemeClr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-1.3228644043238656E-17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FB55-4467-BFAC-2C8A62EC8E2C}"/>
                </c:ext>
              </c:extLst>
            </c:dLbl>
            <c:dLbl>
              <c:idx val="1"/>
              <c:layout>
                <c:manualLayout>
                  <c:x val="5.77256590327134E-3"/>
                  <c:y val="-6.65544499248512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FB55-4467-BFAC-2C8A62EC8E2C}"/>
                </c:ext>
              </c:extLst>
            </c:dLbl>
            <c:dLbl>
              <c:idx val="2"/>
              <c:layout>
                <c:manualLayout>
                  <c:x val="0"/>
                  <c:y val="-6.65544499248512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FB55-4467-BFAC-2C8A62EC8E2C}"/>
                </c:ext>
              </c:extLst>
            </c:dLbl>
            <c:dLbl>
              <c:idx val="3"/>
              <c:layout>
                <c:manualLayout>
                  <c:x val="-2.88628295163567E-3"/>
                  <c:y val="-3.327722496242555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FB55-4467-BFAC-2C8A62EC8E2C}"/>
                </c:ext>
              </c:extLst>
            </c:dLbl>
            <c:dLbl>
              <c:idx val="4"/>
              <c:layout>
                <c:manualLayout>
                  <c:x val="-2.88628295163567E-3"/>
                  <c:y val="-6.655444992485111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FB55-4467-BFAC-2C8A62EC8E2C}"/>
                </c:ext>
              </c:extLst>
            </c:dLbl>
            <c:dLbl>
              <c:idx val="5"/>
              <c:layout>
                <c:manualLayout>
                  <c:x val="0"/>
                  <c:y val="-6.655444992485111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FB55-4467-BFAC-2C8A62EC8E2C}"/>
                </c:ext>
              </c:extLst>
            </c:dLbl>
            <c:dLbl>
              <c:idx val="6"/>
              <c:layout>
                <c:manualLayout>
                  <c:x val="0"/>
                  <c:y val="-6.65544499248512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FB55-4467-BFAC-2C8A62EC8E2C}"/>
                </c:ext>
              </c:extLst>
            </c:dLbl>
            <c:dLbl>
              <c:idx val="7"/>
              <c:layout>
                <c:manualLayout>
                  <c:x val="5.7725659032713365E-3"/>
                  <c:y val="-4.9915837443638509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4.48094291909567E-2"/>
                      <c:h val="3.5090964735574451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7-FB55-4467-BFAC-2C8A62EC8E2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700" b="0" i="0" u="none" strike="noStrike" kern="1200" baseline="0">
                    <a:solidFill>
                      <a:schemeClr val="tx1"/>
                    </a:solidFill>
                    <a:latin typeface="Aptos" panose="020B0004020202020204" pitchFamily="34" charset="0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Лист1!$B$1:$I$1</c:f>
              <c:strCache>
                <c:ptCount val="8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  <c:pt idx="6">
                  <c:v>2025</c:v>
                </c:pt>
                <c:pt idx="7">
                  <c:v>2026П</c:v>
                </c:pt>
              </c:strCache>
            </c:strRef>
          </c:cat>
          <c:val>
            <c:numRef>
              <c:f>Лист1!$B$5:$I$5</c:f>
              <c:numCache>
                <c:formatCode>0%</c:formatCode>
                <c:ptCount val="8"/>
                <c:pt idx="0">
                  <c:v>3.5849056603773584E-2</c:v>
                </c:pt>
                <c:pt idx="1">
                  <c:v>2.6898734177215191E-2</c:v>
                </c:pt>
                <c:pt idx="2">
                  <c:v>2.2071129840184864E-2</c:v>
                </c:pt>
                <c:pt idx="3">
                  <c:v>1.7084282460136675E-2</c:v>
                </c:pt>
                <c:pt idx="4">
                  <c:v>1.2835231553647245E-2</c:v>
                </c:pt>
                <c:pt idx="5">
                  <c:v>1.1240812797233031E-2</c:v>
                </c:pt>
                <c:pt idx="6">
                  <c:v>1.0434485118029422E-2</c:v>
                </c:pt>
                <c:pt idx="7">
                  <c:v>9.9911842491918895E-3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A004-46C3-8C53-3634F53B5E1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80"/>
        <c:overlap val="100"/>
        <c:axId val="366834760"/>
        <c:axId val="366826528"/>
      </c:barChart>
      <c:catAx>
        <c:axId val="36683476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tint val="75000"/>
                <a:shade val="95000"/>
                <a:satMod val="105000"/>
              </a:schemeClr>
            </a:solidFill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+mn-cs"/>
              </a:defRPr>
            </a:pPr>
            <a:endParaRPr lang="uk-UA"/>
          </a:p>
        </c:txPr>
        <c:crossAx val="366826528"/>
        <c:crosses val="autoZero"/>
        <c:auto val="1"/>
        <c:lblAlgn val="ctr"/>
        <c:lblOffset val="100"/>
        <c:noMultiLvlLbl val="0"/>
      </c:catAx>
      <c:valAx>
        <c:axId val="366826528"/>
        <c:scaling>
          <c:orientation val="minMax"/>
          <c:min val="0"/>
        </c:scaling>
        <c:delete val="1"/>
        <c:axPos val="l"/>
        <c:numFmt formatCode="0%" sourceLinked="1"/>
        <c:majorTickMark val="out"/>
        <c:minorTickMark val="none"/>
        <c:tickLblPos val="nextTo"/>
        <c:crossAx val="366834760"/>
        <c:crosses val="autoZero"/>
        <c:crossBetween val="between"/>
        <c:majorUnit val="0.2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prstDash val="solid"/>
    </a:ln>
    <a:effectLst/>
  </c:spPr>
  <c:txPr>
    <a:bodyPr/>
    <a:lstStyle/>
    <a:p>
      <a:pPr>
        <a:defRPr sz="700" b="0">
          <a:latin typeface="Aptos" panose="020B0004020202020204" pitchFamily="34" charset="0"/>
        </a:defRPr>
      </a:pPr>
      <a:endParaRPr lang="ru-RU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uk-UA"/>
  <c:roundedCorners val="0"/>
  <mc:AlternateContent xmlns:mc="http://schemas.openxmlformats.org/markup-compatibility/2006">
    <mc:Choice xmlns:c14="http://schemas.microsoft.com/office/drawing/2007/8/2/chart" Requires="c14">
      <c14:style val="108"/>
    </mc:Choice>
    <mc:Fallback>
      <c:style val="8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100" b="1" i="0" u="none" strike="noStrike" kern="1200" baseline="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+mn-cs"/>
              </a:defRPr>
            </a:pPr>
            <a:r>
              <a:rPr lang="uk-UA" sz="1100" dirty="0"/>
              <a:t>Середня інфляція</a:t>
            </a:r>
            <a:r>
              <a:rPr lang="ru-RU" sz="1100" dirty="0"/>
              <a:t>, %</a:t>
            </a:r>
          </a:p>
        </c:rich>
      </c:tx>
      <c:layout>
        <c:manualLayout>
          <c:xMode val="edge"/>
          <c:yMode val="edge"/>
          <c:x val="7.0464980371923877E-2"/>
          <c:y val="2.3004683355024758E-2"/>
        </c:manualLayout>
      </c:layout>
      <c:overlay val="1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1" i="0" u="none" strike="noStrike" kern="1200" baseline="0">
              <a:solidFill>
                <a:schemeClr val="tx1"/>
              </a:solidFill>
              <a:latin typeface="Aptos" panose="020B0004020202020204" pitchFamily="34" charset="0"/>
              <a:ea typeface="+mn-ea"/>
              <a:cs typeface="+mn-cs"/>
            </a:defRPr>
          </a:pPr>
          <a:endParaRPr lang="ru-RU"/>
        </a:p>
      </c:txPr>
    </c:title>
    <c:autoTitleDeleted val="0"/>
    <c:plotArea>
      <c:layout>
        <c:manualLayout>
          <c:layoutTarget val="inner"/>
          <c:xMode val="edge"/>
          <c:yMode val="edge"/>
          <c:x val="6.7779468892119693E-2"/>
          <c:y val="0.11268402043378829"/>
          <c:w val="0.89002398342046352"/>
          <c:h val="0.77707598461282079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2025</c:v>
                </c:pt>
              </c:strCache>
            </c:strRef>
          </c:tx>
          <c:spPr>
            <a:solidFill>
              <a:schemeClr val="accent6">
                <a:tint val="77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800" b="0" i="0" u="none" strike="noStrike" kern="1200" baseline="0">
                    <a:solidFill>
                      <a:schemeClr val="tx1"/>
                    </a:solidFill>
                    <a:latin typeface="Aptos" panose="020B0004020202020204" pitchFamily="34" charset="0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Лист1!$A$2:$A$5</c:f>
              <c:strCache>
                <c:ptCount val="4"/>
                <c:pt idx="0">
                  <c:v>DOOH</c:v>
                </c:pt>
                <c:pt idx="1">
                  <c:v>6x3</c:v>
                </c:pt>
                <c:pt idx="2">
                  <c:v>сіті-лайт</c:v>
                </c:pt>
                <c:pt idx="3">
                  <c:v>інші</c:v>
                </c:pt>
              </c:strCache>
            </c:strRef>
          </c:cat>
          <c:val>
            <c:numRef>
              <c:f>Лист1!$B$2:$B$5</c:f>
              <c:numCache>
                <c:formatCode>0%</c:formatCode>
                <c:ptCount val="4"/>
                <c:pt idx="0">
                  <c:v>0.34</c:v>
                </c:pt>
                <c:pt idx="1">
                  <c:v>0.28999999999999998</c:v>
                </c:pt>
                <c:pt idx="2">
                  <c:v>0.23</c:v>
                </c:pt>
                <c:pt idx="3">
                  <c:v>0.2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004-46C3-8C53-3634F53B5E17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2026П</c:v>
                </c:pt>
              </c:strCache>
            </c:strRef>
          </c:tx>
          <c:spPr>
            <a:solidFill>
              <a:schemeClr val="accent6">
                <a:shade val="76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 algn="ctr">
                  <a:defRPr sz="800" b="1" i="0" u="none" strike="noStrike" kern="1200" baseline="0">
                    <a:solidFill>
                      <a:schemeClr val="tx1"/>
                    </a:solidFill>
                    <a:latin typeface="Aptos" panose="020B0004020202020204" pitchFamily="34" charset="0"/>
                    <a:ea typeface="+mn-ea"/>
                    <a:cs typeface="+mn-cs"/>
                  </a:defRPr>
                </a:pPr>
                <a:endParaRPr lang="uk-UA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shade val="95000"/>
                          <a:satMod val="105000"/>
                        </a:schemeClr>
                      </a:solidFill>
                      <a:prstDash val="solid"/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Лист1!$A$2:$A$5</c:f>
              <c:strCache>
                <c:ptCount val="4"/>
                <c:pt idx="0">
                  <c:v>DOOH</c:v>
                </c:pt>
                <c:pt idx="1">
                  <c:v>6x3</c:v>
                </c:pt>
                <c:pt idx="2">
                  <c:v>сіті-лайт</c:v>
                </c:pt>
                <c:pt idx="3">
                  <c:v>інші</c:v>
                </c:pt>
              </c:strCache>
            </c:strRef>
          </c:cat>
          <c:val>
            <c:numRef>
              <c:f>Лист1!$C$2:$C$5</c:f>
              <c:numCache>
                <c:formatCode>0%</c:formatCode>
                <c:ptCount val="4"/>
                <c:pt idx="0">
                  <c:v>0.3</c:v>
                </c:pt>
                <c:pt idx="1">
                  <c:v>0.33</c:v>
                </c:pt>
                <c:pt idx="2">
                  <c:v>0.28999999999999998</c:v>
                </c:pt>
                <c:pt idx="3">
                  <c:v>0.24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C01-4150-BE7B-8115EFC0999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365"/>
        <c:overlap val="-16"/>
        <c:axId val="366834760"/>
        <c:axId val="366826528"/>
      </c:barChart>
      <c:catAx>
        <c:axId val="36683476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tint val="75000"/>
                <a:shade val="95000"/>
                <a:satMod val="105000"/>
              </a:schemeClr>
            </a:solidFill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+mn-cs"/>
              </a:defRPr>
            </a:pPr>
            <a:endParaRPr lang="uk-UA"/>
          </a:p>
        </c:txPr>
        <c:crossAx val="366826528"/>
        <c:crosses val="autoZero"/>
        <c:auto val="1"/>
        <c:lblAlgn val="ctr"/>
        <c:lblOffset val="100"/>
        <c:noMultiLvlLbl val="0"/>
      </c:catAx>
      <c:valAx>
        <c:axId val="366826528"/>
        <c:scaling>
          <c:orientation val="minMax"/>
          <c:min val="0"/>
        </c:scaling>
        <c:delete val="1"/>
        <c:axPos val="l"/>
        <c:numFmt formatCode="0%" sourceLinked="1"/>
        <c:majorTickMark val="out"/>
        <c:minorTickMark val="none"/>
        <c:tickLblPos val="nextTo"/>
        <c:crossAx val="36683476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legendEntry>
        <c:idx val="1"/>
        <c:txPr>
          <a:bodyPr rot="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+mn-cs"/>
              </a:defRPr>
            </a:pPr>
            <a:endParaRPr lang="ru-RU"/>
          </a:p>
        </c:txPr>
      </c:legendEntry>
      <c:layout>
        <c:manualLayout>
          <c:xMode val="edge"/>
          <c:yMode val="edge"/>
          <c:x val="0.43820866556660193"/>
          <c:y val="9.3883550994045828E-2"/>
          <c:w val="0.13062263968694857"/>
          <c:h val="6.4701124784104683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/>
              </a:solidFill>
              <a:latin typeface="Aptos" panose="020B0004020202020204" pitchFamily="34" charset="0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 w="9525" cap="flat" cmpd="sng" algn="ctr">
      <a:noFill/>
      <a:prstDash val="solid"/>
    </a:ln>
    <a:effectLst/>
  </c:spPr>
  <c:txPr>
    <a:bodyPr/>
    <a:lstStyle/>
    <a:p>
      <a:pPr>
        <a:defRPr sz="700">
          <a:latin typeface="Aptos" panose="020B0004020202020204" pitchFamily="34" charset="0"/>
        </a:defRPr>
      </a:pPr>
      <a:endParaRPr lang="ru-RU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uk-UA"/>
  <c:roundedCorners val="0"/>
  <mc:AlternateContent xmlns:mc="http://schemas.openxmlformats.org/markup-compatibility/2006">
    <mc:Choice xmlns:c14="http://schemas.microsoft.com/office/drawing/2007/8/2/chart" Requires="c14">
      <c14:style val="108"/>
    </mc:Choice>
    <mc:Fallback>
      <c:style val="8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100" b="1" i="0" u="none" strike="noStrike" kern="1200" baseline="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+mn-cs"/>
              </a:defRPr>
            </a:pPr>
            <a:r>
              <a:rPr lang="uk-UA" sz="1100" dirty="0"/>
              <a:t>Частки рекламних поверхонь по Містам </a:t>
            </a:r>
            <a:br>
              <a:rPr lang="uk-UA" sz="1100" dirty="0"/>
            </a:br>
            <a:r>
              <a:rPr lang="uk-UA" sz="1100" dirty="0"/>
              <a:t>(розрахунок по зоні</a:t>
            </a:r>
            <a:r>
              <a:rPr lang="uk-UA" sz="1100" baseline="0" dirty="0"/>
              <a:t> моніторингу)</a:t>
            </a:r>
            <a:endParaRPr lang="uk-UA" sz="1100" dirty="0"/>
          </a:p>
        </c:rich>
      </c:tx>
      <c:layout>
        <c:manualLayout>
          <c:xMode val="edge"/>
          <c:yMode val="edge"/>
          <c:x val="8.7853225921184483E-2"/>
          <c:y val="4.3260392451153228E-2"/>
        </c:manualLayout>
      </c:layout>
      <c:overlay val="1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1" i="0" u="none" strike="noStrike" kern="1200" baseline="0">
              <a:solidFill>
                <a:schemeClr val="tx1"/>
              </a:solidFill>
              <a:latin typeface="Aptos" panose="020B0004020202020204" pitchFamily="34" charset="0"/>
              <a:ea typeface="+mn-ea"/>
              <a:cs typeface="+mn-cs"/>
            </a:defRPr>
          </a:pPr>
          <a:endParaRPr lang="uk-UA"/>
        </a:p>
      </c:txPr>
    </c:title>
    <c:autoTitleDeleted val="0"/>
    <c:plotArea>
      <c:layout>
        <c:manualLayout>
          <c:layoutTarget val="inner"/>
          <c:xMode val="edge"/>
          <c:yMode val="edge"/>
          <c:x val="6.7779468892119693E-2"/>
          <c:y val="0.11268402043378829"/>
          <c:w val="0.89002398342046352"/>
          <c:h val="0.58489989581870361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Лист1!$A$2</c:f>
              <c:strCache>
                <c:ptCount val="1"/>
                <c:pt idx="0">
                  <c:v>червень 2026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800" b="1" i="0" u="none" strike="noStrike" kern="1200" baseline="0">
                    <a:solidFill>
                      <a:schemeClr val="tx1"/>
                    </a:solidFill>
                    <a:latin typeface="Aptos" panose="020B0004020202020204" pitchFamily="34" charset="0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Лист1!$B$1:$P$1</c:f>
              <c:strCache>
                <c:ptCount val="15"/>
                <c:pt idx="0">
                  <c:v>Київ</c:v>
                </c:pt>
                <c:pt idx="1">
                  <c:v>Львів</c:v>
                </c:pt>
                <c:pt idx="2">
                  <c:v>Одеса</c:v>
                </c:pt>
                <c:pt idx="3">
                  <c:v>Дніпро</c:v>
                </c:pt>
                <c:pt idx="4">
                  <c:v>Хмельницький</c:v>
                </c:pt>
                <c:pt idx="5">
                  <c:v>Івано-Франківськ</c:v>
                </c:pt>
                <c:pt idx="6">
                  <c:v>Тернопіль</c:v>
                </c:pt>
                <c:pt idx="7">
                  <c:v>Чернівці</c:v>
                </c:pt>
                <c:pt idx="8">
                  <c:v>Рівне</c:v>
                </c:pt>
                <c:pt idx="9">
                  <c:v>Кропивницький</c:v>
                </c:pt>
                <c:pt idx="10">
                  <c:v>Суми</c:v>
                </c:pt>
                <c:pt idx="11">
                  <c:v>Вінниця</c:v>
                </c:pt>
                <c:pt idx="12">
                  <c:v>Житомир</c:v>
                </c:pt>
                <c:pt idx="13">
                  <c:v>Чернігів</c:v>
                </c:pt>
                <c:pt idx="14">
                  <c:v>Луцьк</c:v>
                </c:pt>
              </c:strCache>
            </c:strRef>
          </c:cat>
          <c:val>
            <c:numRef>
              <c:f>Лист1!$B$2:$P$2</c:f>
              <c:numCache>
                <c:formatCode>0%</c:formatCode>
                <c:ptCount val="15"/>
                <c:pt idx="0">
                  <c:v>0.40886834342021228</c:v>
                </c:pt>
                <c:pt idx="1">
                  <c:v>8.6280830874973388E-2</c:v>
                </c:pt>
                <c:pt idx="2">
                  <c:v>7.3325020528572732E-2</c:v>
                </c:pt>
                <c:pt idx="3">
                  <c:v>5.9973845077704452E-2</c:v>
                </c:pt>
                <c:pt idx="4">
                  <c:v>4.7778352239895377E-2</c:v>
                </c:pt>
                <c:pt idx="5">
                  <c:v>4.5497399714120618E-2</c:v>
                </c:pt>
                <c:pt idx="6">
                  <c:v>4.2121589975973969E-2</c:v>
                </c:pt>
                <c:pt idx="7">
                  <c:v>3.89282564398893E-2</c:v>
                </c:pt>
                <c:pt idx="8">
                  <c:v>3.4123049785590463E-2</c:v>
                </c:pt>
                <c:pt idx="9">
                  <c:v>3.1872509960159362E-2</c:v>
                </c:pt>
                <c:pt idx="10">
                  <c:v>3.0169398740914205E-2</c:v>
                </c:pt>
                <c:pt idx="11">
                  <c:v>3.0108573340226878E-2</c:v>
                </c:pt>
                <c:pt idx="12">
                  <c:v>2.940908123232262E-2</c:v>
                </c:pt>
                <c:pt idx="13">
                  <c:v>2.7341017608953497E-2</c:v>
                </c:pt>
                <c:pt idx="14">
                  <c:v>1.420273106049086E-2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004-46C3-8C53-3634F53B5E1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80"/>
        <c:axId val="366834760"/>
        <c:axId val="366826528"/>
      </c:barChart>
      <c:catAx>
        <c:axId val="36683476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tint val="75000"/>
                <a:shade val="95000"/>
                <a:satMod val="105000"/>
              </a:schemeClr>
            </a:solidFill>
            <a:prstDash val="solid"/>
            <a:round/>
          </a:ln>
          <a:effectLst/>
        </c:spPr>
        <c:txPr>
          <a:bodyPr rot="-5400000" spcFirstLastPara="1" vertOverflow="ellipsis" wrap="square" anchor="ctr" anchorCtr="1"/>
          <a:lstStyle/>
          <a:p>
            <a:pPr>
              <a:defRPr sz="800" b="0" i="0" u="none" strike="noStrike" kern="1200" baseline="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+mn-cs"/>
              </a:defRPr>
            </a:pPr>
            <a:endParaRPr lang="uk-UA"/>
          </a:p>
        </c:txPr>
        <c:crossAx val="366826528"/>
        <c:crosses val="autoZero"/>
        <c:auto val="1"/>
        <c:lblAlgn val="ctr"/>
        <c:lblOffset val="100"/>
        <c:noMultiLvlLbl val="0"/>
      </c:catAx>
      <c:valAx>
        <c:axId val="366826528"/>
        <c:scaling>
          <c:orientation val="minMax"/>
          <c:min val="0"/>
        </c:scaling>
        <c:delete val="1"/>
        <c:axPos val="l"/>
        <c:numFmt formatCode="0%" sourceLinked="1"/>
        <c:majorTickMark val="out"/>
        <c:minorTickMark val="none"/>
        <c:tickLblPos val="nextTo"/>
        <c:crossAx val="36683476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layout>
        <c:manualLayout>
          <c:xMode val="edge"/>
          <c:yMode val="edge"/>
          <c:x val="0.42695176225376197"/>
          <c:y val="0.16657099828414126"/>
          <c:w val="0.23817311682836287"/>
          <c:h val="4.6367322822716668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/>
              </a:solidFill>
              <a:latin typeface="Aptos" panose="020B0004020202020204" pitchFamily="34" charset="0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 w="9525" cap="flat" cmpd="sng" algn="ctr">
      <a:noFill/>
      <a:prstDash val="solid"/>
    </a:ln>
    <a:effectLst/>
  </c:spPr>
  <c:txPr>
    <a:bodyPr/>
    <a:lstStyle/>
    <a:p>
      <a:pPr>
        <a:defRPr sz="800" b="1">
          <a:latin typeface="Aptos" panose="020B0004020202020204" pitchFamily="34" charset="0"/>
        </a:defRPr>
      </a:pPr>
      <a:endParaRPr lang="ru-RU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uk-UA"/>
  <c:roundedCorners val="0"/>
  <mc:AlternateContent xmlns:mc="http://schemas.openxmlformats.org/markup-compatibility/2006">
    <mc:Choice xmlns:c14="http://schemas.microsoft.com/office/drawing/2007/8/2/chart" Requires="c14">
      <c14:style val="108"/>
    </mc:Choice>
    <mc:Fallback>
      <c:style val="8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100" b="1" i="0" u="none" strike="noStrike" kern="1200" baseline="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+mn-cs"/>
              </a:defRPr>
            </a:pPr>
            <a:r>
              <a:rPr lang="uk-UA" sz="1100" dirty="0">
                <a:solidFill>
                  <a:schemeClr val="tx1"/>
                </a:solidFill>
              </a:rPr>
              <a:t>Частки рекламних проявів по Форматам </a:t>
            </a:r>
            <a:r>
              <a:rPr lang="uk-UA" sz="1100" b="1" i="0" u="none" strike="noStrike" kern="1200" baseline="0" dirty="0">
                <a:solidFill>
                  <a:prstClr val="black"/>
                </a:solidFill>
                <a:latin typeface="Aptos" panose="020B0004020202020204" pitchFamily="34" charset="0"/>
              </a:rPr>
              <a:t>(розрахунок по зоні моніторингу)</a:t>
            </a:r>
            <a:endParaRPr lang="uk-UA" sz="1100" dirty="0">
              <a:solidFill>
                <a:schemeClr val="tx1"/>
              </a:solidFill>
            </a:endParaRPr>
          </a:p>
        </c:rich>
      </c:tx>
      <c:layout>
        <c:manualLayout>
          <c:xMode val="edge"/>
          <c:yMode val="edge"/>
          <c:x val="0.10320825122388624"/>
          <c:y val="4.3260392451153228E-2"/>
        </c:manualLayout>
      </c:layout>
      <c:overlay val="1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1" i="0" u="none" strike="noStrike" kern="1200" baseline="0">
              <a:solidFill>
                <a:schemeClr val="tx1"/>
              </a:solidFill>
              <a:latin typeface="Aptos" panose="020B0004020202020204" pitchFamily="34" charset="0"/>
              <a:ea typeface="+mn-ea"/>
              <a:cs typeface="+mn-cs"/>
            </a:defRPr>
          </a:pPr>
          <a:endParaRPr lang="uk-UA"/>
        </a:p>
      </c:txPr>
    </c:title>
    <c:autoTitleDeleted val="0"/>
    <c:plotArea>
      <c:layout>
        <c:manualLayout>
          <c:layoutTarget val="inner"/>
          <c:xMode val="edge"/>
          <c:yMode val="edge"/>
          <c:x val="6.7779468892119693E-2"/>
          <c:y val="0.11268402043378829"/>
          <c:w val="0.89002398342046352"/>
          <c:h val="0.644798900751069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Лист1!$A$2</c:f>
              <c:strCache>
                <c:ptCount val="1"/>
                <c:pt idx="0">
                  <c:v> грудень 2024</c:v>
                </c:pt>
              </c:strCache>
            </c:strRef>
          </c:tx>
          <c:spPr>
            <a:solidFill>
              <a:schemeClr val="accent6">
                <a:tint val="65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700" b="0" i="0" u="none" strike="noStrike" kern="1200" baseline="0">
                    <a:solidFill>
                      <a:schemeClr val="tx1"/>
                    </a:solidFill>
                    <a:latin typeface="Aptos" panose="020B0004020202020204" pitchFamily="34" charset="0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Лист1!$B$1:$F$1</c:f>
              <c:strCache>
                <c:ptCount val="5"/>
                <c:pt idx="0">
                  <c:v>Щит та призма</c:v>
                </c:pt>
                <c:pt idx="1">
                  <c:v>Цифрова панель</c:v>
                </c:pt>
                <c:pt idx="2">
                  <c:v>Сiти-лайт</c:v>
                </c:pt>
                <c:pt idx="3">
                  <c:v>Скрол</c:v>
                </c:pt>
                <c:pt idx="4">
                  <c:v>Інші</c:v>
                </c:pt>
              </c:strCache>
            </c:strRef>
          </c:cat>
          <c:val>
            <c:numRef>
              <c:f>Лист1!$B$2:$F$2</c:f>
              <c:numCache>
                <c:formatCode>0%</c:formatCode>
                <c:ptCount val="5"/>
                <c:pt idx="0">
                  <c:v>0.50658867823046927</c:v>
                </c:pt>
                <c:pt idx="1">
                  <c:v>0.17806239074895791</c:v>
                </c:pt>
                <c:pt idx="2">
                  <c:v>0.17140648110797366</c:v>
                </c:pt>
                <c:pt idx="3">
                  <c:v>8.5720048406615568E-2</c:v>
                </c:pt>
                <c:pt idx="4">
                  <c:v>5.8222401505983595E-2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004-46C3-8C53-3634F53B5E17}"/>
            </c:ext>
          </c:extLst>
        </c:ser>
        <c:ser>
          <c:idx val="1"/>
          <c:order val="1"/>
          <c:tx>
            <c:strRef>
              <c:f>Лист1!$A$3</c:f>
              <c:strCache>
                <c:ptCount val="1"/>
                <c:pt idx="0">
                  <c:v> грудень 2025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dLbls>
            <c:dLbl>
              <c:idx val="3"/>
              <c:layout>
                <c:manualLayout>
                  <c:x val="0"/>
                  <c:y val="3.458221417663705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A241-4A58-A24D-0F66CE7DD0BA}"/>
                </c:ext>
              </c:extLst>
            </c:dLbl>
            <c:dLbl>
              <c:idx val="4"/>
              <c:layout>
                <c:manualLayout>
                  <c:x val="0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A241-4A58-A24D-0F66CE7DD0B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0"/>
              <a:lstStyle/>
              <a:p>
                <a:pPr algn="ctr">
                  <a:defRPr lang="en-US" sz="700" b="0" i="0" u="none" strike="noStrike" kern="1200" baseline="0">
                    <a:solidFill>
                      <a:schemeClr val="tx1"/>
                    </a:solidFill>
                    <a:latin typeface="Aptos" panose="020B0004020202020204" pitchFamily="34" charset="0"/>
                    <a:ea typeface="+mn-ea"/>
                    <a:cs typeface="+mn-cs"/>
                  </a:defRPr>
                </a:pPr>
                <a:endParaRPr lang="uk-UA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shade val="95000"/>
                          <a:satMod val="105000"/>
                        </a:schemeClr>
                      </a:solidFill>
                      <a:prstDash val="solid"/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Лист1!$B$1:$F$1</c:f>
              <c:strCache>
                <c:ptCount val="5"/>
                <c:pt idx="0">
                  <c:v>Щит та призма</c:v>
                </c:pt>
                <c:pt idx="1">
                  <c:v>Цифрова панель</c:v>
                </c:pt>
                <c:pt idx="2">
                  <c:v>Сiти-лайт</c:v>
                </c:pt>
                <c:pt idx="3">
                  <c:v>Скрол</c:v>
                </c:pt>
                <c:pt idx="4">
                  <c:v>Інші</c:v>
                </c:pt>
              </c:strCache>
            </c:strRef>
          </c:cat>
          <c:val>
            <c:numRef>
              <c:f>Лист1!$B$3:$F$3</c:f>
              <c:numCache>
                <c:formatCode>0%</c:formatCode>
                <c:ptCount val="5"/>
                <c:pt idx="0">
                  <c:v>0.48494951419317966</c:v>
                </c:pt>
                <c:pt idx="1">
                  <c:v>0.16733346034165239</c:v>
                </c:pt>
                <c:pt idx="2">
                  <c:v>0.16831777481425034</c:v>
                </c:pt>
                <c:pt idx="3">
                  <c:v>0.11256112275354035</c:v>
                </c:pt>
                <c:pt idx="4">
                  <c:v>6.6838127897377281E-2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C01-4150-BE7B-8115EFC09999}"/>
            </c:ext>
          </c:extLst>
        </c:ser>
        <c:ser>
          <c:idx val="2"/>
          <c:order val="2"/>
          <c:tx>
            <c:strRef>
              <c:f>Лист1!$A$4</c:f>
              <c:strCache>
                <c:ptCount val="1"/>
                <c:pt idx="0">
                  <c:v> червень 2026</c:v>
                </c:pt>
              </c:strCache>
            </c:strRef>
          </c:tx>
          <c:spPr>
            <a:solidFill>
              <a:schemeClr val="accent6">
                <a:shade val="65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800" b="1" i="0" u="none" strike="noStrike" kern="1200" baseline="0">
                    <a:solidFill>
                      <a:schemeClr val="tx1"/>
                    </a:solidFill>
                    <a:latin typeface="Aptos" panose="020B0004020202020204" pitchFamily="34" charset="0"/>
                    <a:ea typeface="+mn-ea"/>
                    <a:cs typeface="+mn-cs"/>
                  </a:defRPr>
                </a:pPr>
                <a:endParaRPr lang="uk-UA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shade val="95000"/>
                          <a:satMod val="105000"/>
                        </a:schemeClr>
                      </a:solidFill>
                      <a:prstDash val="solid"/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Лист1!$B$1:$F$1</c:f>
              <c:strCache>
                <c:ptCount val="5"/>
                <c:pt idx="0">
                  <c:v>Щит та призма</c:v>
                </c:pt>
                <c:pt idx="1">
                  <c:v>Цифрова панель</c:v>
                </c:pt>
                <c:pt idx="2">
                  <c:v>Сiти-лайт</c:v>
                </c:pt>
                <c:pt idx="3">
                  <c:v>Скрол</c:v>
                </c:pt>
                <c:pt idx="4">
                  <c:v>Інші</c:v>
                </c:pt>
              </c:strCache>
            </c:strRef>
          </c:cat>
          <c:val>
            <c:numRef>
              <c:f>Лист1!$B$4:$F$4</c:f>
              <c:numCache>
                <c:formatCode>0%</c:formatCode>
                <c:ptCount val="5"/>
                <c:pt idx="0">
                  <c:v>0.46366507747318197</c:v>
                </c:pt>
                <c:pt idx="1">
                  <c:v>0.19070321811680571</c:v>
                </c:pt>
                <c:pt idx="2">
                  <c:v>0.21407628128724701</c:v>
                </c:pt>
                <c:pt idx="3">
                  <c:v>0.11168057210965435</c:v>
                </c:pt>
                <c:pt idx="4">
                  <c:v>1.9874851013110845E-2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241-4A58-A24D-0F66CE7DD0B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35"/>
        <c:axId val="366834760"/>
        <c:axId val="366826528"/>
      </c:barChart>
      <c:catAx>
        <c:axId val="36683476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tint val="75000"/>
                <a:shade val="95000"/>
                <a:satMod val="105000"/>
              </a:schemeClr>
            </a:solidFill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+mn-cs"/>
              </a:defRPr>
            </a:pPr>
            <a:endParaRPr lang="uk-UA"/>
          </a:p>
        </c:txPr>
        <c:crossAx val="366826528"/>
        <c:crosses val="autoZero"/>
        <c:auto val="1"/>
        <c:lblAlgn val="ctr"/>
        <c:lblOffset val="100"/>
        <c:noMultiLvlLbl val="0"/>
      </c:catAx>
      <c:valAx>
        <c:axId val="366826528"/>
        <c:scaling>
          <c:orientation val="minMax"/>
          <c:min val="0"/>
        </c:scaling>
        <c:delete val="1"/>
        <c:axPos val="l"/>
        <c:numFmt formatCode="0%" sourceLinked="1"/>
        <c:majorTickMark val="out"/>
        <c:minorTickMark val="none"/>
        <c:tickLblPos val="nextTo"/>
        <c:crossAx val="36683476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legendEntry>
        <c:idx val="0"/>
        <c:txPr>
          <a:bodyPr rot="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+mn-cs"/>
              </a:defRPr>
            </a:pPr>
            <a:endParaRPr lang="ru-RU"/>
          </a:p>
        </c:txPr>
      </c:legendEntry>
      <c:legendEntry>
        <c:idx val="1"/>
        <c:txPr>
          <a:bodyPr rot="0" spcFirstLastPara="1" vertOverflow="ellipsis" vert="horz" wrap="square" anchor="ctr" anchorCtr="1"/>
          <a:lstStyle/>
          <a:p>
            <a:pPr>
              <a:defRPr lang="en-US" sz="900" b="0" i="0" u="none" strike="noStrike" kern="1200" baseline="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+mn-cs"/>
              </a:defRPr>
            </a:pPr>
            <a:endParaRPr lang="ru-RU"/>
          </a:p>
        </c:txPr>
      </c:legendEntry>
      <c:legendEntry>
        <c:idx val="2"/>
        <c:txPr>
          <a:bodyPr rot="0" spcFirstLastPara="1" vertOverflow="ellipsis" vert="horz" wrap="square" anchor="ctr" anchorCtr="1"/>
          <a:lstStyle/>
          <a:p>
            <a:pPr>
              <a:defRPr lang="en-US" sz="900" b="1" i="0" u="none" strike="noStrike" kern="1200" baseline="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+mn-cs"/>
              </a:defRPr>
            </a:pPr>
            <a:endParaRPr lang="ru-RU"/>
          </a:p>
        </c:txPr>
      </c:legendEntry>
      <c:layout>
        <c:manualLayout>
          <c:xMode val="edge"/>
          <c:yMode val="edge"/>
          <c:x val="0.30896318125652394"/>
          <c:y val="0.18322436395956002"/>
          <c:w val="0.68364975251828186"/>
          <c:h val="5.8357894874425727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800" b="0" i="0" u="none" strike="noStrike" kern="1200" baseline="0">
              <a:solidFill>
                <a:schemeClr val="tx1"/>
              </a:solidFill>
              <a:latin typeface="Aptos" panose="020B0004020202020204" pitchFamily="34" charset="0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 w="9525" cap="flat" cmpd="sng" algn="ctr">
      <a:noFill/>
      <a:prstDash val="solid"/>
    </a:ln>
    <a:effectLst/>
  </c:spPr>
  <c:txPr>
    <a:bodyPr/>
    <a:lstStyle/>
    <a:p>
      <a:pPr>
        <a:defRPr sz="700" b="1">
          <a:solidFill>
            <a:schemeClr val="tx1"/>
          </a:solidFill>
          <a:latin typeface="Aptos" panose="020B0004020202020204" pitchFamily="34" charset="0"/>
        </a:defRPr>
      </a:pPr>
      <a:endParaRPr lang="ru-RU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uk-UA"/>
  <c:roundedCorners val="0"/>
  <mc:AlternateContent xmlns:mc="http://schemas.openxmlformats.org/markup-compatibility/2006">
    <mc:Choice xmlns:c14="http://schemas.microsoft.com/office/drawing/2007/8/2/chart" Requires="c14">
      <c14:style val="108"/>
    </mc:Choice>
    <mc:Fallback>
      <c:style val="8"/>
    </mc:Fallback>
  </mc:AlternateContent>
  <c:chart>
    <c:autoTitleDeleted val="1"/>
    <c:plotArea>
      <c:layout>
        <c:manualLayout>
          <c:layoutTarget val="inner"/>
          <c:xMode val="edge"/>
          <c:yMode val="edge"/>
          <c:x val="6.7779468892119693E-2"/>
          <c:y val="0.11268402043378829"/>
          <c:w val="0.89002398342046352"/>
          <c:h val="0.644798900751069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Лист1!$A$2</c:f>
              <c:strCache>
                <c:ptCount val="1"/>
                <c:pt idx="0">
                  <c:v>2024</c:v>
                </c:pt>
              </c:strCache>
            </c:strRef>
          </c:tx>
          <c:spPr>
            <a:solidFill>
              <a:schemeClr val="accent6">
                <a:tint val="65000"/>
              </a:schemeClr>
            </a:solidFill>
            <a:ln>
              <a:noFill/>
            </a:ln>
            <a:effectLst/>
          </c:spPr>
          <c:invertIfNegative val="0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700" b="0" i="0" u="none" strike="noStrike" kern="1200" baseline="0">
                    <a:solidFill>
                      <a:schemeClr val="tx1"/>
                    </a:solidFill>
                    <a:latin typeface="Aptos" panose="020B0004020202020204" pitchFamily="34" charset="0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Лист1!$B$1</c:f>
              <c:strCache>
                <c:ptCount val="1"/>
                <c:pt idx="0">
                  <c:v>СОЦIАЛЬНА РЕКЛАМА</c:v>
                </c:pt>
              </c:strCache>
            </c:strRef>
          </c:cat>
          <c:val>
            <c:numRef>
              <c:f>Лист1!$B$2</c:f>
              <c:numCache>
                <c:formatCode>0.0%</c:formatCode>
                <c:ptCount val="1"/>
                <c:pt idx="0">
                  <c:v>0.18314862136635088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004-46C3-8C53-3634F53B5E17}"/>
            </c:ext>
          </c:extLst>
        </c:ser>
        <c:ser>
          <c:idx val="1"/>
          <c:order val="1"/>
          <c:tx>
            <c:strRef>
              <c:f>Лист1!$A$3</c:f>
              <c:strCache>
                <c:ptCount val="1"/>
                <c:pt idx="0">
                  <c:v>2025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700" b="0" i="0" u="none" strike="noStrike" kern="1200" baseline="0">
                    <a:solidFill>
                      <a:schemeClr val="tx1"/>
                    </a:solidFill>
                    <a:latin typeface="Aptos" panose="020B0004020202020204" pitchFamily="34" charset="0"/>
                    <a:ea typeface="+mn-ea"/>
                    <a:cs typeface="+mn-cs"/>
                  </a:defRPr>
                </a:pPr>
                <a:endParaRPr lang="uk-UA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shade val="95000"/>
                          <a:satMod val="105000"/>
                        </a:schemeClr>
                      </a:solidFill>
                      <a:prstDash val="solid"/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Лист1!$B$1</c:f>
              <c:strCache>
                <c:ptCount val="1"/>
                <c:pt idx="0">
                  <c:v>СОЦIАЛЬНА РЕКЛАМА</c:v>
                </c:pt>
              </c:strCache>
            </c:strRef>
          </c:cat>
          <c:val>
            <c:numRef>
              <c:f>Лист1!$B$3</c:f>
              <c:numCache>
                <c:formatCode>0.0%</c:formatCode>
                <c:ptCount val="1"/>
                <c:pt idx="0">
                  <c:v>0.17105205876553453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C01-4150-BE7B-8115EFC09999}"/>
            </c:ext>
          </c:extLst>
        </c:ser>
        <c:ser>
          <c:idx val="2"/>
          <c:order val="2"/>
          <c:tx>
            <c:strRef>
              <c:f>Лист1!$A$4</c:f>
              <c:strCache>
                <c:ptCount val="1"/>
                <c:pt idx="0">
                  <c:v>1П2026</c:v>
                </c:pt>
              </c:strCache>
            </c:strRef>
          </c:tx>
          <c:spPr>
            <a:solidFill>
              <a:schemeClr val="accent6">
                <a:shade val="65000"/>
              </a:schemeClr>
            </a:solidFill>
            <a:ln>
              <a:noFill/>
            </a:ln>
            <a:effectLst/>
          </c:spPr>
          <c:invertIfNegative val="0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700" b="1" i="0" u="none" strike="noStrike" kern="1200" baseline="0">
                    <a:solidFill>
                      <a:schemeClr val="tx1"/>
                    </a:solidFill>
                    <a:latin typeface="Aptos" panose="020B0004020202020204" pitchFamily="34" charset="0"/>
                    <a:ea typeface="+mn-ea"/>
                    <a:cs typeface="+mn-cs"/>
                  </a:defRPr>
                </a:pPr>
                <a:endParaRPr lang="uk-UA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shade val="95000"/>
                          <a:satMod val="105000"/>
                        </a:schemeClr>
                      </a:solidFill>
                      <a:prstDash val="solid"/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Лист1!$B$1</c:f>
              <c:strCache>
                <c:ptCount val="1"/>
                <c:pt idx="0">
                  <c:v>СОЦIАЛЬНА РЕКЛАМА</c:v>
                </c:pt>
              </c:strCache>
            </c:strRef>
          </c:cat>
          <c:val>
            <c:numRef>
              <c:f>Лист1!$B$4</c:f>
              <c:numCache>
                <c:formatCode>0.0%</c:formatCode>
                <c:ptCount val="1"/>
                <c:pt idx="0">
                  <c:v>0.1628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415-4036-B5B3-0F6B569228D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345"/>
        <c:axId val="366834760"/>
        <c:axId val="366826528"/>
      </c:barChart>
      <c:catAx>
        <c:axId val="36683476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tint val="75000"/>
                <a:shade val="95000"/>
                <a:satMod val="105000"/>
              </a:schemeClr>
            </a:solidFill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+mn-cs"/>
              </a:defRPr>
            </a:pPr>
            <a:endParaRPr lang="uk-UA"/>
          </a:p>
        </c:txPr>
        <c:crossAx val="366826528"/>
        <c:crosses val="autoZero"/>
        <c:auto val="1"/>
        <c:lblAlgn val="ctr"/>
        <c:lblOffset val="100"/>
        <c:noMultiLvlLbl val="0"/>
      </c:catAx>
      <c:valAx>
        <c:axId val="366826528"/>
        <c:scaling>
          <c:orientation val="minMax"/>
          <c:min val="0"/>
        </c:scaling>
        <c:delete val="1"/>
        <c:axPos val="l"/>
        <c:numFmt formatCode="0%" sourceLinked="0"/>
        <c:majorTickMark val="out"/>
        <c:minorTickMark val="none"/>
        <c:tickLblPos val="nextTo"/>
        <c:crossAx val="366834760"/>
        <c:crosses val="autoZero"/>
        <c:crossBetween val="between"/>
        <c:majorUnit val="5.000000000000001E-2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prstDash val="solid"/>
    </a:ln>
    <a:effectLst/>
  </c:spPr>
  <c:txPr>
    <a:bodyPr/>
    <a:lstStyle/>
    <a:p>
      <a:pPr>
        <a:defRPr sz="700"/>
      </a:pPr>
      <a:endParaRPr lang="ru-RU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uk-UA"/>
  <c:roundedCorners val="0"/>
  <mc:AlternateContent xmlns:mc="http://schemas.openxmlformats.org/markup-compatibility/2006">
    <mc:Choice xmlns:c14="http://schemas.microsoft.com/office/drawing/2007/8/2/chart" Requires="c14">
      <c14:style val="108"/>
    </mc:Choice>
    <mc:Fallback>
      <c:style val="8"/>
    </mc:Fallback>
  </mc:AlternateContent>
  <c:chart>
    <c:autoTitleDeleted val="1"/>
    <c:plotArea>
      <c:layout>
        <c:manualLayout>
          <c:layoutTarget val="inner"/>
          <c:xMode val="edge"/>
          <c:yMode val="edge"/>
          <c:x val="7.0552299606283952E-2"/>
          <c:y val="0.11268398161521148"/>
          <c:w val="0.89002398342046352"/>
          <c:h val="0.644798900751069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Лист1!$A$2</c:f>
              <c:strCache>
                <c:ptCount val="1"/>
                <c:pt idx="0">
                  <c:v>2024</c:v>
                </c:pt>
              </c:strCache>
            </c:strRef>
          </c:tx>
          <c:spPr>
            <a:solidFill>
              <a:schemeClr val="accent6">
                <a:tint val="65000"/>
              </a:schemeClr>
            </a:solidFill>
            <a:ln>
              <a:noFill/>
            </a:ln>
            <a:effectLst/>
          </c:spPr>
          <c:invertIfNegative val="0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600" b="0" i="0" u="none" strike="noStrike" kern="1200" baseline="0">
                    <a:solidFill>
                      <a:schemeClr val="tx1"/>
                    </a:solidFill>
                    <a:latin typeface="Aptos" panose="020B0004020202020204" pitchFamily="34" charset="0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Лист1!$B$1:$P$1</c:f>
              <c:strCache>
                <c:ptCount val="15"/>
                <c:pt idx="0">
                  <c:v>НЕРУХОМIСТЬ</c:v>
                </c:pt>
                <c:pt idx="1">
                  <c:v>МЕДИЧНI ПОСЛУГИ</c:v>
                </c:pt>
                <c:pt idx="2">
                  <c:v>РОЗВАГИ</c:v>
                </c:pt>
                <c:pt idx="3">
                  <c:v>ТОРГIВЛЯ</c:v>
                </c:pt>
                <c:pt idx="4">
                  <c:v>СПОРТ, ФIТНЕС, СПОРТ ТОВАРИ</c:v>
                </c:pt>
                <c:pt idx="5">
                  <c:v>АВТО</c:v>
                </c:pt>
                <c:pt idx="6">
                  <c:v>ОСВIТА, РОБОТА</c:v>
                </c:pt>
                <c:pt idx="7">
                  <c:v>ПРОДОВОЛЬЧI ТОВАРИ</c:v>
                </c:pt>
                <c:pt idx="8">
                  <c:v>ЮВЕЛIРНI ВИРОБИ</c:v>
                </c:pt>
                <c:pt idx="9">
                  <c:v>БЕЗАЛКГОЛЬНI НАПОЇ</c:v>
                </c:pt>
                <c:pt idx="10">
                  <c:v>ОДЯГ, ВЗУТТЯ, ТЕКСТИЛЬ</c:v>
                </c:pt>
                <c:pt idx="11">
                  <c:v>РЕСТОРАНИ ТА КАФЕ</c:v>
                </c:pt>
                <c:pt idx="12">
                  <c:v>ЗМI</c:v>
                </c:pt>
                <c:pt idx="13">
                  <c:v>ЗВ'ЯЗОК</c:v>
                </c:pt>
                <c:pt idx="14">
                  <c:v>ДОМАШНI ТВАРИНИ</c:v>
                </c:pt>
              </c:strCache>
            </c:strRef>
          </c:cat>
          <c:val>
            <c:numRef>
              <c:f>Лист1!$B$2:$P$2</c:f>
              <c:numCache>
                <c:formatCode>0.0%</c:formatCode>
                <c:ptCount val="15"/>
                <c:pt idx="0">
                  <c:v>5.5249819994070394E-2</c:v>
                </c:pt>
                <c:pt idx="1">
                  <c:v>5.1406869873360538E-2</c:v>
                </c:pt>
                <c:pt idx="2">
                  <c:v>6.3370558088972337E-2</c:v>
                </c:pt>
                <c:pt idx="3">
                  <c:v>5.8355804661800625E-2</c:v>
                </c:pt>
                <c:pt idx="4">
                  <c:v>3.6992277392667056E-2</c:v>
                </c:pt>
                <c:pt idx="5">
                  <c:v>3.5199277152659143E-2</c:v>
                </c:pt>
                <c:pt idx="6">
                  <c:v>1.935310810238455E-2</c:v>
                </c:pt>
                <c:pt idx="7">
                  <c:v>3.2065056260676822E-2</c:v>
                </c:pt>
                <c:pt idx="8">
                  <c:v>1.7752114187290877E-2</c:v>
                </c:pt>
                <c:pt idx="9">
                  <c:v>1.2878541881379622E-2</c:v>
                </c:pt>
                <c:pt idx="10">
                  <c:v>2.7157600485663055E-2</c:v>
                </c:pt>
                <c:pt idx="11">
                  <c:v>2.2843105419943246E-2</c:v>
                </c:pt>
                <c:pt idx="12">
                  <c:v>2.0070308198387711E-2</c:v>
                </c:pt>
                <c:pt idx="13">
                  <c:v>1.4541655489827901E-2</c:v>
                </c:pt>
                <c:pt idx="14">
                  <c:v>6.6270418319662296E-3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004-46C3-8C53-3634F53B5E17}"/>
            </c:ext>
          </c:extLst>
        </c:ser>
        <c:ser>
          <c:idx val="1"/>
          <c:order val="1"/>
          <c:tx>
            <c:strRef>
              <c:f>Лист1!$A$3</c:f>
              <c:strCache>
                <c:ptCount val="1"/>
                <c:pt idx="0">
                  <c:v>2025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 algn="ctr">
                  <a:defRPr sz="600" b="0" i="0" u="none" strike="noStrike" kern="1200" baseline="0">
                    <a:solidFill>
                      <a:schemeClr val="tx1"/>
                    </a:solidFill>
                    <a:latin typeface="Aptos" panose="020B0004020202020204" pitchFamily="34" charset="0"/>
                    <a:ea typeface="+mn-ea"/>
                    <a:cs typeface="+mn-cs"/>
                  </a:defRPr>
                </a:pPr>
                <a:endParaRPr lang="uk-UA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shade val="95000"/>
                          <a:satMod val="105000"/>
                        </a:schemeClr>
                      </a:solidFill>
                      <a:prstDash val="solid"/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Лист1!$B$1:$P$1</c:f>
              <c:strCache>
                <c:ptCount val="15"/>
                <c:pt idx="0">
                  <c:v>НЕРУХОМIСТЬ</c:v>
                </c:pt>
                <c:pt idx="1">
                  <c:v>МЕДИЧНI ПОСЛУГИ</c:v>
                </c:pt>
                <c:pt idx="2">
                  <c:v>РОЗВАГИ</c:v>
                </c:pt>
                <c:pt idx="3">
                  <c:v>ТОРГIВЛЯ</c:v>
                </c:pt>
                <c:pt idx="4">
                  <c:v>СПОРТ, ФIТНЕС, СПОРТ ТОВАРИ</c:v>
                </c:pt>
                <c:pt idx="5">
                  <c:v>АВТО</c:v>
                </c:pt>
                <c:pt idx="6">
                  <c:v>ОСВIТА, РОБОТА</c:v>
                </c:pt>
                <c:pt idx="7">
                  <c:v>ПРОДОВОЛЬЧI ТОВАРИ</c:v>
                </c:pt>
                <c:pt idx="8">
                  <c:v>ЮВЕЛIРНI ВИРОБИ</c:v>
                </c:pt>
                <c:pt idx="9">
                  <c:v>БЕЗАЛКГОЛЬНI НАПОЇ</c:v>
                </c:pt>
                <c:pt idx="10">
                  <c:v>ОДЯГ, ВЗУТТЯ, ТЕКСТИЛЬ</c:v>
                </c:pt>
                <c:pt idx="11">
                  <c:v>РЕСТОРАНИ ТА КАФЕ</c:v>
                </c:pt>
                <c:pt idx="12">
                  <c:v>ЗМI</c:v>
                </c:pt>
                <c:pt idx="13">
                  <c:v>ЗВ'ЯЗОК</c:v>
                </c:pt>
                <c:pt idx="14">
                  <c:v>ДОМАШНI ТВАРИНИ</c:v>
                </c:pt>
              </c:strCache>
            </c:strRef>
          </c:cat>
          <c:val>
            <c:numRef>
              <c:f>Лист1!$B$3:$P$3</c:f>
              <c:numCache>
                <c:formatCode>0.0%</c:formatCode>
                <c:ptCount val="15"/>
                <c:pt idx="0">
                  <c:v>6.8063846187333701E-2</c:v>
                </c:pt>
                <c:pt idx="1">
                  <c:v>5.612789723969977E-2</c:v>
                </c:pt>
                <c:pt idx="2">
                  <c:v>5.5141984271487143E-2</c:v>
                </c:pt>
                <c:pt idx="3">
                  <c:v>5.8074115047080543E-2</c:v>
                </c:pt>
                <c:pt idx="4">
                  <c:v>3.3769439770960891E-2</c:v>
                </c:pt>
                <c:pt idx="5">
                  <c:v>3.818172040532547E-2</c:v>
                </c:pt>
                <c:pt idx="6">
                  <c:v>2.0783557532503119E-2</c:v>
                </c:pt>
                <c:pt idx="7">
                  <c:v>3.5503110107272452E-2</c:v>
                </c:pt>
                <c:pt idx="8">
                  <c:v>2.2932079559335315E-2</c:v>
                </c:pt>
                <c:pt idx="9">
                  <c:v>2.7344360193699888E-2</c:v>
                </c:pt>
                <c:pt idx="10">
                  <c:v>2.5331561250803453E-2</c:v>
                </c:pt>
                <c:pt idx="11">
                  <c:v>2.1085733455228028E-2</c:v>
                </c:pt>
                <c:pt idx="12">
                  <c:v>1.6821979969321461E-2</c:v>
                </c:pt>
                <c:pt idx="13">
                  <c:v>1.6668331195054557E-2</c:v>
                </c:pt>
                <c:pt idx="14">
                  <c:v>9.4596428690323451E-3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C01-4150-BE7B-8115EFC09999}"/>
            </c:ext>
          </c:extLst>
        </c:ser>
        <c:ser>
          <c:idx val="2"/>
          <c:order val="2"/>
          <c:tx>
            <c:strRef>
              <c:f>Лист1!$A$4</c:f>
              <c:strCache>
                <c:ptCount val="1"/>
                <c:pt idx="0">
                  <c:v>1П2026</c:v>
                </c:pt>
              </c:strCache>
            </c:strRef>
          </c:tx>
          <c:spPr>
            <a:solidFill>
              <a:schemeClr val="accent6">
                <a:shade val="65000"/>
              </a:schemeClr>
            </a:solidFill>
            <a:ln>
              <a:noFill/>
            </a:ln>
            <a:effectLst/>
          </c:spPr>
          <c:invertIfNegative val="0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700" b="1" i="0" u="none" strike="noStrike" kern="1200" baseline="0">
                    <a:solidFill>
                      <a:schemeClr val="tx1"/>
                    </a:solidFill>
                    <a:latin typeface="Aptos" panose="020B0004020202020204" pitchFamily="34" charset="0"/>
                    <a:ea typeface="+mn-ea"/>
                    <a:cs typeface="+mn-cs"/>
                  </a:defRPr>
                </a:pPr>
                <a:endParaRPr lang="uk-UA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shade val="95000"/>
                          <a:satMod val="105000"/>
                        </a:schemeClr>
                      </a:solidFill>
                      <a:prstDash val="solid"/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Лист1!$B$1:$P$1</c:f>
              <c:strCache>
                <c:ptCount val="15"/>
                <c:pt idx="0">
                  <c:v>НЕРУХОМIСТЬ</c:v>
                </c:pt>
                <c:pt idx="1">
                  <c:v>МЕДИЧНI ПОСЛУГИ</c:v>
                </c:pt>
                <c:pt idx="2">
                  <c:v>РОЗВАГИ</c:v>
                </c:pt>
                <c:pt idx="3">
                  <c:v>ТОРГIВЛЯ</c:v>
                </c:pt>
                <c:pt idx="4">
                  <c:v>СПОРТ, ФIТНЕС, СПОРТ ТОВАРИ</c:v>
                </c:pt>
                <c:pt idx="5">
                  <c:v>АВТО</c:v>
                </c:pt>
                <c:pt idx="6">
                  <c:v>ОСВIТА, РОБОТА</c:v>
                </c:pt>
                <c:pt idx="7">
                  <c:v>ПРОДОВОЛЬЧI ТОВАРИ</c:v>
                </c:pt>
                <c:pt idx="8">
                  <c:v>ЮВЕЛIРНI ВИРОБИ</c:v>
                </c:pt>
                <c:pt idx="9">
                  <c:v>БЕЗАЛКГОЛЬНI НАПОЇ</c:v>
                </c:pt>
                <c:pt idx="10">
                  <c:v>ОДЯГ, ВЗУТТЯ, ТЕКСТИЛЬ</c:v>
                </c:pt>
                <c:pt idx="11">
                  <c:v>РЕСТОРАНИ ТА КАФЕ</c:v>
                </c:pt>
                <c:pt idx="12">
                  <c:v>ЗМI</c:v>
                </c:pt>
                <c:pt idx="13">
                  <c:v>ЗВ'ЯЗОК</c:v>
                </c:pt>
                <c:pt idx="14">
                  <c:v>ДОМАШНI ТВАРИНИ</c:v>
                </c:pt>
              </c:strCache>
            </c:strRef>
          </c:cat>
          <c:val>
            <c:numRef>
              <c:f>Лист1!$B$4:$P$4</c:f>
              <c:numCache>
                <c:formatCode>0.00%</c:formatCode>
                <c:ptCount val="15"/>
                <c:pt idx="0">
                  <c:v>6.660131874253454E-2</c:v>
                </c:pt>
                <c:pt idx="1">
                  <c:v>5.6375975532023163E-2</c:v>
                </c:pt>
                <c:pt idx="2">
                  <c:v>5.3451388107749083E-2</c:v>
                </c:pt>
                <c:pt idx="3">
                  <c:v>5.1544514256024597E-2</c:v>
                </c:pt>
                <c:pt idx="4">
                  <c:v>3.7446503082600849E-2</c:v>
                </c:pt>
                <c:pt idx="5">
                  <c:v>3.2454350189883928E-2</c:v>
                </c:pt>
                <c:pt idx="6">
                  <c:v>3.0188598394155112E-2</c:v>
                </c:pt>
                <c:pt idx="7">
                  <c:v>2.9251230629964702E-2</c:v>
                </c:pt>
                <c:pt idx="8">
                  <c:v>2.4237652188351999E-2</c:v>
                </c:pt>
                <c:pt idx="9">
                  <c:v>2.4210870252232276E-2</c:v>
                </c:pt>
                <c:pt idx="10" formatCode="0.0%">
                  <c:v>2.1950474843727402E-2</c:v>
                </c:pt>
                <c:pt idx="11">
                  <c:v>2.1313064764077926E-2</c:v>
                </c:pt>
                <c:pt idx="12">
                  <c:v>1.7242210473879579E-2</c:v>
                </c:pt>
                <c:pt idx="13">
                  <c:v>1.7226141312207743E-2</c:v>
                </c:pt>
                <c:pt idx="14">
                  <c:v>1.6395901292496236E-2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049-4EBE-AA44-A7CFA54CAA2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80"/>
        <c:axId val="366834760"/>
        <c:axId val="366826528"/>
      </c:barChart>
      <c:catAx>
        <c:axId val="36683476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tint val="75000"/>
                <a:shade val="95000"/>
                <a:satMod val="105000"/>
              </a:schemeClr>
            </a:solidFill>
            <a:prstDash val="solid"/>
            <a:round/>
          </a:ln>
          <a:effectLst/>
        </c:spPr>
        <c:txPr>
          <a:bodyPr rot="-5400000" spcFirstLastPara="1" vertOverflow="ellipsis" wrap="square" anchor="ctr" anchorCtr="1"/>
          <a:lstStyle/>
          <a:p>
            <a:pPr>
              <a:defRPr sz="700" b="0" i="0" u="none" strike="noStrike" kern="1200" baseline="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+mn-cs"/>
              </a:defRPr>
            </a:pPr>
            <a:endParaRPr lang="uk-UA"/>
          </a:p>
        </c:txPr>
        <c:crossAx val="366826528"/>
        <c:crosses val="autoZero"/>
        <c:auto val="1"/>
        <c:lblAlgn val="ctr"/>
        <c:lblOffset val="100"/>
        <c:noMultiLvlLbl val="0"/>
      </c:catAx>
      <c:valAx>
        <c:axId val="366826528"/>
        <c:scaling>
          <c:orientation val="minMax"/>
          <c:min val="0"/>
        </c:scaling>
        <c:delete val="1"/>
        <c:axPos val="l"/>
        <c:numFmt formatCode="0%" sourceLinked="0"/>
        <c:majorTickMark val="out"/>
        <c:minorTickMark val="none"/>
        <c:tickLblPos val="nextTo"/>
        <c:crossAx val="36683476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legendEntry>
        <c:idx val="1"/>
        <c:txPr>
          <a:bodyPr rot="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+mn-cs"/>
              </a:defRPr>
            </a:pPr>
            <a:endParaRPr lang="ru-RU"/>
          </a:p>
        </c:txPr>
      </c:legendEntry>
      <c:legendEntry>
        <c:idx val="2"/>
        <c:txPr>
          <a:bodyPr rot="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+mn-cs"/>
              </a:defRPr>
            </a:pPr>
            <a:endParaRPr lang="ru-RU"/>
          </a:p>
        </c:txPr>
      </c:legendEntry>
      <c:layout>
        <c:manualLayout>
          <c:xMode val="edge"/>
          <c:yMode val="edge"/>
          <c:x val="0.58333129652260862"/>
          <c:y val="9.2700939256566139E-2"/>
          <c:w val="0.19247054570840894"/>
          <c:h val="5.8490231841443155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/>
              </a:solidFill>
              <a:latin typeface="Aptos" panose="020B0004020202020204" pitchFamily="34" charset="0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 w="9525" cap="flat" cmpd="sng" algn="ctr">
      <a:noFill/>
      <a:prstDash val="solid"/>
    </a:ln>
    <a:effectLst/>
  </c:spPr>
  <c:txPr>
    <a:bodyPr/>
    <a:lstStyle/>
    <a:p>
      <a:pPr>
        <a:defRPr sz="800" b="1">
          <a:latin typeface="Aptos" panose="020B0004020202020204" pitchFamily="34" charset="0"/>
        </a:defRPr>
      </a:pPr>
      <a:endParaRPr lang="ru-R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withinLinearReversed" id="26">
  <a:schemeClr val="accent6"/>
</cs:colorStyle>
</file>

<file path=ppt/charts/colors10.xml><?xml version="1.0" encoding="utf-8"?>
<cs:colorStyle xmlns:cs="http://schemas.microsoft.com/office/drawing/2012/chartStyle" xmlns:a="http://schemas.openxmlformats.org/drawingml/2006/main" meth="withinLinearReversed" id="26">
  <a:schemeClr val="accent6"/>
</cs:colorStyle>
</file>

<file path=ppt/charts/colors11.xml><?xml version="1.0" encoding="utf-8"?>
<cs:colorStyle xmlns:cs="http://schemas.microsoft.com/office/drawing/2012/chartStyle" xmlns:a="http://schemas.openxmlformats.org/drawingml/2006/main" meth="withinLinearReversed" id="26">
  <a:schemeClr val="accent6"/>
</cs:colorStyle>
</file>

<file path=ppt/charts/colors2.xml><?xml version="1.0" encoding="utf-8"?>
<cs:colorStyle xmlns:cs="http://schemas.microsoft.com/office/drawing/2012/chartStyle" xmlns:a="http://schemas.openxmlformats.org/drawingml/2006/main" meth="withinLinearReversed" id="26">
  <a:schemeClr val="accent6"/>
</cs:colorStyle>
</file>

<file path=ppt/charts/colors3.xml><?xml version="1.0" encoding="utf-8"?>
<cs:colorStyle xmlns:cs="http://schemas.microsoft.com/office/drawing/2012/chartStyle" xmlns:a="http://schemas.openxmlformats.org/drawingml/2006/main" meth="withinLinearReversed" id="26">
  <a:schemeClr val="accent6"/>
</cs:colorStyle>
</file>

<file path=ppt/charts/colors4.xml><?xml version="1.0" encoding="utf-8"?>
<cs:colorStyle xmlns:cs="http://schemas.microsoft.com/office/drawing/2012/chartStyle" xmlns:a="http://schemas.openxmlformats.org/drawingml/2006/main" meth="withinLinearReversed" id="26">
  <a:schemeClr val="accent6"/>
</cs:colorStyle>
</file>

<file path=ppt/charts/colors5.xml><?xml version="1.0" encoding="utf-8"?>
<cs:colorStyle xmlns:cs="http://schemas.microsoft.com/office/drawing/2012/chartStyle" xmlns:a="http://schemas.openxmlformats.org/drawingml/2006/main" meth="withinLinearReversed" id="26">
  <a:schemeClr val="accent6"/>
</cs:colorStyle>
</file>

<file path=ppt/charts/colors6.xml><?xml version="1.0" encoding="utf-8"?>
<cs:colorStyle xmlns:cs="http://schemas.microsoft.com/office/drawing/2012/chartStyle" xmlns:a="http://schemas.openxmlformats.org/drawingml/2006/main" meth="withinLinearReversed" id="26">
  <a:schemeClr val="accent6"/>
</cs:colorStyle>
</file>

<file path=ppt/charts/colors7.xml><?xml version="1.0" encoding="utf-8"?>
<cs:colorStyle xmlns:cs="http://schemas.microsoft.com/office/drawing/2012/chartStyle" xmlns:a="http://schemas.openxmlformats.org/drawingml/2006/main" meth="withinLinearReversed" id="26">
  <a:schemeClr val="accent6"/>
</cs:colorStyle>
</file>

<file path=ppt/charts/colors8.xml><?xml version="1.0" encoding="utf-8"?>
<cs:colorStyle xmlns:cs="http://schemas.microsoft.com/office/drawing/2012/chartStyle" xmlns:a="http://schemas.openxmlformats.org/drawingml/2006/main" meth="withinLinearReversed" id="26">
  <a:schemeClr val="accent6"/>
</cs:colorStyle>
</file>

<file path=ppt/charts/colors9.xml><?xml version="1.0" encoding="utf-8"?>
<cs:colorStyle xmlns:cs="http://schemas.microsoft.com/office/drawing/2012/chartStyle" xmlns:a="http://schemas.openxmlformats.org/drawingml/2006/main" meth="withinLinearReversed" id="26">
  <a:schemeClr val="accent6"/>
</cs:colorStyle>
</file>

<file path=ppt/charts/style1.xml><?xml version="1.0" encoding="utf-8"?>
<cs:chartStyle xmlns:cs="http://schemas.microsoft.com/office/drawing/2012/chartStyle" xmlns:a="http://schemas.openxmlformats.org/drawingml/2006/main" id="102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1">
      <cs:styleClr val="auto"/>
    </cs:lnRef>
    <cs:lineWidthScale>3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1">
      <cs:styleClr val="auto"/>
    </cs:fillRef>
    <cs:effectRef idx="0"/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1">
      <a:schemeClr val="tx1"/>
    </cs:lnRef>
    <cs:fillRef idx="1">
      <a:schemeClr val="dk1">
        <a:tint val="95000"/>
      </a:schemeClr>
    </cs:fillRef>
    <cs:effectRef idx="0"/>
    <cs:fontRef idx="minor">
      <a:schemeClr val="tx1"/>
    </cs:fontRef>
    <cs:spPr>
      <a:ln>
        <a:round/>
      </a:ln>
    </cs:spPr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8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1">
      <a:schemeClr val="tx1"/>
    </cs:lnRef>
    <cs:fillRef idx="1">
      <a:schemeClr val="dk1">
        <a:tint val="5000"/>
      </a:schemeClr>
    </cs:fillRef>
    <cs:effectRef idx="0"/>
    <cs:fontRef idx="minor">
      <a:schemeClr val="tx1"/>
    </cs:fontRef>
    <cs:spPr>
      <a:ln>
        <a:round/>
      </a:ln>
    </cs:spPr>
  </cs:upBar>
  <cs:value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charts/style10.xml><?xml version="1.0" encoding="utf-8"?>
<cs:chartStyle xmlns:cs="http://schemas.microsoft.com/office/drawing/2012/chartStyle" xmlns:a="http://schemas.openxmlformats.org/drawingml/2006/main" id="102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1">
      <cs:styleClr val="auto"/>
    </cs:lnRef>
    <cs:lineWidthScale>3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1">
      <cs:styleClr val="auto"/>
    </cs:fillRef>
    <cs:effectRef idx="0"/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1">
      <a:schemeClr val="tx1"/>
    </cs:lnRef>
    <cs:fillRef idx="1">
      <a:schemeClr val="dk1">
        <a:tint val="95000"/>
      </a:schemeClr>
    </cs:fillRef>
    <cs:effectRef idx="0"/>
    <cs:fontRef idx="minor">
      <a:schemeClr val="tx1"/>
    </cs:fontRef>
    <cs:spPr>
      <a:ln>
        <a:round/>
      </a:ln>
    </cs:spPr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8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1">
      <a:schemeClr val="tx1"/>
    </cs:lnRef>
    <cs:fillRef idx="1">
      <a:schemeClr val="dk1">
        <a:tint val="5000"/>
      </a:schemeClr>
    </cs:fillRef>
    <cs:effectRef idx="0"/>
    <cs:fontRef idx="minor">
      <a:schemeClr val="tx1"/>
    </cs:fontRef>
    <cs:spPr>
      <a:ln>
        <a:round/>
      </a:ln>
    </cs:spPr>
  </cs:upBar>
  <cs:value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charts/style11.xml><?xml version="1.0" encoding="utf-8"?>
<cs:chartStyle xmlns:cs="http://schemas.microsoft.com/office/drawing/2012/chartStyle" xmlns:a="http://schemas.openxmlformats.org/drawingml/2006/main" id="102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1">
      <cs:styleClr val="auto"/>
    </cs:lnRef>
    <cs:lineWidthScale>3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1">
      <cs:styleClr val="auto"/>
    </cs:fillRef>
    <cs:effectRef idx="0"/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1">
      <a:schemeClr val="tx1"/>
    </cs:lnRef>
    <cs:fillRef idx="1">
      <a:schemeClr val="dk1">
        <a:tint val="95000"/>
      </a:schemeClr>
    </cs:fillRef>
    <cs:effectRef idx="0"/>
    <cs:fontRef idx="minor">
      <a:schemeClr val="tx1"/>
    </cs:fontRef>
    <cs:spPr>
      <a:ln>
        <a:round/>
      </a:ln>
    </cs:spPr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8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1">
      <a:schemeClr val="tx1"/>
    </cs:lnRef>
    <cs:fillRef idx="1">
      <a:schemeClr val="dk1">
        <a:tint val="5000"/>
      </a:schemeClr>
    </cs:fillRef>
    <cs:effectRef idx="0"/>
    <cs:fontRef idx="minor">
      <a:schemeClr val="tx1"/>
    </cs:fontRef>
    <cs:spPr>
      <a:ln>
        <a:round/>
      </a:ln>
    </cs:spPr>
  </cs:upBar>
  <cs:value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102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1">
      <cs:styleClr val="auto"/>
    </cs:lnRef>
    <cs:lineWidthScale>3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1">
      <cs:styleClr val="auto"/>
    </cs:fillRef>
    <cs:effectRef idx="0"/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1">
      <a:schemeClr val="tx1"/>
    </cs:lnRef>
    <cs:fillRef idx="1">
      <a:schemeClr val="dk1">
        <a:tint val="95000"/>
      </a:schemeClr>
    </cs:fillRef>
    <cs:effectRef idx="0"/>
    <cs:fontRef idx="minor">
      <a:schemeClr val="tx1"/>
    </cs:fontRef>
    <cs:spPr>
      <a:ln>
        <a:round/>
      </a:ln>
    </cs:spPr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8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1">
      <a:schemeClr val="tx1"/>
    </cs:lnRef>
    <cs:fillRef idx="1">
      <a:schemeClr val="dk1">
        <a:tint val="5000"/>
      </a:schemeClr>
    </cs:fillRef>
    <cs:effectRef idx="0"/>
    <cs:fontRef idx="minor">
      <a:schemeClr val="tx1"/>
    </cs:fontRef>
    <cs:spPr>
      <a:ln>
        <a:round/>
      </a:ln>
    </cs:spPr>
  </cs:upBar>
  <cs:value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102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1">
      <cs:styleClr val="auto"/>
    </cs:lnRef>
    <cs:lineWidthScale>3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1">
      <cs:styleClr val="auto"/>
    </cs:fillRef>
    <cs:effectRef idx="0"/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1">
      <a:schemeClr val="tx1"/>
    </cs:lnRef>
    <cs:fillRef idx="1">
      <a:schemeClr val="dk1">
        <a:tint val="95000"/>
      </a:schemeClr>
    </cs:fillRef>
    <cs:effectRef idx="0"/>
    <cs:fontRef idx="minor">
      <a:schemeClr val="tx1"/>
    </cs:fontRef>
    <cs:spPr>
      <a:ln>
        <a:round/>
      </a:ln>
    </cs:spPr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8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1">
      <a:schemeClr val="tx1"/>
    </cs:lnRef>
    <cs:fillRef idx="1">
      <a:schemeClr val="dk1">
        <a:tint val="5000"/>
      </a:schemeClr>
    </cs:fillRef>
    <cs:effectRef idx="0"/>
    <cs:fontRef idx="minor">
      <a:schemeClr val="tx1"/>
    </cs:fontRef>
    <cs:spPr>
      <a:ln>
        <a:round/>
      </a:ln>
    </cs:spPr>
  </cs:upBar>
  <cs:value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charts/style4.xml><?xml version="1.0" encoding="utf-8"?>
<cs:chartStyle xmlns:cs="http://schemas.microsoft.com/office/drawing/2012/chartStyle" xmlns:a="http://schemas.openxmlformats.org/drawingml/2006/main" id="102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1">
      <cs:styleClr val="auto"/>
    </cs:lnRef>
    <cs:lineWidthScale>3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1">
      <cs:styleClr val="auto"/>
    </cs:fillRef>
    <cs:effectRef idx="0"/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1">
      <a:schemeClr val="tx1"/>
    </cs:lnRef>
    <cs:fillRef idx="1">
      <a:schemeClr val="dk1">
        <a:tint val="95000"/>
      </a:schemeClr>
    </cs:fillRef>
    <cs:effectRef idx="0"/>
    <cs:fontRef idx="minor">
      <a:schemeClr val="tx1"/>
    </cs:fontRef>
    <cs:spPr>
      <a:ln>
        <a:round/>
      </a:ln>
    </cs:spPr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8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1">
      <a:schemeClr val="tx1"/>
    </cs:lnRef>
    <cs:fillRef idx="1">
      <a:schemeClr val="dk1">
        <a:tint val="5000"/>
      </a:schemeClr>
    </cs:fillRef>
    <cs:effectRef idx="0"/>
    <cs:fontRef idx="minor">
      <a:schemeClr val="tx1"/>
    </cs:fontRef>
    <cs:spPr>
      <a:ln>
        <a:round/>
      </a:ln>
    </cs:spPr>
  </cs:upBar>
  <cs:value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charts/style5.xml><?xml version="1.0" encoding="utf-8"?>
<cs:chartStyle xmlns:cs="http://schemas.microsoft.com/office/drawing/2012/chartStyle" xmlns:a="http://schemas.openxmlformats.org/drawingml/2006/main" id="102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1">
      <cs:styleClr val="auto"/>
    </cs:lnRef>
    <cs:lineWidthScale>3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1">
      <cs:styleClr val="auto"/>
    </cs:fillRef>
    <cs:effectRef idx="0"/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1">
      <a:schemeClr val="tx1"/>
    </cs:lnRef>
    <cs:fillRef idx="1">
      <a:schemeClr val="dk1">
        <a:tint val="95000"/>
      </a:schemeClr>
    </cs:fillRef>
    <cs:effectRef idx="0"/>
    <cs:fontRef idx="minor">
      <a:schemeClr val="tx1"/>
    </cs:fontRef>
    <cs:spPr>
      <a:ln>
        <a:round/>
      </a:ln>
    </cs:spPr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8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1">
      <a:schemeClr val="tx1"/>
    </cs:lnRef>
    <cs:fillRef idx="1">
      <a:schemeClr val="dk1">
        <a:tint val="5000"/>
      </a:schemeClr>
    </cs:fillRef>
    <cs:effectRef idx="0"/>
    <cs:fontRef idx="minor">
      <a:schemeClr val="tx1"/>
    </cs:fontRef>
    <cs:spPr>
      <a:ln>
        <a:round/>
      </a:ln>
    </cs:spPr>
  </cs:upBar>
  <cs:value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charts/style6.xml><?xml version="1.0" encoding="utf-8"?>
<cs:chartStyle xmlns:cs="http://schemas.microsoft.com/office/drawing/2012/chartStyle" xmlns:a="http://schemas.openxmlformats.org/drawingml/2006/main" id="102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1">
      <cs:styleClr val="auto"/>
    </cs:lnRef>
    <cs:lineWidthScale>3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1">
      <cs:styleClr val="auto"/>
    </cs:fillRef>
    <cs:effectRef idx="0"/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1">
      <a:schemeClr val="tx1"/>
    </cs:lnRef>
    <cs:fillRef idx="1">
      <a:schemeClr val="dk1">
        <a:tint val="95000"/>
      </a:schemeClr>
    </cs:fillRef>
    <cs:effectRef idx="0"/>
    <cs:fontRef idx="minor">
      <a:schemeClr val="tx1"/>
    </cs:fontRef>
    <cs:spPr>
      <a:ln>
        <a:round/>
      </a:ln>
    </cs:spPr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8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1">
      <a:schemeClr val="tx1"/>
    </cs:lnRef>
    <cs:fillRef idx="1">
      <a:schemeClr val="dk1">
        <a:tint val="5000"/>
      </a:schemeClr>
    </cs:fillRef>
    <cs:effectRef idx="0"/>
    <cs:fontRef idx="minor">
      <a:schemeClr val="tx1"/>
    </cs:fontRef>
    <cs:spPr>
      <a:ln>
        <a:round/>
      </a:ln>
    </cs:spPr>
  </cs:upBar>
  <cs:value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charts/style7.xml><?xml version="1.0" encoding="utf-8"?>
<cs:chartStyle xmlns:cs="http://schemas.microsoft.com/office/drawing/2012/chartStyle" xmlns:a="http://schemas.openxmlformats.org/drawingml/2006/main" id="102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1">
      <cs:styleClr val="auto"/>
    </cs:lnRef>
    <cs:lineWidthScale>3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1">
      <cs:styleClr val="auto"/>
    </cs:fillRef>
    <cs:effectRef idx="0"/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1">
      <a:schemeClr val="tx1"/>
    </cs:lnRef>
    <cs:fillRef idx="1">
      <a:schemeClr val="dk1">
        <a:tint val="95000"/>
      </a:schemeClr>
    </cs:fillRef>
    <cs:effectRef idx="0"/>
    <cs:fontRef idx="minor">
      <a:schemeClr val="tx1"/>
    </cs:fontRef>
    <cs:spPr>
      <a:ln>
        <a:round/>
      </a:ln>
    </cs:spPr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8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1">
      <a:schemeClr val="tx1"/>
    </cs:lnRef>
    <cs:fillRef idx="1">
      <a:schemeClr val="dk1">
        <a:tint val="5000"/>
      </a:schemeClr>
    </cs:fillRef>
    <cs:effectRef idx="0"/>
    <cs:fontRef idx="minor">
      <a:schemeClr val="tx1"/>
    </cs:fontRef>
    <cs:spPr>
      <a:ln>
        <a:round/>
      </a:ln>
    </cs:spPr>
  </cs:upBar>
  <cs:value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charts/style8.xml><?xml version="1.0" encoding="utf-8"?>
<cs:chartStyle xmlns:cs="http://schemas.microsoft.com/office/drawing/2012/chartStyle" xmlns:a="http://schemas.openxmlformats.org/drawingml/2006/main" id="102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1">
      <cs:styleClr val="auto"/>
    </cs:lnRef>
    <cs:lineWidthScale>3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1">
      <cs:styleClr val="auto"/>
    </cs:fillRef>
    <cs:effectRef idx="0"/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1">
      <a:schemeClr val="tx1"/>
    </cs:lnRef>
    <cs:fillRef idx="1">
      <a:schemeClr val="dk1">
        <a:tint val="95000"/>
      </a:schemeClr>
    </cs:fillRef>
    <cs:effectRef idx="0"/>
    <cs:fontRef idx="minor">
      <a:schemeClr val="tx1"/>
    </cs:fontRef>
    <cs:spPr>
      <a:ln>
        <a:round/>
      </a:ln>
    </cs:spPr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8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1">
      <a:schemeClr val="tx1"/>
    </cs:lnRef>
    <cs:fillRef idx="1">
      <a:schemeClr val="dk1">
        <a:tint val="5000"/>
      </a:schemeClr>
    </cs:fillRef>
    <cs:effectRef idx="0"/>
    <cs:fontRef idx="minor">
      <a:schemeClr val="tx1"/>
    </cs:fontRef>
    <cs:spPr>
      <a:ln>
        <a:round/>
      </a:ln>
    </cs:spPr>
  </cs:upBar>
  <cs:value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charts/style9.xml><?xml version="1.0" encoding="utf-8"?>
<cs:chartStyle xmlns:cs="http://schemas.microsoft.com/office/drawing/2012/chartStyle" xmlns:a="http://schemas.openxmlformats.org/drawingml/2006/main" id="102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1">
      <cs:styleClr val="auto"/>
    </cs:lnRef>
    <cs:lineWidthScale>3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1">
      <cs:styleClr val="auto"/>
    </cs:fillRef>
    <cs:effectRef idx="0"/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1">
      <a:schemeClr val="tx1"/>
    </cs:lnRef>
    <cs:fillRef idx="1">
      <a:schemeClr val="dk1">
        <a:tint val="95000"/>
      </a:schemeClr>
    </cs:fillRef>
    <cs:effectRef idx="0"/>
    <cs:fontRef idx="minor">
      <a:schemeClr val="tx1"/>
    </cs:fontRef>
    <cs:spPr>
      <a:ln>
        <a:round/>
      </a:ln>
    </cs:spPr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8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1">
      <a:schemeClr val="tx1"/>
    </cs:lnRef>
    <cs:fillRef idx="1">
      <a:schemeClr val="dk1">
        <a:tint val="5000"/>
      </a:schemeClr>
    </cs:fillRef>
    <cs:effectRef idx="0"/>
    <cs:fontRef idx="minor">
      <a:schemeClr val="tx1"/>
    </cs:fontRef>
    <cs:spPr>
      <a:ln>
        <a:round/>
      </a:ln>
    </cs:spPr>
  </cs:upBar>
  <cs:value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60DAEA0-6E84-4CCC-A35D-65D1C9AFF7B8}" type="datetimeFigureOut">
              <a:rPr lang="ru-RU" smtClean="0"/>
              <a:pPr/>
              <a:t>04.09.2026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CE885CD-6E8C-4B0D-93FD-74442199A093}" type="slidenum">
              <a:rPr lang="ru-RU" smtClean="0"/>
              <a:pPr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89702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E885CD-6E8C-4B0D-93FD-74442199A093}" type="slidenum">
              <a:rPr lang="ru-RU" smtClean="0">
                <a:solidFill>
                  <a:prstClr val="black"/>
                </a:solidFill>
              </a:rPr>
              <a:pPr/>
              <a:t>2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341749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CE885CD-6E8C-4B0D-93FD-74442199A093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2994707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E885CD-6E8C-4B0D-93FD-74442199A093}" type="slidenum">
              <a:rPr lang="ru-RU" smtClean="0">
                <a:solidFill>
                  <a:prstClr val="black"/>
                </a:solidFill>
              </a:rPr>
              <a:pPr/>
              <a:t>3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889183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E885CD-6E8C-4B0D-93FD-74442199A093}" type="slidenum">
              <a:rPr lang="ru-RU" smtClean="0">
                <a:solidFill>
                  <a:prstClr val="black"/>
                </a:solidFill>
              </a:rPr>
              <a:pPr/>
              <a:t>4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100370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E885CD-6E8C-4B0D-93FD-74442199A093}" type="slidenum">
              <a:rPr lang="ru-RU" smtClean="0">
                <a:solidFill>
                  <a:prstClr val="black"/>
                </a:solidFill>
              </a:rPr>
              <a:pPr/>
              <a:t>5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582799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E885CD-6E8C-4B0D-93FD-74442199A093}" type="slidenum">
              <a:rPr lang="ru-RU" smtClean="0">
                <a:solidFill>
                  <a:prstClr val="black"/>
                </a:solidFill>
              </a:rPr>
              <a:pPr/>
              <a:t>6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375665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E885CD-6E8C-4B0D-93FD-74442199A093}" type="slidenum">
              <a:rPr lang="ru-RU" smtClean="0">
                <a:solidFill>
                  <a:prstClr val="black"/>
                </a:solidFill>
              </a:rPr>
              <a:pPr/>
              <a:t>7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534963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E885CD-6E8C-4B0D-93FD-74442199A093}" type="slidenum">
              <a:rPr lang="ru-RU" smtClean="0">
                <a:solidFill>
                  <a:prstClr val="black"/>
                </a:solidFill>
              </a:rPr>
              <a:pPr/>
              <a:t>8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995022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E885CD-6E8C-4B0D-93FD-74442199A093}" type="slidenum">
              <a:rPr lang="ru-RU" smtClean="0">
                <a:solidFill>
                  <a:prstClr val="black"/>
                </a:solidFill>
              </a:rPr>
              <a:pPr/>
              <a:t>9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749198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10907B-EFFE-67E3-DEE2-340C80D6C2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D84818B1-D8C0-39EC-445E-3DBE5B875EA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397D3264-981E-3FF8-A6F0-3177658229C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0FACE6B1-07AC-79F5-B08A-C7E03683E0F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E885CD-6E8C-4B0D-93FD-74442199A093}" type="slidenum">
              <a:rPr lang="ru-RU" smtClean="0">
                <a:solidFill>
                  <a:prstClr val="black"/>
                </a:solidFill>
              </a:rPr>
              <a:pPr/>
              <a:t>10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50435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2886075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 hasCustomPrompt="1"/>
          </p:nvPr>
        </p:nvSpPr>
        <p:spPr>
          <a:xfrm>
            <a:off x="3347864" y="915566"/>
            <a:ext cx="4966320" cy="1152128"/>
          </a:xfrm>
        </p:spPr>
        <p:txBody>
          <a:bodyPr/>
          <a:lstStyle>
            <a:lvl1pPr algn="l">
              <a:defRPr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 hasCustomPrompt="1"/>
          </p:nvPr>
        </p:nvSpPr>
        <p:spPr>
          <a:xfrm>
            <a:off x="3419872" y="2139702"/>
            <a:ext cx="3200400" cy="1314450"/>
          </a:xfrm>
        </p:spPr>
        <p:txBody>
          <a:bodyPr/>
          <a:lstStyle>
            <a:lvl1pPr marL="0" indent="0" algn="l">
              <a:buNone/>
              <a:defRPr>
                <a:solidFill>
                  <a:schemeClr val="tx1">
                    <a:tint val="75000"/>
                  </a:schemeClr>
                </a:solidFill>
                <a:latin typeface="Aptos" panose="020B000402020202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D6EDA8-81C9-4A96-9091-E1180A5E9AD7}" type="slidenum">
              <a:rPr lang="ru-RU" smtClean="0"/>
              <a:pPr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75170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" y="4846728"/>
            <a:ext cx="9144000" cy="285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153777" y="195486"/>
            <a:ext cx="8975415" cy="857250"/>
          </a:xfrm>
        </p:spPr>
        <p:txBody>
          <a:bodyPr>
            <a:normAutofit/>
          </a:bodyPr>
          <a:lstStyle>
            <a:lvl1pPr algn="l">
              <a:defRPr sz="2400" b="1" spc="-150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pic>
        <p:nvPicPr>
          <p:cNvPr id="11" name="Рисунок 10" descr="Зображення, що містить чорний, знімок екрана, темрява&#10;&#10;Вміст на основі ШІ може бути неправильним.">
            <a:extLst>
              <a:ext uri="{FF2B5EF4-FFF2-40B4-BE49-F238E27FC236}">
                <a16:creationId xmlns:a16="http://schemas.microsoft.com/office/drawing/2014/main" id="{56341810-3DEB-5468-FDFE-64098EF34C3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638" t="12896" r="-6633"/>
          <a:stretch>
            <a:fillRect/>
          </a:stretch>
        </p:blipFill>
        <p:spPr>
          <a:xfrm>
            <a:off x="0" y="0"/>
            <a:ext cx="1331640" cy="13488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72415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07EC87-94D2-41B2-A32D-1E61F71FB7AA}" type="datetimeFigureOut">
              <a:rPr lang="ru-RU" smtClean="0"/>
              <a:pPr/>
              <a:t>04.09.2026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D6EDA8-81C9-4A96-9091-E1180A5E9AD7}" type="slidenum">
              <a:rPr lang="ru-RU" smtClean="0"/>
              <a:pPr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99581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4" r:id="rId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icoa.org.ua/ru/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9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0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1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>
          <a:xfrm>
            <a:off x="3353828" y="1779662"/>
            <a:ext cx="5400600" cy="1152128"/>
          </a:xfrm>
        </p:spPr>
        <p:txBody>
          <a:bodyPr>
            <a:normAutofit/>
          </a:bodyPr>
          <a:lstStyle/>
          <a:p>
            <a:r>
              <a:rPr lang="uk-UA" sz="3200" b="1" spc="-150" dirty="0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 pitchFamily="34" charset="0"/>
              </a:rPr>
              <a:t>Огляд галузі </a:t>
            </a:r>
            <a:r>
              <a:rPr lang="en-US" sz="3200" b="1" spc="-150" dirty="0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 pitchFamily="34" charset="0"/>
              </a:rPr>
              <a:t>Out-of-Home</a:t>
            </a:r>
            <a:br>
              <a:rPr lang="ru-RU" spc="-150" dirty="0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 pitchFamily="34" charset="0"/>
              </a:rPr>
            </a:br>
            <a:r>
              <a:rPr lang="uk-UA" sz="1600" dirty="0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 pitchFamily="34" charset="0"/>
              </a:rPr>
              <a:t>Оновлений прогноз на 2026 рік</a:t>
            </a:r>
            <a:endParaRPr lang="ru-RU" sz="24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3347864" y="2943707"/>
            <a:ext cx="532859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700" dirty="0">
                <a:solidFill>
                  <a:schemeClr val="tx1">
                    <a:lumMod val="50000"/>
                    <a:lumOff val="50000"/>
                  </a:schemeClr>
                </a:solidFill>
                <a:latin typeface="Aptos" panose="020B0004020202020204" pitchFamily="34" charset="0"/>
                <a:ea typeface="+mj-ea"/>
                <a:cs typeface="Arial" panose="020B0604020202020204" pitchFamily="34" charset="0"/>
              </a:rPr>
              <a:t>Індустріальний комітет зовнішньої реклами (ІКЗР)</a:t>
            </a:r>
          </a:p>
          <a:p>
            <a:br>
              <a:rPr lang="ru-RU" sz="1700" dirty="0">
                <a:solidFill>
                  <a:schemeClr val="tx1">
                    <a:lumMod val="50000"/>
                    <a:lumOff val="50000"/>
                  </a:schemeClr>
                </a:solidFill>
                <a:latin typeface="Aptos" panose="020B0004020202020204" pitchFamily="34" charset="0"/>
                <a:ea typeface="+mj-ea"/>
                <a:cs typeface="Arial" panose="020B0604020202020204" pitchFamily="34" charset="0"/>
              </a:rPr>
            </a:br>
            <a:endParaRPr lang="ru-RU" sz="1700" dirty="0">
              <a:solidFill>
                <a:schemeClr val="tx1">
                  <a:lumMod val="50000"/>
                  <a:lumOff val="50000"/>
                </a:schemeClr>
              </a:solidFill>
              <a:latin typeface="Aptos" panose="020B0004020202020204" pitchFamily="34" charset="0"/>
              <a:ea typeface="+mj-ea"/>
              <a:cs typeface="Arial" panose="020B0604020202020204" pitchFamily="34" charset="0"/>
            </a:endParaRPr>
          </a:p>
          <a:p>
            <a:endParaRPr lang="ru-RU" sz="1200" dirty="0">
              <a:solidFill>
                <a:schemeClr val="tx1">
                  <a:lumMod val="50000"/>
                  <a:lumOff val="50000"/>
                </a:schemeClr>
              </a:solidFill>
              <a:latin typeface="Aptos" panose="020B0004020202020204" pitchFamily="34" charset="0"/>
              <a:cs typeface="Arial" panose="020B0604020202020204" pitchFamily="34" charset="0"/>
            </a:endParaRPr>
          </a:p>
          <a:p>
            <a:endParaRPr lang="ru-RU" sz="1200" dirty="0">
              <a:solidFill>
                <a:schemeClr val="tx1">
                  <a:lumMod val="50000"/>
                  <a:lumOff val="50000"/>
                </a:schemeClr>
              </a:solidFill>
              <a:latin typeface="Aptos" panose="020B0004020202020204" pitchFamily="34" charset="0"/>
              <a:cs typeface="Arial" panose="020B0604020202020204" pitchFamily="34" charset="0"/>
            </a:endParaRPr>
          </a:p>
          <a:p>
            <a:r>
              <a:rPr lang="ru-RU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Aptos" panose="020B0004020202020204" pitchFamily="34" charset="0"/>
                <a:cs typeface="Arial" panose="020B0604020202020204" pitchFamily="34" charset="0"/>
              </a:rPr>
              <a:t>вересень 2026</a:t>
            </a:r>
            <a:br>
              <a:rPr 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Aptos" panose="020B0004020202020204" pitchFamily="34" charset="0"/>
                <a:cs typeface="Arial" panose="020B0604020202020204" pitchFamily="34" charset="0"/>
              </a:rPr>
            </a:br>
            <a:r>
              <a:rPr lang="uk-UA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Aptos" panose="020B0004020202020204" pitchFamily="34" charset="0"/>
                <a:cs typeface="Arial" panose="020B0604020202020204" pitchFamily="34" charset="0"/>
              </a:rPr>
              <a:t>Україна</a:t>
            </a:r>
            <a:endParaRPr lang="ru-RU" sz="1100" dirty="0">
              <a:solidFill>
                <a:schemeClr val="tx1">
                  <a:lumMod val="50000"/>
                  <a:lumOff val="50000"/>
                </a:schemeClr>
              </a:solidFill>
              <a:latin typeface="Aptos" panose="020B0004020202020204" pitchFamily="34" charset="0"/>
              <a:cs typeface="Arial" panose="020B0604020202020204" pitchFamily="34" charset="0"/>
              <a:hlinkClick r:id="rId2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</p:txBody>
      </p:sp>
    </p:spTree>
    <p:extLst>
      <p:ext uri="{BB962C8B-B14F-4D97-AF65-F5344CB8AC3E}">
        <p14:creationId xmlns:p14="http://schemas.microsoft.com/office/powerpoint/2010/main" val="107892810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C97A1D-2990-51C4-FD12-90E1437D1B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6154382-02DE-AE4E-843F-97EFFC0BED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3227" y="195486"/>
            <a:ext cx="8596605" cy="857250"/>
          </a:xfrm>
        </p:spPr>
        <p:txBody>
          <a:bodyPr>
            <a:normAutofit/>
          </a:bodyPr>
          <a:lstStyle/>
          <a:p>
            <a:pPr defTabSz="685800">
              <a:lnSpc>
                <a:spcPct val="83333"/>
              </a:lnSpc>
              <a:defRPr/>
            </a:pPr>
            <a:r>
              <a:rPr lang="uk-UA" dirty="0">
                <a:solidFill>
                  <a:schemeClr val="accent6">
                    <a:lumMod val="75000"/>
                  </a:schemeClr>
                </a:solidFill>
                <a:cs typeface="Arial" panose="020B0604020202020204" pitchFamily="34" charset="0"/>
              </a:rPr>
              <a:t>Зайнятість статичного інвентарю: деталізація по містам і місяцям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72F8E99-9DB9-D7C4-E2F9-6A19F3F06CA2}"/>
              </a:ext>
            </a:extLst>
          </p:cNvPr>
          <p:cNvSpPr txBox="1"/>
          <p:nvPr/>
        </p:nvSpPr>
        <p:spPr>
          <a:xfrm>
            <a:off x="380626" y="4443958"/>
            <a:ext cx="555952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Aptos" panose="020B0004020202020204" pitchFamily="34" charset="0"/>
                <a:cs typeface="Arial" panose="020B0604020202020204" pitchFamily="34" charset="0"/>
              </a:rPr>
              <a:t>Дані: </a:t>
            </a:r>
            <a:r>
              <a:rPr lang="en-US" sz="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ptos" panose="020B0004020202020204" pitchFamily="34" charset="0"/>
                <a:cs typeface="Arial" panose="020B0604020202020204" pitchFamily="34" charset="0"/>
              </a:rPr>
              <a:t>Fotomonitor</a:t>
            </a:r>
            <a:r>
              <a:rPr lang="en-US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Aptos" panose="020B0004020202020204" pitchFamily="34" charset="0"/>
                <a:cs typeface="Arial" panose="020B0604020202020204" pitchFamily="34" charset="0"/>
              </a:rPr>
              <a:t>, Prime Group, </a:t>
            </a:r>
            <a:r>
              <a:rPr lang="uk-UA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Aptos" panose="020B0004020202020204" pitchFamily="34" charset="0"/>
                <a:cs typeface="Arial" panose="020B0604020202020204" pitchFamily="34" charset="0"/>
              </a:rPr>
              <a:t>аналіз охоплює статичний інвентар (щит/призма 6</a:t>
            </a:r>
            <a:r>
              <a:rPr lang="en-US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Aptos" panose="020B0004020202020204" pitchFamily="34" charset="0"/>
                <a:cs typeface="Arial" panose="020B0604020202020204" pitchFamily="34" charset="0"/>
              </a:rPr>
              <a:t>x3, </a:t>
            </a:r>
            <a:r>
              <a:rPr lang="uk-UA" sz="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ptos" panose="020B0004020202020204" pitchFamily="34" charset="0"/>
                <a:cs typeface="Arial" panose="020B0604020202020204" pitchFamily="34" charset="0"/>
              </a:rPr>
              <a:t>скрол</a:t>
            </a:r>
            <a:r>
              <a:rPr lang="uk-UA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Aptos" panose="020B0004020202020204" pitchFamily="34" charset="0"/>
                <a:cs typeface="Arial" panose="020B0604020202020204" pitchFamily="34" charset="0"/>
              </a:rPr>
              <a:t>/</a:t>
            </a:r>
            <a:r>
              <a:rPr lang="uk-UA" sz="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ptos" panose="020B0004020202020204" pitchFamily="34" charset="0"/>
                <a:cs typeface="Arial" panose="020B0604020202020204" pitchFamily="34" charset="0"/>
              </a:rPr>
              <a:t>беклайт</a:t>
            </a:r>
            <a:r>
              <a:rPr lang="uk-UA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Aptos" panose="020B0004020202020204" pitchFamily="34" charset="0"/>
                <a:cs typeface="Arial" panose="020B0604020202020204" pitchFamily="34" charset="0"/>
              </a:rPr>
              <a:t> </a:t>
            </a:r>
            <a:r>
              <a:rPr lang="en-US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Aptos" panose="020B0004020202020204" pitchFamily="34" charset="0"/>
                <a:cs typeface="Arial" panose="020B0604020202020204" pitchFamily="34" charset="0"/>
              </a:rPr>
              <a:t>3.14</a:t>
            </a:r>
            <a:r>
              <a:rPr lang="uk-UA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Aptos" panose="020B0004020202020204" pitchFamily="34" charset="0"/>
                <a:cs typeface="Arial" panose="020B0604020202020204" pitchFamily="34" charset="0"/>
              </a:rPr>
              <a:t>х2.3</a:t>
            </a:r>
            <a:r>
              <a:rPr lang="en-US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Aptos" panose="020B0004020202020204" pitchFamily="34" charset="0"/>
                <a:cs typeface="Arial" panose="020B0604020202020204" pitchFamily="34" charset="0"/>
              </a:rPr>
              <a:t>, </a:t>
            </a:r>
            <a:r>
              <a:rPr lang="uk-UA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Aptos" panose="020B0004020202020204" pitchFamily="34" charset="0"/>
                <a:cs typeface="Arial" panose="020B0604020202020204" pitchFamily="34" charset="0"/>
              </a:rPr>
              <a:t>сіті-формат 1.2</a:t>
            </a:r>
            <a:r>
              <a:rPr lang="en-US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Aptos" panose="020B0004020202020204" pitchFamily="34" charset="0"/>
                <a:cs typeface="Arial" panose="020B0604020202020204" pitchFamily="34" charset="0"/>
              </a:rPr>
              <a:t>x1.8). </a:t>
            </a:r>
            <a:r>
              <a:rPr lang="uk-UA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Aptos" panose="020B0004020202020204" pitchFamily="34" charset="0"/>
                <a:cs typeface="Arial" panose="020B0604020202020204" pitchFamily="34" charset="0"/>
              </a:rPr>
              <a:t>Значення за вересень-грудень – прогнозні, станом на серпень 2026 року. Наведено оціночні дані. Зайнятість у різних операторів може відрізнятися. На показники зайнятості впливають, зокрема, соціальні/військові розміщення та безпекова ситуація. У прифронтових регіонах додатковим фактором є обмежена доступність інвентарю</a:t>
            </a:r>
          </a:p>
        </p:txBody>
      </p:sp>
      <p:sp>
        <p:nvSpPr>
          <p:cNvPr id="8" name="Text 1">
            <a:extLst>
              <a:ext uri="{FF2B5EF4-FFF2-40B4-BE49-F238E27FC236}">
                <a16:creationId xmlns:a16="http://schemas.microsoft.com/office/drawing/2014/main" id="{FDF638F0-58EC-C23B-CEA4-068EB391B450}"/>
              </a:ext>
            </a:extLst>
          </p:cNvPr>
          <p:cNvSpPr/>
          <p:nvPr/>
        </p:nvSpPr>
        <p:spPr>
          <a:xfrm>
            <a:off x="467545" y="1419622"/>
            <a:ext cx="1872208" cy="201622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defTabSz="685800">
              <a:lnSpc>
                <a:spcPct val="108332"/>
              </a:lnSpc>
              <a:defRPr/>
            </a:pPr>
            <a:r>
              <a:rPr lang="uk-UA" sz="1100" dirty="0">
                <a:solidFill>
                  <a:prstClr val="black">
                    <a:lumMod val="65000"/>
                    <a:lumOff val="35000"/>
                  </a:prstClr>
                </a:solidFill>
                <a:latin typeface="Aptos" panose="020B0004020202020204" pitchFamily="34" charset="0"/>
                <a:cs typeface="Arial" panose="020B0604020202020204" pitchFamily="34" charset="0"/>
              </a:rPr>
              <a:t>У періоди високого попиту зайнятість інвентарю в містах суттєво зростає, звужуючи вибір якісних </a:t>
            </a:r>
            <a:r>
              <a:rPr lang="uk-UA" sz="1100" dirty="0" err="1">
                <a:solidFill>
                  <a:prstClr val="black">
                    <a:lumMod val="65000"/>
                    <a:lumOff val="35000"/>
                  </a:prstClr>
                </a:solidFill>
                <a:latin typeface="Aptos" panose="020B0004020202020204" pitchFamily="34" charset="0"/>
                <a:cs typeface="Arial" panose="020B0604020202020204" pitchFamily="34" charset="0"/>
              </a:rPr>
              <a:t>площин</a:t>
            </a:r>
            <a:r>
              <a:rPr lang="uk-UA" sz="1100" dirty="0">
                <a:solidFill>
                  <a:prstClr val="black">
                    <a:lumMod val="65000"/>
                    <a:lumOff val="35000"/>
                  </a:prstClr>
                </a:solidFill>
                <a:latin typeface="Aptos" panose="020B0004020202020204" pitchFamily="34" charset="0"/>
                <a:cs typeface="Arial" panose="020B0604020202020204" pitchFamily="34" charset="0"/>
              </a:rPr>
              <a:t>. </a:t>
            </a:r>
            <a:br>
              <a:rPr lang="uk-UA" sz="1100" dirty="0">
                <a:solidFill>
                  <a:prstClr val="black">
                    <a:lumMod val="65000"/>
                    <a:lumOff val="35000"/>
                  </a:prstClr>
                </a:solidFill>
                <a:latin typeface="Aptos" panose="020B0004020202020204" pitchFamily="34" charset="0"/>
                <a:cs typeface="Arial" panose="020B0604020202020204" pitchFamily="34" charset="0"/>
              </a:rPr>
            </a:br>
            <a:endParaRPr lang="uk-UA" sz="1100" dirty="0">
              <a:solidFill>
                <a:prstClr val="black">
                  <a:lumMod val="65000"/>
                  <a:lumOff val="35000"/>
                </a:prstClr>
              </a:solidFill>
              <a:latin typeface="Aptos" panose="020B0004020202020204" pitchFamily="34" charset="0"/>
              <a:cs typeface="Arial" panose="020B0604020202020204" pitchFamily="34" charset="0"/>
            </a:endParaRPr>
          </a:p>
          <a:p>
            <a:pPr defTabSz="685800">
              <a:lnSpc>
                <a:spcPct val="108332"/>
              </a:lnSpc>
              <a:defRPr/>
            </a:pPr>
            <a:r>
              <a:rPr lang="uk-UA" sz="1100" dirty="0">
                <a:solidFill>
                  <a:prstClr val="black">
                    <a:lumMod val="65000"/>
                    <a:lumOff val="35000"/>
                  </a:prstClr>
                </a:solidFill>
                <a:latin typeface="Aptos" panose="020B0004020202020204" pitchFamily="34" charset="0"/>
                <a:cs typeface="Arial" panose="020B0604020202020204" pitchFamily="34" charset="0"/>
              </a:rPr>
              <a:t>Зайнятість суттєво варіюється залежно від міста та періоду, а в окремих регіонах сягає 90-100%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9486D2C9-8433-9596-54C6-098C6F4C94E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99792" y="820733"/>
            <a:ext cx="6233017" cy="36109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403537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95486"/>
            <a:ext cx="8661648" cy="857250"/>
          </a:xfrm>
        </p:spPr>
        <p:txBody>
          <a:bodyPr>
            <a:normAutofit/>
          </a:bodyPr>
          <a:lstStyle/>
          <a:p>
            <a:r>
              <a:rPr lang="uk-UA" dirty="0">
                <a:solidFill>
                  <a:schemeClr val="accent6">
                    <a:lumMod val="75000"/>
                  </a:schemeClr>
                </a:solidFill>
                <a:cs typeface="Arial" panose="020B0604020202020204" pitchFamily="34" charset="0"/>
              </a:rPr>
              <a:t>Висновки</a:t>
            </a:r>
            <a:endParaRPr lang="ru-RU" spc="0" dirty="0">
              <a:solidFill>
                <a:schemeClr val="bg1">
                  <a:lumMod val="75000"/>
                </a:schemeClr>
              </a:solidFill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48A3624-9ABF-CE81-276A-606FC2DF7A62}"/>
              </a:ext>
            </a:extLst>
          </p:cNvPr>
          <p:cNvSpPr txBox="1"/>
          <p:nvPr/>
        </p:nvSpPr>
        <p:spPr>
          <a:xfrm>
            <a:off x="455880" y="1275606"/>
            <a:ext cx="5556278" cy="36471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uk-UA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Arial" panose="020B0604020202020204" pitchFamily="34" charset="0"/>
              </a:rPr>
              <a:t>Попри надзвичайно складні умови, зовнішня реклама зберігає тренд до зростання та залишається важливою частиною </a:t>
            </a:r>
            <a:r>
              <a:rPr kumimoji="0" lang="uk-UA" sz="11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Arial" panose="020B0604020202020204" pitchFamily="34" charset="0"/>
              </a:rPr>
              <a:t>медіаспліту</a:t>
            </a:r>
            <a:r>
              <a:rPr kumimoji="0" lang="uk-UA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Arial" panose="020B0604020202020204" pitchFamily="34" charset="0"/>
              </a:rPr>
              <a:t>. </a:t>
            </a:r>
            <a:r>
              <a:rPr kumimoji="0" lang="uk-UA" sz="11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Arial" panose="020B0604020202020204" pitchFamily="34" charset="0"/>
              </a:rPr>
              <a:t>Прогноз зростання бюджетів </a:t>
            </a:r>
            <a:r>
              <a:rPr kumimoji="0" lang="en-US" sz="11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Arial" panose="020B0604020202020204" pitchFamily="34" charset="0"/>
              </a:rPr>
              <a:t>OOH </a:t>
            </a:r>
            <a:r>
              <a:rPr kumimoji="0" lang="uk-UA" sz="11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Arial" panose="020B0604020202020204" pitchFamily="34" charset="0"/>
              </a:rPr>
              <a:t>у 2026: +16%. Частка </a:t>
            </a:r>
            <a:r>
              <a:rPr kumimoji="0" lang="en-US" sz="11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Arial" panose="020B0604020202020204" pitchFamily="34" charset="0"/>
              </a:rPr>
              <a:t>OOH </a:t>
            </a:r>
            <a:r>
              <a:rPr kumimoji="0" lang="uk-UA" sz="11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Arial" panose="020B0604020202020204" pitchFamily="34" charset="0"/>
              </a:rPr>
              <a:t>у всьому </a:t>
            </a:r>
            <a:r>
              <a:rPr kumimoji="0" lang="uk-UA" sz="11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Arial" panose="020B0604020202020204" pitchFamily="34" charset="0"/>
              </a:rPr>
              <a:t>медіаринку</a:t>
            </a:r>
            <a:r>
              <a:rPr kumimoji="0" lang="uk-UA" sz="11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uk-UA" sz="1100" b="1" dirty="0">
                <a:solidFill>
                  <a:prstClr val="black">
                    <a:lumMod val="65000"/>
                    <a:lumOff val="35000"/>
                  </a:prstClr>
                </a:solidFill>
                <a:latin typeface="Aptos" panose="020B0004020202020204" pitchFamily="34" charset="0"/>
                <a:cs typeface="Arial" panose="020B0604020202020204" pitchFamily="34" charset="0"/>
              </a:rPr>
              <a:t>складає</a:t>
            </a:r>
            <a:r>
              <a:rPr kumimoji="0" lang="uk-UA" sz="11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Arial" panose="020B0604020202020204" pitchFamily="34" charset="0"/>
              </a:rPr>
              <a:t> 18%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uk-UA" sz="11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Aptos" panose="020B0004020202020204" pitchFamily="34" charset="0"/>
              <a:ea typeface="+mn-ea"/>
              <a:cs typeface="Arial" panose="020B0604020202020204" pitchFamily="34" charset="0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1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Arial" panose="020B0604020202020204" pitchFamily="34" charset="0"/>
              </a:rPr>
              <a:t>DOOH (</a:t>
            </a:r>
            <a:r>
              <a:rPr kumimoji="0" lang="uk-UA" sz="11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Arial" panose="020B0604020202020204" pitchFamily="34" charset="0"/>
              </a:rPr>
              <a:t>частка в бюджетах вже фактично досягла 20%) зростає швидше за класичні формати</a:t>
            </a:r>
            <a:r>
              <a:rPr kumimoji="0" lang="uk-UA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Arial" panose="020B0604020202020204" pitchFamily="34" charset="0"/>
              </a:rPr>
              <a:t>, однак основний обсяг бюджетів зосереджений у класичному </a:t>
            </a: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Arial" panose="020B0604020202020204" pitchFamily="34" charset="0"/>
              </a:rPr>
              <a:t>outdoor (6</a:t>
            </a:r>
            <a:r>
              <a:rPr kumimoji="0" lang="uk-UA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Arial" panose="020B0604020202020204" pitchFamily="34" charset="0"/>
              </a:rPr>
              <a:t>3</a:t>
            </a: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Arial" panose="020B0604020202020204" pitchFamily="34" charset="0"/>
              </a:rPr>
              <a:t>%)</a:t>
            </a:r>
            <a:endParaRPr kumimoji="0" lang="uk-UA" sz="11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Aptos" panose="020B0004020202020204" pitchFamily="34" charset="0"/>
              <a:ea typeface="+mn-ea"/>
              <a:cs typeface="Arial" panose="020B0604020202020204" pitchFamily="34" charset="0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Aptos" panose="020B0004020202020204" pitchFamily="34" charset="0"/>
              <a:ea typeface="+mn-ea"/>
              <a:cs typeface="Arial" panose="020B0604020202020204" pitchFamily="34" charset="0"/>
            </a:endParaRPr>
          </a:p>
          <a:p>
            <a:pPr marL="171450" lvl="0" indent="-171450">
              <a:buFont typeface="Arial" panose="020B0604020202020204" pitchFamily="34" charset="0"/>
              <a:buChar char="•"/>
              <a:defRPr/>
            </a:pPr>
            <a:r>
              <a:rPr lang="ru-RU" sz="1100" b="1" dirty="0" err="1">
                <a:solidFill>
                  <a:prstClr val="black">
                    <a:lumMod val="65000"/>
                    <a:lumOff val="35000"/>
                  </a:prstClr>
                </a:solidFill>
                <a:latin typeface="Aptos" panose="020B0004020202020204" pitchFamily="34" charset="0"/>
                <a:cs typeface="Arial" panose="020B0604020202020204" pitchFamily="34" charset="0"/>
              </a:rPr>
              <a:t>Концепції</a:t>
            </a:r>
            <a:r>
              <a:rPr lang="ru-RU" sz="1100" b="1" dirty="0">
                <a:solidFill>
                  <a:prstClr val="black">
                    <a:lumMod val="65000"/>
                    <a:lumOff val="35000"/>
                  </a:prstClr>
                </a:solidFill>
                <a:latin typeface="Aptos" panose="020B0004020202020204" pitchFamily="34" charset="0"/>
                <a:cs typeface="Arial" panose="020B0604020202020204" pitchFamily="34" charset="0"/>
              </a:rPr>
              <a:t> </a:t>
            </a:r>
            <a:r>
              <a:rPr lang="ru-RU" sz="1100" b="1" dirty="0" err="1">
                <a:solidFill>
                  <a:prstClr val="black">
                    <a:lumMod val="65000"/>
                    <a:lumOff val="35000"/>
                  </a:prstClr>
                </a:solidFill>
                <a:latin typeface="Aptos" panose="020B0004020202020204" pitchFamily="34" charset="0"/>
                <a:cs typeface="Arial" panose="020B0604020202020204" pitchFamily="34" charset="0"/>
              </a:rPr>
              <a:t>розвитку</a:t>
            </a:r>
            <a:r>
              <a:rPr lang="ru-RU" sz="1100" b="1" dirty="0">
                <a:solidFill>
                  <a:prstClr val="black">
                    <a:lumMod val="65000"/>
                    <a:lumOff val="35000"/>
                  </a:prstClr>
                </a:solidFill>
                <a:latin typeface="Aptos" panose="020B0004020202020204" pitchFamily="34" charset="0"/>
                <a:cs typeface="Arial" panose="020B0604020202020204" pitchFamily="34" charset="0"/>
              </a:rPr>
              <a:t> </a:t>
            </a:r>
            <a:r>
              <a:rPr lang="ru-RU" sz="1100" b="1" dirty="0" err="1">
                <a:solidFill>
                  <a:prstClr val="black">
                    <a:lumMod val="65000"/>
                    <a:lumOff val="35000"/>
                  </a:prstClr>
                </a:solidFill>
                <a:latin typeface="Aptos" panose="020B0004020202020204" pitchFamily="34" charset="0"/>
                <a:cs typeface="Arial" panose="020B0604020202020204" pitchFamily="34" charset="0"/>
              </a:rPr>
              <a:t>міст</a:t>
            </a:r>
            <a:r>
              <a:rPr lang="ru-RU" sz="1100" b="1" dirty="0">
                <a:solidFill>
                  <a:prstClr val="black">
                    <a:lumMod val="65000"/>
                    <a:lumOff val="35000"/>
                  </a:prstClr>
                </a:solidFill>
                <a:latin typeface="Aptos" panose="020B0004020202020204" pitchFamily="34" charset="0"/>
                <a:cs typeface="Arial" panose="020B0604020202020204" pitchFamily="34" charset="0"/>
              </a:rPr>
              <a:t> </a:t>
            </a:r>
            <a:r>
              <a:rPr lang="ru-RU" sz="1100" b="1" dirty="0" err="1">
                <a:solidFill>
                  <a:prstClr val="black">
                    <a:lumMod val="65000"/>
                    <a:lumOff val="35000"/>
                  </a:prstClr>
                </a:solidFill>
                <a:latin typeface="Aptos" panose="020B0004020202020204" pitchFamily="34" charset="0"/>
                <a:cs typeface="Arial" panose="020B0604020202020204" pitchFamily="34" charset="0"/>
              </a:rPr>
              <a:t>продовжують</a:t>
            </a:r>
            <a:r>
              <a:rPr lang="ru-RU" sz="1100" b="1" dirty="0">
                <a:solidFill>
                  <a:prstClr val="black">
                    <a:lumMod val="65000"/>
                    <a:lumOff val="35000"/>
                  </a:prstClr>
                </a:solidFill>
                <a:latin typeface="Aptos" panose="020B0004020202020204" pitchFamily="34" charset="0"/>
                <a:cs typeface="Arial" panose="020B0604020202020204" pitchFamily="34" charset="0"/>
              </a:rPr>
              <a:t> </a:t>
            </a:r>
            <a:r>
              <a:rPr lang="ru-RU" sz="1100" b="1" dirty="0" err="1">
                <a:solidFill>
                  <a:prstClr val="black">
                    <a:lumMod val="65000"/>
                    <a:lumOff val="35000"/>
                  </a:prstClr>
                </a:solidFill>
                <a:latin typeface="Aptos" panose="020B0004020202020204" pitchFamily="34" charset="0"/>
                <a:cs typeface="Arial" panose="020B0604020202020204" pitchFamily="34" charset="0"/>
              </a:rPr>
              <a:t>трансформувати</a:t>
            </a:r>
            <a:r>
              <a:rPr lang="ru-RU" sz="1100" b="1" dirty="0">
                <a:solidFill>
                  <a:prstClr val="black">
                    <a:lumMod val="65000"/>
                    <a:lumOff val="35000"/>
                  </a:prstClr>
                </a:solidFill>
                <a:latin typeface="Aptos" panose="020B0004020202020204" pitchFamily="34" charset="0"/>
                <a:cs typeface="Arial" panose="020B0604020202020204" pitchFamily="34" charset="0"/>
              </a:rPr>
              <a:t> </a:t>
            </a:r>
            <a:r>
              <a:rPr lang="ru-RU" sz="1100" b="1" dirty="0" err="1">
                <a:solidFill>
                  <a:prstClr val="black">
                    <a:lumMod val="65000"/>
                    <a:lumOff val="35000"/>
                  </a:prstClr>
                </a:solidFill>
                <a:latin typeface="Aptos" panose="020B0004020202020204" pitchFamily="34" charset="0"/>
                <a:cs typeface="Arial" panose="020B0604020202020204" pitchFamily="34" charset="0"/>
              </a:rPr>
              <a:t>стандартний</a:t>
            </a:r>
            <a:r>
              <a:rPr lang="ru-RU" sz="1100" b="1" dirty="0">
                <a:solidFill>
                  <a:prstClr val="black">
                    <a:lumMod val="65000"/>
                    <a:lumOff val="35000"/>
                  </a:prstClr>
                </a:solidFill>
                <a:latin typeface="Aptos" panose="020B0004020202020204" pitchFamily="34" charset="0"/>
                <a:cs typeface="Arial" panose="020B0604020202020204" pitchFamily="34" charset="0"/>
              </a:rPr>
              <a:t> </a:t>
            </a:r>
            <a:r>
              <a:rPr lang="ru-RU" sz="1100" b="1" dirty="0" err="1">
                <a:solidFill>
                  <a:prstClr val="black">
                    <a:lumMod val="65000"/>
                    <a:lumOff val="35000"/>
                  </a:prstClr>
                </a:solidFill>
                <a:latin typeface="Aptos" panose="020B0004020202020204" pitchFamily="34" charset="0"/>
                <a:cs typeface="Arial" panose="020B0604020202020204" pitchFamily="34" charset="0"/>
              </a:rPr>
              <a:t>outdoor</a:t>
            </a:r>
            <a:r>
              <a:rPr lang="ru-RU" sz="1100" b="1" dirty="0">
                <a:solidFill>
                  <a:prstClr val="black">
                    <a:lumMod val="65000"/>
                    <a:lumOff val="35000"/>
                  </a:prstClr>
                </a:solidFill>
                <a:latin typeface="Aptos" panose="020B0004020202020204" pitchFamily="34" charset="0"/>
                <a:cs typeface="Arial" panose="020B0604020202020204" pitchFamily="34" charset="0"/>
              </a:rPr>
              <a:t>: </a:t>
            </a:r>
            <a:r>
              <a:rPr kumimoji="0" lang="uk-UA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Arial" panose="020B0604020202020204" pitchFamily="34" charset="0"/>
              </a:rPr>
              <a:t>в ряді міст триває скорочення великого формату 6х3 з переходом на середній </a:t>
            </a:r>
            <a:r>
              <a:rPr kumimoji="0" lang="uk-UA" sz="11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Arial" panose="020B0604020202020204" pitchFamily="34" charset="0"/>
              </a:rPr>
              <a:t>скрольний</a:t>
            </a:r>
            <a:r>
              <a:rPr kumimoji="0" lang="uk-UA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Arial" panose="020B0604020202020204" pitchFamily="34" charset="0"/>
              </a:rPr>
              <a:t> формат та цифрові панелі. Водночас </a:t>
            </a:r>
            <a:r>
              <a:rPr kumimoji="0" lang="uk-UA" sz="11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Arial" panose="020B0604020202020204" pitchFamily="34" charset="0"/>
              </a:rPr>
              <a:t>частка 6х3 все ще становить близько половини від загальної кількості </a:t>
            </a:r>
            <a:r>
              <a:rPr kumimoji="0" lang="uk-UA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Arial" panose="020B0604020202020204" pitchFamily="34" charset="0"/>
              </a:rPr>
              <a:t>всіх вуличних </a:t>
            </a:r>
            <a:r>
              <a:rPr kumimoji="0" lang="uk-UA" sz="11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Arial" panose="020B0604020202020204" pitchFamily="34" charset="0"/>
              </a:rPr>
              <a:t>рекламоносіїв</a:t>
            </a:r>
            <a:endParaRPr kumimoji="0" lang="uk-UA" sz="11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Aptos" panose="020B0004020202020204" pitchFamily="34" charset="0"/>
              <a:ea typeface="+mn-ea"/>
              <a:cs typeface="Arial" panose="020B0604020202020204" pitchFamily="34" charset="0"/>
            </a:endParaRPr>
          </a:p>
          <a:p>
            <a:pPr marL="171450" lvl="0" indent="-171450">
              <a:buFont typeface="Arial" panose="020B0604020202020204" pitchFamily="34" charset="0"/>
              <a:buChar char="•"/>
              <a:defRPr/>
            </a:pPr>
            <a:endParaRPr lang="uk-UA" sz="1100" dirty="0">
              <a:solidFill>
                <a:prstClr val="black">
                  <a:lumMod val="65000"/>
                  <a:lumOff val="35000"/>
                </a:prstClr>
              </a:solidFill>
              <a:latin typeface="Aptos" panose="020B0004020202020204" pitchFamily="34" charset="0"/>
              <a:cs typeface="Arial" panose="020B060402020202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  <a:defRPr/>
            </a:pPr>
            <a:r>
              <a:rPr lang="uk-UA" sz="1100" dirty="0">
                <a:solidFill>
                  <a:prstClr val="black">
                    <a:lumMod val="65000"/>
                    <a:lumOff val="35000"/>
                  </a:prstClr>
                </a:solidFill>
                <a:latin typeface="Aptos" panose="020B0004020202020204" pitchFamily="34" charset="0"/>
                <a:cs typeface="Arial" panose="020B0604020202020204" pitchFamily="34" charset="0"/>
              </a:rPr>
              <a:t>У періоди високого попиту зайнятість інвентарю в містах суттєво зростає, звужуючи вибір якісних </a:t>
            </a:r>
            <a:r>
              <a:rPr lang="uk-UA" sz="1100" dirty="0" err="1">
                <a:solidFill>
                  <a:prstClr val="black">
                    <a:lumMod val="65000"/>
                    <a:lumOff val="35000"/>
                  </a:prstClr>
                </a:solidFill>
                <a:latin typeface="Aptos" panose="020B0004020202020204" pitchFamily="34" charset="0"/>
                <a:cs typeface="Arial" panose="020B0604020202020204" pitchFamily="34" charset="0"/>
              </a:rPr>
              <a:t>площин</a:t>
            </a:r>
            <a:r>
              <a:rPr lang="uk-UA" sz="1100" dirty="0">
                <a:solidFill>
                  <a:prstClr val="black">
                    <a:lumMod val="65000"/>
                    <a:lumOff val="35000"/>
                  </a:prstClr>
                </a:solidFill>
                <a:latin typeface="Aptos" panose="020B0004020202020204" pitchFamily="34" charset="0"/>
                <a:cs typeface="Arial" panose="020B0604020202020204" pitchFamily="34" charset="0"/>
              </a:rPr>
              <a:t>. Планування кампаній наперед дозволяє врахувати локальний попит і зберегти ширший вибір локацій. А </a:t>
            </a:r>
            <a:r>
              <a:rPr lang="uk-UA" sz="1100" b="1" dirty="0">
                <a:solidFill>
                  <a:prstClr val="black">
                    <a:lumMod val="65000"/>
                    <a:lumOff val="35000"/>
                  </a:prstClr>
                </a:solidFill>
                <a:latin typeface="Aptos" panose="020B0004020202020204" pitchFamily="34" charset="0"/>
                <a:cs typeface="Arial" panose="020B0604020202020204" pitchFamily="34" charset="0"/>
              </a:rPr>
              <a:t>завчасне бронювання дозволяє забезпечити пріоритетні площини та необхідне покриття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uk-UA" sz="11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Aptos" panose="020B0004020202020204" pitchFamily="34" charset="0"/>
              <a:ea typeface="+mn-ea"/>
              <a:cs typeface="Arial" panose="020B0604020202020204" pitchFamily="34" charset="0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uk-UA" sz="11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Arial" panose="020B0604020202020204" pitchFamily="34" charset="0"/>
              </a:rPr>
              <a:t>Моніторинг і дослідження </a:t>
            </a:r>
            <a:r>
              <a:rPr lang="uk-UA" sz="1100" b="1" dirty="0">
                <a:solidFill>
                  <a:prstClr val="black">
                    <a:lumMod val="65000"/>
                    <a:lumOff val="35000"/>
                  </a:prstClr>
                </a:solidFill>
                <a:latin typeface="Aptos" panose="020B0004020202020204" pitchFamily="34" charset="0"/>
                <a:cs typeface="Arial" panose="020B0604020202020204" pitchFamily="34" charset="0"/>
              </a:rPr>
              <a:t>продовжують розвиватися</a:t>
            </a:r>
            <a:r>
              <a:rPr kumimoji="0" lang="uk-UA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Arial" panose="020B0604020202020204" pitchFamily="34" charset="0"/>
              </a:rPr>
              <a:t>, підвищуючи прозорість, </a:t>
            </a:r>
            <a:r>
              <a:rPr kumimoji="0" lang="uk-UA" sz="11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Arial" panose="020B0604020202020204" pitchFamily="34" charset="0"/>
              </a:rPr>
              <a:t>вимірюваність</a:t>
            </a:r>
            <a:r>
              <a:rPr kumimoji="0" lang="uk-UA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Arial" panose="020B0604020202020204" pitchFamily="34" charset="0"/>
              </a:rPr>
              <a:t> та ефективність планування і розміщення</a:t>
            </a:r>
          </a:p>
        </p:txBody>
      </p:sp>
      <p:sp>
        <p:nvSpPr>
          <p:cNvPr id="7" name="Полілінія: фігура 6">
            <a:extLst>
              <a:ext uri="{FF2B5EF4-FFF2-40B4-BE49-F238E27FC236}">
                <a16:creationId xmlns:a16="http://schemas.microsoft.com/office/drawing/2014/main" id="{FA8370F0-1514-843D-05D8-17B9AD7848D4}"/>
              </a:ext>
            </a:extLst>
          </p:cNvPr>
          <p:cNvSpPr/>
          <p:nvPr/>
        </p:nvSpPr>
        <p:spPr>
          <a:xfrm>
            <a:off x="7334603" y="1392018"/>
            <a:ext cx="909805" cy="909433"/>
          </a:xfrm>
          <a:custGeom>
            <a:avLst/>
            <a:gdLst>
              <a:gd name="csX0" fmla="*/ 1164318 w 1170356"/>
              <a:gd name="csY0" fmla="*/ 574907 h 1169877"/>
              <a:gd name="csX1" fmla="*/ 1159730 w 1170356"/>
              <a:gd name="csY1" fmla="*/ 568025 h 1169877"/>
              <a:gd name="csX2" fmla="*/ 1004155 w 1170356"/>
              <a:gd name="csY2" fmla="*/ 405912 h 1169877"/>
              <a:gd name="csX3" fmla="*/ 1017804 w 1170356"/>
              <a:gd name="csY3" fmla="*/ 367066 h 1169877"/>
              <a:gd name="csX4" fmla="*/ 1083108 w 1170356"/>
              <a:gd name="csY4" fmla="*/ 328908 h 1169877"/>
              <a:gd name="csX5" fmla="*/ 1088920 w 1170356"/>
              <a:gd name="csY5" fmla="*/ 103440 h 1169877"/>
              <a:gd name="csX6" fmla="*/ 863376 w 1170356"/>
              <a:gd name="csY6" fmla="*/ 99158 h 1169877"/>
              <a:gd name="csX7" fmla="*/ 822388 w 1170356"/>
              <a:gd name="csY7" fmla="*/ 162665 h 1169877"/>
              <a:gd name="csX8" fmla="*/ 782969 w 1170356"/>
              <a:gd name="csY8" fmla="*/ 174556 h 1169877"/>
              <a:gd name="csX9" fmla="*/ 627967 w 1170356"/>
              <a:gd name="csY9" fmla="*/ 11792 h 1169877"/>
              <a:gd name="csX10" fmla="*/ 621238 w 1170356"/>
              <a:gd name="csY10" fmla="*/ 6936 h 1169877"/>
              <a:gd name="csX11" fmla="*/ 585680 w 1170356"/>
              <a:gd name="csY11" fmla="*/ 7433 h 1169877"/>
              <a:gd name="csX12" fmla="*/ 405864 w 1170356"/>
              <a:gd name="csY12" fmla="*/ 179909 h 1169877"/>
              <a:gd name="csX13" fmla="*/ 380323 w 1170356"/>
              <a:gd name="csY13" fmla="*/ 162550 h 1169877"/>
              <a:gd name="csX14" fmla="*/ 246541 w 1170356"/>
              <a:gd name="csY14" fmla="*/ 49682 h 1169877"/>
              <a:gd name="csX15" fmla="*/ 223065 w 1170356"/>
              <a:gd name="csY15" fmla="*/ 49491 h 1169877"/>
              <a:gd name="csX16" fmla="*/ 113141 w 1170356"/>
              <a:gd name="csY16" fmla="*/ 321146 h 1169877"/>
              <a:gd name="csX17" fmla="*/ 173819 w 1170356"/>
              <a:gd name="csY17" fmla="*/ 359839 h 1169877"/>
              <a:gd name="csX18" fmla="*/ 189113 w 1170356"/>
              <a:gd name="csY18" fmla="*/ 387789 h 1169877"/>
              <a:gd name="csX19" fmla="*/ 8265 w 1170356"/>
              <a:gd name="csY19" fmla="*/ 561296 h 1169877"/>
              <a:gd name="csX20" fmla="*/ 6965 w 1170356"/>
              <a:gd name="csY20" fmla="*/ 597695 h 1169877"/>
              <a:gd name="csX21" fmla="*/ 170493 w 1170356"/>
              <a:gd name="csY21" fmla="*/ 768182 h 1169877"/>
              <a:gd name="csX22" fmla="*/ 173399 w 1170356"/>
              <a:gd name="csY22" fmla="*/ 770438 h 1169877"/>
              <a:gd name="csX23" fmla="*/ 174393 w 1170356"/>
              <a:gd name="csY23" fmla="*/ 771470 h 1169877"/>
              <a:gd name="csX24" fmla="*/ 217598 w 1170356"/>
              <a:gd name="csY24" fmla="*/ 758356 h 1169877"/>
              <a:gd name="csX25" fmla="*/ 359715 w 1170356"/>
              <a:gd name="csY25" fmla="*/ 633674 h 1169877"/>
              <a:gd name="csX26" fmla="*/ 404105 w 1170356"/>
              <a:gd name="csY26" fmla="*/ 636618 h 1169877"/>
              <a:gd name="csX27" fmla="*/ 483900 w 1170356"/>
              <a:gd name="csY27" fmla="*/ 681887 h 1169877"/>
              <a:gd name="csX28" fmla="*/ 525461 w 1170356"/>
              <a:gd name="csY28" fmla="*/ 763709 h 1169877"/>
              <a:gd name="csX29" fmla="*/ 526531 w 1170356"/>
              <a:gd name="csY29" fmla="*/ 808175 h 1169877"/>
              <a:gd name="csX30" fmla="*/ 395502 w 1170356"/>
              <a:gd name="csY30" fmla="*/ 944481 h 1169877"/>
              <a:gd name="csX31" fmla="*/ 380514 w 1170356"/>
              <a:gd name="csY31" fmla="*/ 987074 h 1169877"/>
              <a:gd name="csX32" fmla="*/ 381508 w 1170356"/>
              <a:gd name="csY32" fmla="*/ 988106 h 1169877"/>
              <a:gd name="csX33" fmla="*/ 383649 w 1170356"/>
              <a:gd name="csY33" fmla="*/ 991165 h 1169877"/>
              <a:gd name="csX34" fmla="*/ 546566 w 1170356"/>
              <a:gd name="csY34" fmla="*/ 1162149 h 1169877"/>
              <a:gd name="csX35" fmla="*/ 583003 w 1170356"/>
              <a:gd name="csY35" fmla="*/ 1162493 h 1169877"/>
              <a:gd name="csX36" fmla="*/ 764425 w 1170356"/>
              <a:gd name="csY36" fmla="*/ 989521 h 1169877"/>
              <a:gd name="csX37" fmla="*/ 791686 w 1170356"/>
              <a:gd name="csY37" fmla="*/ 1006114 h 1169877"/>
              <a:gd name="csX38" fmla="*/ 827665 w 1170356"/>
              <a:gd name="csY38" fmla="*/ 1068513 h 1169877"/>
              <a:gd name="csX39" fmla="*/ 1103908 w 1170356"/>
              <a:gd name="csY39" fmla="*/ 970939 h 1169877"/>
              <a:gd name="csX40" fmla="*/ 1104711 w 1170356"/>
              <a:gd name="csY40" fmla="*/ 947463 h 1169877"/>
              <a:gd name="csX41" fmla="*/ 997999 w 1170356"/>
              <a:gd name="csY41" fmla="*/ 808710 h 1169877"/>
              <a:gd name="csX42" fmla="*/ 981826 w 1170356"/>
              <a:gd name="csY42" fmla="*/ 782405 h 1169877"/>
              <a:gd name="csX43" fmla="*/ 1162139 w 1170356"/>
              <a:gd name="csY43" fmla="*/ 610542 h 1169877"/>
              <a:gd name="csX44" fmla="*/ 1164242 w 1170356"/>
              <a:gd name="csY44" fmla="*/ 574984 h 1169877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  <a:cxn ang="0">
                <a:pos x="csX36" y="csY36"/>
              </a:cxn>
              <a:cxn ang="0">
                <a:pos x="csX37" y="csY37"/>
              </a:cxn>
              <a:cxn ang="0">
                <a:pos x="csX38" y="csY38"/>
              </a:cxn>
              <a:cxn ang="0">
                <a:pos x="csX39" y="csY39"/>
              </a:cxn>
              <a:cxn ang="0">
                <a:pos x="csX40" y="csY40"/>
              </a:cxn>
              <a:cxn ang="0">
                <a:pos x="csX41" y="csY41"/>
              </a:cxn>
              <a:cxn ang="0">
                <a:pos x="csX42" y="csY42"/>
              </a:cxn>
              <a:cxn ang="0">
                <a:pos x="csX43" y="csY43"/>
              </a:cxn>
              <a:cxn ang="0">
                <a:pos x="csX44" y="csY44"/>
              </a:cxn>
            </a:cxnLst>
            <a:rect l="l" t="t" r="r" b="b"/>
            <a:pathLst>
              <a:path w="1170356" h="1169877">
                <a:moveTo>
                  <a:pt x="1164318" y="574907"/>
                </a:moveTo>
                <a:lnTo>
                  <a:pt x="1159730" y="568025"/>
                </a:lnTo>
                <a:lnTo>
                  <a:pt x="1004155" y="405912"/>
                </a:lnTo>
                <a:cubicBezTo>
                  <a:pt x="994978" y="392186"/>
                  <a:pt x="1001019" y="372113"/>
                  <a:pt x="1017804" y="367066"/>
                </a:cubicBezTo>
                <a:cubicBezTo>
                  <a:pt x="1041395" y="359878"/>
                  <a:pt x="1063838" y="347222"/>
                  <a:pt x="1083108" y="328908"/>
                </a:cubicBezTo>
                <a:cubicBezTo>
                  <a:pt x="1147954" y="267045"/>
                  <a:pt x="1150860" y="165227"/>
                  <a:pt x="1088920" y="103440"/>
                </a:cubicBezTo>
                <a:cubicBezTo>
                  <a:pt x="1029886" y="38709"/>
                  <a:pt x="928145" y="37065"/>
                  <a:pt x="863376" y="99158"/>
                </a:cubicBezTo>
                <a:cubicBezTo>
                  <a:pt x="844220" y="117510"/>
                  <a:pt x="830571" y="139380"/>
                  <a:pt x="822388" y="162665"/>
                </a:cubicBezTo>
                <a:cubicBezTo>
                  <a:pt x="816539" y="179182"/>
                  <a:pt x="796236" y="184305"/>
                  <a:pt x="782969" y="174556"/>
                </a:cubicBezTo>
                <a:lnTo>
                  <a:pt x="627967" y="11792"/>
                </a:lnTo>
                <a:lnTo>
                  <a:pt x="621238" y="6936"/>
                </a:lnTo>
                <a:cubicBezTo>
                  <a:pt x="611488" y="-2431"/>
                  <a:pt x="595812" y="-2355"/>
                  <a:pt x="585680" y="7433"/>
                </a:cubicBezTo>
                <a:lnTo>
                  <a:pt x="405864" y="179909"/>
                </a:lnTo>
                <a:cubicBezTo>
                  <a:pt x="394699" y="180635"/>
                  <a:pt x="383726" y="174441"/>
                  <a:pt x="380323" y="162550"/>
                </a:cubicBezTo>
                <a:cubicBezTo>
                  <a:pt x="365029" y="109710"/>
                  <a:pt x="321098" y="64097"/>
                  <a:pt x="246541" y="49682"/>
                </a:cubicBezTo>
                <a:cubicBezTo>
                  <a:pt x="238894" y="48191"/>
                  <a:pt x="230788" y="48115"/>
                  <a:pt x="223065" y="49491"/>
                </a:cubicBezTo>
                <a:cubicBezTo>
                  <a:pt x="70434" y="76332"/>
                  <a:pt x="31129" y="235042"/>
                  <a:pt x="113141" y="321146"/>
                </a:cubicBezTo>
                <a:cubicBezTo>
                  <a:pt x="130500" y="339384"/>
                  <a:pt x="151414" y="352269"/>
                  <a:pt x="173819" y="359839"/>
                </a:cubicBezTo>
                <a:cubicBezTo>
                  <a:pt x="185901" y="363930"/>
                  <a:pt x="191292" y="376242"/>
                  <a:pt x="189113" y="387789"/>
                </a:cubicBezTo>
                <a:lnTo>
                  <a:pt x="8265" y="561296"/>
                </a:lnTo>
                <a:cubicBezTo>
                  <a:pt x="-2250" y="571352"/>
                  <a:pt x="-2785" y="587640"/>
                  <a:pt x="6965" y="597695"/>
                </a:cubicBezTo>
                <a:lnTo>
                  <a:pt x="170493" y="768182"/>
                </a:lnTo>
                <a:lnTo>
                  <a:pt x="173399" y="770438"/>
                </a:lnTo>
                <a:lnTo>
                  <a:pt x="174393" y="771470"/>
                </a:lnTo>
                <a:cubicBezTo>
                  <a:pt x="188272" y="785999"/>
                  <a:pt x="212512" y="778314"/>
                  <a:pt x="217598" y="758356"/>
                </a:cubicBezTo>
                <a:cubicBezTo>
                  <a:pt x="232585" y="700737"/>
                  <a:pt x="280226" y="649312"/>
                  <a:pt x="359715" y="633674"/>
                </a:cubicBezTo>
                <a:cubicBezTo>
                  <a:pt x="374588" y="632603"/>
                  <a:pt x="389538" y="633559"/>
                  <a:pt x="404105" y="636618"/>
                </a:cubicBezTo>
                <a:cubicBezTo>
                  <a:pt x="437560" y="645756"/>
                  <a:pt x="464133" y="661738"/>
                  <a:pt x="483900" y="681887"/>
                </a:cubicBezTo>
                <a:cubicBezTo>
                  <a:pt x="503093" y="702572"/>
                  <a:pt x="517928" y="729833"/>
                  <a:pt x="525461" y="763709"/>
                </a:cubicBezTo>
                <a:cubicBezTo>
                  <a:pt x="527946" y="778314"/>
                  <a:pt x="528290" y="793264"/>
                  <a:pt x="526531" y="808175"/>
                </a:cubicBezTo>
                <a:cubicBezTo>
                  <a:pt x="507261" y="886900"/>
                  <a:pt x="453733" y="932169"/>
                  <a:pt x="395502" y="944481"/>
                </a:cubicBezTo>
                <a:cubicBezTo>
                  <a:pt x="375391" y="948763"/>
                  <a:pt x="366597" y="972621"/>
                  <a:pt x="380514" y="987074"/>
                </a:cubicBezTo>
                <a:lnTo>
                  <a:pt x="381508" y="988106"/>
                </a:lnTo>
                <a:lnTo>
                  <a:pt x="383649" y="991165"/>
                </a:lnTo>
                <a:lnTo>
                  <a:pt x="546566" y="1162149"/>
                </a:lnTo>
                <a:cubicBezTo>
                  <a:pt x="556239" y="1172319"/>
                  <a:pt x="572565" y="1172472"/>
                  <a:pt x="583003" y="1162493"/>
                </a:cubicBezTo>
                <a:lnTo>
                  <a:pt x="764425" y="989521"/>
                </a:lnTo>
                <a:cubicBezTo>
                  <a:pt x="776087" y="987877"/>
                  <a:pt x="788131" y="993879"/>
                  <a:pt x="791686" y="1006114"/>
                </a:cubicBezTo>
                <a:cubicBezTo>
                  <a:pt x="798301" y="1028940"/>
                  <a:pt x="810230" y="1050351"/>
                  <a:pt x="827665" y="1068513"/>
                </a:cubicBezTo>
                <a:cubicBezTo>
                  <a:pt x="909983" y="1154349"/>
                  <a:pt x="1070185" y="1122194"/>
                  <a:pt x="1103908" y="970939"/>
                </a:cubicBezTo>
                <a:cubicBezTo>
                  <a:pt x="1105590" y="963215"/>
                  <a:pt x="1105934" y="955110"/>
                  <a:pt x="1104711" y="947463"/>
                </a:cubicBezTo>
                <a:cubicBezTo>
                  <a:pt x="1093661" y="872332"/>
                  <a:pt x="1050036" y="826336"/>
                  <a:pt x="997999" y="808710"/>
                </a:cubicBezTo>
                <a:cubicBezTo>
                  <a:pt x="986299" y="804734"/>
                  <a:pt x="980449" y="793493"/>
                  <a:pt x="981826" y="782405"/>
                </a:cubicBezTo>
                <a:lnTo>
                  <a:pt x="1162139" y="610542"/>
                </a:lnTo>
                <a:cubicBezTo>
                  <a:pt x="1172309" y="600869"/>
                  <a:pt x="1173074" y="585231"/>
                  <a:pt x="1164242" y="574984"/>
                </a:cubicBezTo>
                <a:close/>
              </a:path>
            </a:pathLst>
          </a:custGeom>
          <a:solidFill>
            <a:srgbClr val="F1592A"/>
          </a:solidFill>
          <a:ln w="3813" cap="flat">
            <a:noFill/>
            <a:prstDash val="solid"/>
            <a:miter/>
          </a:ln>
        </p:spPr>
        <p:txBody>
          <a:bodyPr/>
          <a:lstStyle/>
          <a:p>
            <a:endParaRPr lang="uk-UA">
              <a:solidFill>
                <a:srgbClr val="F1592A"/>
              </a:solidFill>
            </a:endParaRPr>
          </a:p>
        </p:txBody>
      </p:sp>
      <p:sp>
        <p:nvSpPr>
          <p:cNvPr id="8" name="Полілінія: фігура 7">
            <a:extLst>
              <a:ext uri="{FF2B5EF4-FFF2-40B4-BE49-F238E27FC236}">
                <a16:creationId xmlns:a16="http://schemas.microsoft.com/office/drawing/2014/main" id="{C7013BCA-F657-6891-AE61-D7D6599DCD7A}"/>
              </a:ext>
            </a:extLst>
          </p:cNvPr>
          <p:cNvSpPr/>
          <p:nvPr/>
        </p:nvSpPr>
        <p:spPr>
          <a:xfrm>
            <a:off x="6879621" y="2418709"/>
            <a:ext cx="1023744" cy="874267"/>
          </a:xfrm>
          <a:custGeom>
            <a:avLst/>
            <a:gdLst>
              <a:gd name="csX0" fmla="*/ 793095 w 1316925"/>
              <a:gd name="csY0" fmla="*/ 1123074 h 1124641"/>
              <a:gd name="csX1" fmla="*/ 794471 w 1316925"/>
              <a:gd name="csY1" fmla="*/ 1123074 h 1124641"/>
              <a:gd name="csX2" fmla="*/ 798218 w 1316925"/>
              <a:gd name="csY2" fmla="*/ 1123609 h 1124641"/>
              <a:gd name="csX3" fmla="*/ 1034354 w 1316925"/>
              <a:gd name="csY3" fmla="*/ 1124641 h 1124641"/>
              <a:gd name="csX4" fmla="*/ 1059856 w 1316925"/>
              <a:gd name="csY4" fmla="*/ 1098566 h 1124641"/>
              <a:gd name="csX5" fmla="*/ 1060888 w 1316925"/>
              <a:gd name="csY5" fmla="*/ 847901 h 1124641"/>
              <a:gd name="csX6" fmla="*/ 1091705 w 1316925"/>
              <a:gd name="csY6" fmla="*/ 839796 h 1124641"/>
              <a:gd name="csX7" fmla="*/ 1161598 w 1316925"/>
              <a:gd name="csY7" fmla="*/ 857078 h 1124641"/>
              <a:gd name="csX8" fmla="*/ 1282609 w 1316925"/>
              <a:gd name="csY8" fmla="*/ 590240 h 1124641"/>
              <a:gd name="csX9" fmla="*/ 1266283 w 1316925"/>
              <a:gd name="csY9" fmla="*/ 573379 h 1124641"/>
              <a:gd name="csX10" fmla="*/ 1092355 w 1316925"/>
              <a:gd name="csY10" fmla="*/ 554262 h 1124641"/>
              <a:gd name="csX11" fmla="*/ 1062188 w 1316925"/>
              <a:gd name="csY11" fmla="*/ 547647 h 1124641"/>
              <a:gd name="csX12" fmla="*/ 1063182 w 1316925"/>
              <a:gd name="csY12" fmla="*/ 298550 h 1124641"/>
              <a:gd name="csX13" fmla="*/ 1039018 w 1316925"/>
              <a:gd name="csY13" fmla="*/ 272475 h 1124641"/>
              <a:gd name="csX14" fmla="*/ 1030836 w 1316925"/>
              <a:gd name="csY14" fmla="*/ 270907 h 1124641"/>
              <a:gd name="csX15" fmla="*/ 806171 w 1316925"/>
              <a:gd name="csY15" fmla="*/ 270754 h 1124641"/>
              <a:gd name="csX16" fmla="*/ 787666 w 1316925"/>
              <a:gd name="csY16" fmla="*/ 234011 h 1124641"/>
              <a:gd name="csX17" fmla="*/ 805330 w 1316925"/>
              <a:gd name="csY17" fmla="*/ 160524 h 1124641"/>
              <a:gd name="csX18" fmla="*/ 646810 w 1316925"/>
              <a:gd name="csY18" fmla="*/ 55 h 1124641"/>
              <a:gd name="csX19" fmla="*/ 487411 w 1316925"/>
              <a:gd name="csY19" fmla="*/ 159721 h 1124641"/>
              <a:gd name="csX20" fmla="*/ 504846 w 1316925"/>
              <a:gd name="csY20" fmla="*/ 233323 h 1124641"/>
              <a:gd name="csX21" fmla="*/ 486035 w 1316925"/>
              <a:gd name="csY21" fmla="*/ 269989 h 1124641"/>
              <a:gd name="csX22" fmla="*/ 261293 w 1316925"/>
              <a:gd name="csY22" fmla="*/ 268957 h 1124641"/>
              <a:gd name="csX23" fmla="*/ 253188 w 1316925"/>
              <a:gd name="csY23" fmla="*/ 270448 h 1124641"/>
              <a:gd name="csX24" fmla="*/ 231432 w 1316925"/>
              <a:gd name="csY24" fmla="*/ 285474 h 1124641"/>
              <a:gd name="csX25" fmla="*/ 233650 w 1316925"/>
              <a:gd name="csY25" fmla="*/ 297977 h 1124641"/>
              <a:gd name="csX26" fmla="*/ 233229 w 1316925"/>
              <a:gd name="csY26" fmla="*/ 555179 h 1124641"/>
              <a:gd name="csX27" fmla="*/ 219159 w 1316925"/>
              <a:gd name="csY27" fmla="*/ 552388 h 1124641"/>
              <a:gd name="csX28" fmla="*/ 198474 w 1316925"/>
              <a:gd name="csY28" fmla="*/ 551967 h 1124641"/>
              <a:gd name="csX29" fmla="*/ 194116 w 1316925"/>
              <a:gd name="csY29" fmla="*/ 550056 h 1124641"/>
              <a:gd name="csX30" fmla="*/ 170678 w 1316925"/>
              <a:gd name="csY30" fmla="*/ 551815 h 1124641"/>
              <a:gd name="csX31" fmla="*/ 168613 w 1316925"/>
              <a:gd name="csY31" fmla="*/ 552082 h 1124641"/>
              <a:gd name="csX32" fmla="*/ 166549 w 1316925"/>
              <a:gd name="csY32" fmla="*/ 551738 h 1124641"/>
              <a:gd name="csX33" fmla="*/ 142117 w 1316925"/>
              <a:gd name="csY33" fmla="*/ 548679 h 1124641"/>
              <a:gd name="csX34" fmla="*/ 1338 w 1316925"/>
              <a:gd name="csY34" fmla="*/ 676764 h 1124641"/>
              <a:gd name="csX35" fmla="*/ 0 w 1316925"/>
              <a:gd name="csY35" fmla="*/ 695767 h 1124641"/>
              <a:gd name="csX36" fmla="*/ 21946 w 1316925"/>
              <a:gd name="csY36" fmla="*/ 777512 h 1124641"/>
              <a:gd name="csX37" fmla="*/ 32423 w 1316925"/>
              <a:gd name="csY37" fmla="*/ 795864 h 1124641"/>
              <a:gd name="csX38" fmla="*/ 45537 w 1316925"/>
              <a:gd name="csY38" fmla="*/ 809323 h 1124641"/>
              <a:gd name="csX39" fmla="*/ 141352 w 1316925"/>
              <a:gd name="csY39" fmla="*/ 842243 h 1124641"/>
              <a:gd name="csX40" fmla="*/ 165134 w 1316925"/>
              <a:gd name="csY40" fmla="*/ 840254 h 1124641"/>
              <a:gd name="csX41" fmla="*/ 167199 w 1316925"/>
              <a:gd name="csY41" fmla="*/ 839834 h 1124641"/>
              <a:gd name="csX42" fmla="*/ 169263 w 1316925"/>
              <a:gd name="csY42" fmla="*/ 840178 h 1124641"/>
              <a:gd name="csX43" fmla="*/ 185704 w 1316925"/>
              <a:gd name="csY43" fmla="*/ 842854 h 1124641"/>
              <a:gd name="csX44" fmla="*/ 197595 w 1316925"/>
              <a:gd name="csY44" fmla="*/ 837502 h 1124641"/>
              <a:gd name="csX45" fmla="*/ 221415 w 1316925"/>
              <a:gd name="csY45" fmla="*/ 839222 h 1124641"/>
              <a:gd name="csX46" fmla="*/ 232656 w 1316925"/>
              <a:gd name="csY46" fmla="*/ 836966 h 1124641"/>
              <a:gd name="csX47" fmla="*/ 232235 w 1316925"/>
              <a:gd name="csY47" fmla="*/ 1098068 h 1124641"/>
              <a:gd name="csX48" fmla="*/ 230897 w 1316925"/>
              <a:gd name="csY48" fmla="*/ 1107856 h 1124641"/>
              <a:gd name="csX49" fmla="*/ 253494 w 1316925"/>
              <a:gd name="csY49" fmla="*/ 1122653 h 1124641"/>
              <a:gd name="csX50" fmla="*/ 489705 w 1316925"/>
              <a:gd name="csY50" fmla="*/ 1122806 h 1124641"/>
              <a:gd name="csX51" fmla="*/ 493338 w 1316925"/>
              <a:gd name="csY51" fmla="*/ 1122309 h 1124641"/>
              <a:gd name="csX52" fmla="*/ 494752 w 1316925"/>
              <a:gd name="csY52" fmla="*/ 1122309 h 1124641"/>
              <a:gd name="csX53" fmla="*/ 515208 w 1316925"/>
              <a:gd name="csY53" fmla="*/ 1082010 h 1124641"/>
              <a:gd name="csX54" fmla="*/ 523849 w 1316925"/>
              <a:gd name="csY54" fmla="*/ 893209 h 1124641"/>
              <a:gd name="csX55" fmla="*/ 556692 w 1316925"/>
              <a:gd name="csY55" fmla="*/ 863233 h 1124641"/>
              <a:gd name="csX56" fmla="*/ 644669 w 1316925"/>
              <a:gd name="csY56" fmla="*/ 837043 h 1124641"/>
              <a:gd name="csX57" fmla="*/ 732417 w 1316925"/>
              <a:gd name="csY57" fmla="*/ 863654 h 1124641"/>
              <a:gd name="csX58" fmla="*/ 765146 w 1316925"/>
              <a:gd name="csY58" fmla="*/ 893821 h 1124641"/>
              <a:gd name="csX59" fmla="*/ 772716 w 1316925"/>
              <a:gd name="csY59" fmla="*/ 1082698 h 1124641"/>
              <a:gd name="csX60" fmla="*/ 793057 w 1316925"/>
              <a:gd name="csY60" fmla="*/ 1123036 h 1124641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  <a:cxn ang="0">
                <a:pos x="csX36" y="csY36"/>
              </a:cxn>
              <a:cxn ang="0">
                <a:pos x="csX37" y="csY37"/>
              </a:cxn>
              <a:cxn ang="0">
                <a:pos x="csX38" y="csY38"/>
              </a:cxn>
              <a:cxn ang="0">
                <a:pos x="csX39" y="csY39"/>
              </a:cxn>
              <a:cxn ang="0">
                <a:pos x="csX40" y="csY40"/>
              </a:cxn>
              <a:cxn ang="0">
                <a:pos x="csX41" y="csY41"/>
              </a:cxn>
              <a:cxn ang="0">
                <a:pos x="csX42" y="csY42"/>
              </a:cxn>
              <a:cxn ang="0">
                <a:pos x="csX43" y="csY43"/>
              </a:cxn>
              <a:cxn ang="0">
                <a:pos x="csX44" y="csY44"/>
              </a:cxn>
              <a:cxn ang="0">
                <a:pos x="csX45" y="csY45"/>
              </a:cxn>
              <a:cxn ang="0">
                <a:pos x="csX46" y="csY46"/>
              </a:cxn>
              <a:cxn ang="0">
                <a:pos x="csX47" y="csY47"/>
              </a:cxn>
              <a:cxn ang="0">
                <a:pos x="csX48" y="csY48"/>
              </a:cxn>
              <a:cxn ang="0">
                <a:pos x="csX49" y="csY49"/>
              </a:cxn>
              <a:cxn ang="0">
                <a:pos x="csX50" y="csY50"/>
              </a:cxn>
              <a:cxn ang="0">
                <a:pos x="csX51" y="csY51"/>
              </a:cxn>
              <a:cxn ang="0">
                <a:pos x="csX52" y="csY52"/>
              </a:cxn>
              <a:cxn ang="0">
                <a:pos x="csX53" y="csY53"/>
              </a:cxn>
              <a:cxn ang="0">
                <a:pos x="csX54" y="csY54"/>
              </a:cxn>
              <a:cxn ang="0">
                <a:pos x="csX55" y="csY55"/>
              </a:cxn>
              <a:cxn ang="0">
                <a:pos x="csX56" y="csY56"/>
              </a:cxn>
              <a:cxn ang="0">
                <a:pos x="csX57" y="csY57"/>
              </a:cxn>
              <a:cxn ang="0">
                <a:pos x="csX58" y="csY58"/>
              </a:cxn>
              <a:cxn ang="0">
                <a:pos x="csX59" y="csY59"/>
              </a:cxn>
              <a:cxn ang="0">
                <a:pos x="csX60" y="csY60"/>
              </a:cxn>
            </a:cxnLst>
            <a:rect l="l" t="t" r="r" b="b"/>
            <a:pathLst>
              <a:path w="1316925" h="1124641">
                <a:moveTo>
                  <a:pt x="793095" y="1123074"/>
                </a:moveTo>
                <a:lnTo>
                  <a:pt x="794471" y="1123074"/>
                </a:lnTo>
                <a:lnTo>
                  <a:pt x="798218" y="1123609"/>
                </a:lnTo>
                <a:lnTo>
                  <a:pt x="1034354" y="1124641"/>
                </a:lnTo>
                <a:cubicBezTo>
                  <a:pt x="1048424" y="1124718"/>
                  <a:pt x="1059779" y="1112980"/>
                  <a:pt x="1059856" y="1098566"/>
                </a:cubicBezTo>
                <a:lnTo>
                  <a:pt x="1060888" y="847901"/>
                </a:lnTo>
                <a:cubicBezTo>
                  <a:pt x="1067770" y="838419"/>
                  <a:pt x="1080388" y="833831"/>
                  <a:pt x="1091705" y="839796"/>
                </a:cubicBezTo>
                <a:cubicBezTo>
                  <a:pt x="1112696" y="850769"/>
                  <a:pt x="1136439" y="857078"/>
                  <a:pt x="1161598" y="857078"/>
                </a:cubicBezTo>
                <a:cubicBezTo>
                  <a:pt x="1280506" y="857230"/>
                  <a:pt x="1368331" y="719434"/>
                  <a:pt x="1282609" y="590240"/>
                </a:cubicBezTo>
                <a:cubicBezTo>
                  <a:pt x="1278289" y="583740"/>
                  <a:pt x="1272592" y="577852"/>
                  <a:pt x="1266283" y="573379"/>
                </a:cubicBezTo>
                <a:cubicBezTo>
                  <a:pt x="1204420" y="529333"/>
                  <a:pt x="1141142" y="528912"/>
                  <a:pt x="1092355" y="554262"/>
                </a:cubicBezTo>
                <a:cubicBezTo>
                  <a:pt x="1081344" y="559920"/>
                  <a:pt x="1069262" y="556250"/>
                  <a:pt x="1062188" y="547647"/>
                </a:cubicBezTo>
                <a:lnTo>
                  <a:pt x="1063182" y="298550"/>
                </a:lnTo>
                <a:cubicBezTo>
                  <a:pt x="1063297" y="284556"/>
                  <a:pt x="1052515" y="273086"/>
                  <a:pt x="1039018" y="272475"/>
                </a:cubicBezTo>
                <a:lnTo>
                  <a:pt x="1030836" y="270907"/>
                </a:lnTo>
                <a:lnTo>
                  <a:pt x="806171" y="270754"/>
                </a:lnTo>
                <a:cubicBezTo>
                  <a:pt x="789960" y="267886"/>
                  <a:pt x="779636" y="249649"/>
                  <a:pt x="787666" y="234011"/>
                </a:cubicBezTo>
                <a:cubicBezTo>
                  <a:pt x="798792" y="212026"/>
                  <a:pt x="805215" y="187059"/>
                  <a:pt x="805330" y="160524"/>
                </a:cubicBezTo>
                <a:cubicBezTo>
                  <a:pt x="805712" y="70865"/>
                  <a:pt x="734329" y="-1780"/>
                  <a:pt x="646810" y="55"/>
                </a:cubicBezTo>
                <a:cubicBezTo>
                  <a:pt x="559216" y="-2277"/>
                  <a:pt x="487526" y="70024"/>
                  <a:pt x="487411" y="159721"/>
                </a:cubicBezTo>
                <a:cubicBezTo>
                  <a:pt x="487488" y="186256"/>
                  <a:pt x="493644" y="211261"/>
                  <a:pt x="504846" y="233323"/>
                </a:cubicBezTo>
                <a:cubicBezTo>
                  <a:pt x="512723" y="248960"/>
                  <a:pt x="502285" y="267198"/>
                  <a:pt x="486035" y="269989"/>
                </a:cubicBezTo>
                <a:lnTo>
                  <a:pt x="261293" y="268957"/>
                </a:lnTo>
                <a:lnTo>
                  <a:pt x="253188" y="270448"/>
                </a:lnTo>
                <a:cubicBezTo>
                  <a:pt x="243553" y="270869"/>
                  <a:pt x="235447" y="276948"/>
                  <a:pt x="231432" y="285474"/>
                </a:cubicBezTo>
                <a:cubicBezTo>
                  <a:pt x="232809" y="289374"/>
                  <a:pt x="233650" y="293618"/>
                  <a:pt x="233650" y="297977"/>
                </a:cubicBezTo>
                <a:lnTo>
                  <a:pt x="233229" y="555179"/>
                </a:lnTo>
                <a:lnTo>
                  <a:pt x="219159" y="552388"/>
                </a:lnTo>
                <a:cubicBezTo>
                  <a:pt x="212774" y="555179"/>
                  <a:pt x="205471" y="555676"/>
                  <a:pt x="198474" y="551967"/>
                </a:cubicBezTo>
                <a:lnTo>
                  <a:pt x="194116" y="550056"/>
                </a:lnTo>
                <a:cubicBezTo>
                  <a:pt x="186545" y="550132"/>
                  <a:pt x="178746" y="550668"/>
                  <a:pt x="170678" y="551815"/>
                </a:cubicBezTo>
                <a:lnTo>
                  <a:pt x="168613" y="552082"/>
                </a:lnTo>
                <a:lnTo>
                  <a:pt x="166549" y="551738"/>
                </a:lnTo>
                <a:cubicBezTo>
                  <a:pt x="157678" y="550094"/>
                  <a:pt x="149764" y="548679"/>
                  <a:pt x="142117" y="548679"/>
                </a:cubicBezTo>
                <a:cubicBezTo>
                  <a:pt x="70045" y="548832"/>
                  <a:pt x="10361" y="604463"/>
                  <a:pt x="1338" y="676764"/>
                </a:cubicBezTo>
                <a:cubicBezTo>
                  <a:pt x="535" y="682997"/>
                  <a:pt x="0" y="689267"/>
                  <a:pt x="0" y="695767"/>
                </a:cubicBezTo>
                <a:cubicBezTo>
                  <a:pt x="0" y="721728"/>
                  <a:pt x="6959" y="749448"/>
                  <a:pt x="21946" y="777512"/>
                </a:cubicBezTo>
                <a:cubicBezTo>
                  <a:pt x="25158" y="783591"/>
                  <a:pt x="28408" y="789747"/>
                  <a:pt x="32423" y="795864"/>
                </a:cubicBezTo>
                <a:cubicBezTo>
                  <a:pt x="35902" y="801064"/>
                  <a:pt x="40452" y="805767"/>
                  <a:pt x="45537" y="809323"/>
                </a:cubicBezTo>
                <a:cubicBezTo>
                  <a:pt x="78648" y="832760"/>
                  <a:pt x="111109" y="842166"/>
                  <a:pt x="141352" y="842243"/>
                </a:cubicBezTo>
                <a:cubicBezTo>
                  <a:pt x="149458" y="842166"/>
                  <a:pt x="157373" y="841516"/>
                  <a:pt x="165134" y="840254"/>
                </a:cubicBezTo>
                <a:lnTo>
                  <a:pt x="167199" y="839834"/>
                </a:lnTo>
                <a:lnTo>
                  <a:pt x="169263" y="840178"/>
                </a:lnTo>
                <a:cubicBezTo>
                  <a:pt x="175840" y="841248"/>
                  <a:pt x="180963" y="842281"/>
                  <a:pt x="185704" y="842854"/>
                </a:cubicBezTo>
                <a:cubicBezTo>
                  <a:pt x="189681" y="841210"/>
                  <a:pt x="193733" y="839566"/>
                  <a:pt x="197595" y="837502"/>
                </a:cubicBezTo>
                <a:cubicBezTo>
                  <a:pt x="205777" y="833258"/>
                  <a:pt x="214609" y="834634"/>
                  <a:pt x="221415" y="839222"/>
                </a:cubicBezTo>
                <a:lnTo>
                  <a:pt x="232656" y="836966"/>
                </a:lnTo>
                <a:lnTo>
                  <a:pt x="232235" y="1098068"/>
                </a:lnTo>
                <a:cubicBezTo>
                  <a:pt x="232235" y="1101395"/>
                  <a:pt x="231662" y="1104683"/>
                  <a:pt x="230897" y="1107856"/>
                </a:cubicBezTo>
                <a:cubicBezTo>
                  <a:pt x="235027" y="1116536"/>
                  <a:pt x="243476" y="1122653"/>
                  <a:pt x="253494" y="1122653"/>
                </a:cubicBezTo>
                <a:lnTo>
                  <a:pt x="489705" y="1122806"/>
                </a:lnTo>
                <a:lnTo>
                  <a:pt x="493338" y="1122309"/>
                </a:lnTo>
                <a:lnTo>
                  <a:pt x="494752" y="1122309"/>
                </a:lnTo>
                <a:cubicBezTo>
                  <a:pt x="514864" y="1122386"/>
                  <a:pt x="526066" y="1099560"/>
                  <a:pt x="515208" y="1082010"/>
                </a:cubicBezTo>
                <a:cubicBezTo>
                  <a:pt x="484047" y="1031350"/>
                  <a:pt x="480032" y="961419"/>
                  <a:pt x="523849" y="893209"/>
                </a:cubicBezTo>
                <a:cubicBezTo>
                  <a:pt x="533369" y="881662"/>
                  <a:pt x="544419" y="871645"/>
                  <a:pt x="556692" y="863233"/>
                </a:cubicBezTo>
                <a:cubicBezTo>
                  <a:pt x="586477" y="845416"/>
                  <a:pt x="616414" y="837349"/>
                  <a:pt x="644669" y="837043"/>
                </a:cubicBezTo>
                <a:cubicBezTo>
                  <a:pt x="672886" y="837502"/>
                  <a:pt x="702747" y="845760"/>
                  <a:pt x="732417" y="863654"/>
                </a:cubicBezTo>
                <a:cubicBezTo>
                  <a:pt x="744614" y="872104"/>
                  <a:pt x="755663" y="882198"/>
                  <a:pt x="765146" y="893821"/>
                </a:cubicBezTo>
                <a:cubicBezTo>
                  <a:pt x="808618" y="962222"/>
                  <a:pt x="804145" y="1032152"/>
                  <a:pt x="772716" y="1082698"/>
                </a:cubicBezTo>
                <a:cubicBezTo>
                  <a:pt x="761896" y="1100172"/>
                  <a:pt x="772945" y="1123036"/>
                  <a:pt x="793057" y="1123036"/>
                </a:cubicBezTo>
                <a:close/>
              </a:path>
            </a:pathLst>
          </a:custGeom>
          <a:solidFill>
            <a:srgbClr val="F5821F"/>
          </a:solidFill>
          <a:ln w="3813" cap="flat">
            <a:noFill/>
            <a:prstDash val="solid"/>
            <a:miter/>
          </a:ln>
        </p:spPr>
        <p:txBody>
          <a:bodyPr/>
          <a:lstStyle/>
          <a:p>
            <a:endParaRPr lang="uk-UA"/>
          </a:p>
        </p:txBody>
      </p:sp>
      <p:sp>
        <p:nvSpPr>
          <p:cNvPr id="9" name="Полілінія: фігура 8">
            <a:extLst>
              <a:ext uri="{FF2B5EF4-FFF2-40B4-BE49-F238E27FC236}">
                <a16:creationId xmlns:a16="http://schemas.microsoft.com/office/drawing/2014/main" id="{87C9C13A-2F03-077F-E619-8BED9036D5F5}"/>
              </a:ext>
            </a:extLst>
          </p:cNvPr>
          <p:cNvSpPr/>
          <p:nvPr/>
        </p:nvSpPr>
        <p:spPr>
          <a:xfrm>
            <a:off x="6012158" y="1575389"/>
            <a:ext cx="1044733" cy="859494"/>
          </a:xfrm>
          <a:custGeom>
            <a:avLst/>
            <a:gdLst>
              <a:gd name="csX0" fmla="*/ 824639 w 1343925"/>
              <a:gd name="csY0" fmla="*/ 1077153 h 1105637"/>
              <a:gd name="csX1" fmla="*/ 824104 w 1343925"/>
              <a:gd name="csY1" fmla="*/ 1078529 h 1105637"/>
              <a:gd name="csX2" fmla="*/ 823875 w 1343925"/>
              <a:gd name="csY2" fmla="*/ 1079026 h 1105637"/>
              <a:gd name="csX3" fmla="*/ 822536 w 1343925"/>
              <a:gd name="csY3" fmla="*/ 1084417 h 1105637"/>
              <a:gd name="csX4" fmla="*/ 832783 w 1343925"/>
              <a:gd name="csY4" fmla="*/ 1097035 h 1105637"/>
              <a:gd name="csX5" fmla="*/ 1055842 w 1343925"/>
              <a:gd name="csY5" fmla="*/ 1096652 h 1105637"/>
              <a:gd name="csX6" fmla="*/ 1064522 w 1343925"/>
              <a:gd name="csY6" fmla="*/ 1098220 h 1105637"/>
              <a:gd name="csX7" fmla="*/ 1064522 w 1343925"/>
              <a:gd name="csY7" fmla="*/ 1098143 h 1105637"/>
              <a:gd name="csX8" fmla="*/ 1085398 w 1343925"/>
              <a:gd name="csY8" fmla="*/ 1105637 h 1105637"/>
              <a:gd name="csX9" fmla="*/ 1086812 w 1343925"/>
              <a:gd name="csY9" fmla="*/ 1098602 h 1105637"/>
              <a:gd name="csX10" fmla="*/ 1087845 w 1343925"/>
              <a:gd name="csY10" fmla="*/ 847938 h 1105637"/>
              <a:gd name="csX11" fmla="*/ 1118661 w 1343925"/>
              <a:gd name="csY11" fmla="*/ 839794 h 1105637"/>
              <a:gd name="csX12" fmla="*/ 1188554 w 1343925"/>
              <a:gd name="csY12" fmla="*/ 857076 h 1105637"/>
              <a:gd name="csX13" fmla="*/ 1309604 w 1343925"/>
              <a:gd name="csY13" fmla="*/ 590238 h 1105637"/>
              <a:gd name="csX14" fmla="*/ 1293278 w 1343925"/>
              <a:gd name="csY14" fmla="*/ 573377 h 1105637"/>
              <a:gd name="csX15" fmla="*/ 1119273 w 1343925"/>
              <a:gd name="csY15" fmla="*/ 554260 h 1105637"/>
              <a:gd name="csX16" fmla="*/ 1089144 w 1343925"/>
              <a:gd name="csY16" fmla="*/ 547645 h 1105637"/>
              <a:gd name="csX17" fmla="*/ 1090215 w 1343925"/>
              <a:gd name="csY17" fmla="*/ 298549 h 1105637"/>
              <a:gd name="csX18" fmla="*/ 1065974 w 1343925"/>
              <a:gd name="csY18" fmla="*/ 272473 h 1105637"/>
              <a:gd name="csX19" fmla="*/ 1057792 w 1343925"/>
              <a:gd name="csY19" fmla="*/ 270905 h 1105637"/>
              <a:gd name="csX20" fmla="*/ 833127 w 1343925"/>
              <a:gd name="csY20" fmla="*/ 270752 h 1105637"/>
              <a:gd name="csX21" fmla="*/ 814545 w 1343925"/>
              <a:gd name="csY21" fmla="*/ 234009 h 1105637"/>
              <a:gd name="csX22" fmla="*/ 832286 w 1343925"/>
              <a:gd name="csY22" fmla="*/ 160523 h 1105637"/>
              <a:gd name="csX23" fmla="*/ 673728 w 1343925"/>
              <a:gd name="csY23" fmla="*/ 53 h 1105637"/>
              <a:gd name="csX24" fmla="*/ 514368 w 1343925"/>
              <a:gd name="csY24" fmla="*/ 159720 h 1105637"/>
              <a:gd name="csX25" fmla="*/ 531802 w 1343925"/>
              <a:gd name="csY25" fmla="*/ 233321 h 1105637"/>
              <a:gd name="csX26" fmla="*/ 513029 w 1343925"/>
              <a:gd name="csY26" fmla="*/ 269911 h 1105637"/>
              <a:gd name="csX27" fmla="*/ 288250 w 1343925"/>
              <a:gd name="csY27" fmla="*/ 268955 h 1105637"/>
              <a:gd name="csX28" fmla="*/ 280106 w 1343925"/>
              <a:gd name="csY28" fmla="*/ 270446 h 1105637"/>
              <a:gd name="csX29" fmla="*/ 255789 w 1343925"/>
              <a:gd name="csY29" fmla="*/ 296484 h 1105637"/>
              <a:gd name="csX30" fmla="*/ 255559 w 1343925"/>
              <a:gd name="csY30" fmla="*/ 545581 h 1105637"/>
              <a:gd name="csX31" fmla="*/ 225392 w 1343925"/>
              <a:gd name="csY31" fmla="*/ 552004 h 1105637"/>
              <a:gd name="csX32" fmla="*/ 51312 w 1343925"/>
              <a:gd name="csY32" fmla="*/ 570318 h 1105637"/>
              <a:gd name="csX33" fmla="*/ 34871 w 1343925"/>
              <a:gd name="csY33" fmla="*/ 587103 h 1105637"/>
              <a:gd name="csX34" fmla="*/ 154582 w 1343925"/>
              <a:gd name="csY34" fmla="*/ 854476 h 1105637"/>
              <a:gd name="csX35" fmla="*/ 224513 w 1343925"/>
              <a:gd name="csY35" fmla="*/ 837538 h 1105637"/>
              <a:gd name="csX36" fmla="*/ 255292 w 1343925"/>
              <a:gd name="csY36" fmla="*/ 845873 h 1105637"/>
              <a:gd name="csX37" fmla="*/ 255101 w 1343925"/>
              <a:gd name="csY37" fmla="*/ 1096537 h 1105637"/>
              <a:gd name="csX38" fmla="*/ 256821 w 1343925"/>
              <a:gd name="csY38" fmla="*/ 1105408 h 1105637"/>
              <a:gd name="csX39" fmla="*/ 277582 w 1343925"/>
              <a:gd name="csY39" fmla="*/ 1098105 h 1105637"/>
              <a:gd name="csX40" fmla="*/ 277582 w 1343925"/>
              <a:gd name="csY40" fmla="*/ 1098182 h 1105637"/>
              <a:gd name="csX41" fmla="*/ 286262 w 1343925"/>
              <a:gd name="csY41" fmla="*/ 1096614 h 1105637"/>
              <a:gd name="csX42" fmla="*/ 509321 w 1343925"/>
              <a:gd name="csY42" fmla="*/ 1096996 h 1105637"/>
              <a:gd name="csX43" fmla="*/ 519491 w 1343925"/>
              <a:gd name="csY43" fmla="*/ 1084455 h 1105637"/>
              <a:gd name="csX44" fmla="*/ 518191 w 1343925"/>
              <a:gd name="csY44" fmla="*/ 1078988 h 1105637"/>
              <a:gd name="csX45" fmla="*/ 517923 w 1343925"/>
              <a:gd name="csY45" fmla="*/ 1078376 h 1105637"/>
              <a:gd name="csX46" fmla="*/ 517618 w 1343925"/>
              <a:gd name="csY46" fmla="*/ 1077764 h 1105637"/>
              <a:gd name="csX47" fmla="*/ 517312 w 1343925"/>
              <a:gd name="csY47" fmla="*/ 1077000 h 1105637"/>
              <a:gd name="csX48" fmla="*/ 499189 w 1343925"/>
              <a:gd name="csY48" fmla="*/ 1000531 h 1105637"/>
              <a:gd name="csX49" fmla="*/ 499189 w 1343925"/>
              <a:gd name="csY49" fmla="*/ 1000531 h 1105637"/>
              <a:gd name="csX50" fmla="*/ 499189 w 1343925"/>
              <a:gd name="csY50" fmla="*/ 999231 h 1105637"/>
              <a:gd name="csX51" fmla="*/ 506797 w 1343925"/>
              <a:gd name="csY51" fmla="*/ 950482 h 1105637"/>
              <a:gd name="csX52" fmla="*/ 667305 w 1343925"/>
              <a:gd name="csY52" fmla="*/ 826680 h 1105637"/>
              <a:gd name="csX53" fmla="*/ 671358 w 1343925"/>
              <a:gd name="csY53" fmla="*/ 826756 h 1105637"/>
              <a:gd name="csX54" fmla="*/ 674761 w 1343925"/>
              <a:gd name="csY54" fmla="*/ 826680 h 1105637"/>
              <a:gd name="csX55" fmla="*/ 835230 w 1343925"/>
              <a:gd name="csY55" fmla="*/ 950482 h 1105637"/>
              <a:gd name="csX56" fmla="*/ 842801 w 1343925"/>
              <a:gd name="csY56" fmla="*/ 999308 h 1105637"/>
              <a:gd name="csX57" fmla="*/ 842801 w 1343925"/>
              <a:gd name="csY57" fmla="*/ 999652 h 1105637"/>
              <a:gd name="csX58" fmla="*/ 824639 w 1343925"/>
              <a:gd name="csY58" fmla="*/ 1077153 h 1105637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  <a:cxn ang="0">
                <a:pos x="csX36" y="csY36"/>
              </a:cxn>
              <a:cxn ang="0">
                <a:pos x="csX37" y="csY37"/>
              </a:cxn>
              <a:cxn ang="0">
                <a:pos x="csX38" y="csY38"/>
              </a:cxn>
              <a:cxn ang="0">
                <a:pos x="csX39" y="csY39"/>
              </a:cxn>
              <a:cxn ang="0">
                <a:pos x="csX40" y="csY40"/>
              </a:cxn>
              <a:cxn ang="0">
                <a:pos x="csX41" y="csY41"/>
              </a:cxn>
              <a:cxn ang="0">
                <a:pos x="csX42" y="csY42"/>
              </a:cxn>
              <a:cxn ang="0">
                <a:pos x="csX43" y="csY43"/>
              </a:cxn>
              <a:cxn ang="0">
                <a:pos x="csX44" y="csY44"/>
              </a:cxn>
              <a:cxn ang="0">
                <a:pos x="csX45" y="csY45"/>
              </a:cxn>
              <a:cxn ang="0">
                <a:pos x="csX46" y="csY46"/>
              </a:cxn>
              <a:cxn ang="0">
                <a:pos x="csX47" y="csY47"/>
              </a:cxn>
              <a:cxn ang="0">
                <a:pos x="csX48" y="csY48"/>
              </a:cxn>
              <a:cxn ang="0">
                <a:pos x="csX49" y="csY49"/>
              </a:cxn>
              <a:cxn ang="0">
                <a:pos x="csX50" y="csY50"/>
              </a:cxn>
              <a:cxn ang="0">
                <a:pos x="csX51" y="csY51"/>
              </a:cxn>
              <a:cxn ang="0">
                <a:pos x="csX52" y="csY52"/>
              </a:cxn>
              <a:cxn ang="0">
                <a:pos x="csX53" y="csY53"/>
              </a:cxn>
              <a:cxn ang="0">
                <a:pos x="csX54" y="csY54"/>
              </a:cxn>
              <a:cxn ang="0">
                <a:pos x="csX55" y="csY55"/>
              </a:cxn>
              <a:cxn ang="0">
                <a:pos x="csX56" y="csY56"/>
              </a:cxn>
              <a:cxn ang="0">
                <a:pos x="csX57" y="csY57"/>
              </a:cxn>
              <a:cxn ang="0">
                <a:pos x="csX58" y="csY58"/>
              </a:cxn>
            </a:cxnLst>
            <a:rect l="l" t="t" r="r" b="b"/>
            <a:pathLst>
              <a:path w="1343925" h="1105637">
                <a:moveTo>
                  <a:pt x="824639" y="1077153"/>
                </a:moveTo>
                <a:lnTo>
                  <a:pt x="824104" y="1078529"/>
                </a:lnTo>
                <a:lnTo>
                  <a:pt x="823875" y="1079026"/>
                </a:lnTo>
                <a:lnTo>
                  <a:pt x="822536" y="1084417"/>
                </a:lnTo>
                <a:cubicBezTo>
                  <a:pt x="822460" y="1090076"/>
                  <a:pt x="827086" y="1095811"/>
                  <a:pt x="832783" y="1097035"/>
                </a:cubicBezTo>
                <a:lnTo>
                  <a:pt x="1055842" y="1096652"/>
                </a:lnTo>
                <a:cubicBezTo>
                  <a:pt x="1059054" y="1096652"/>
                  <a:pt x="1061731" y="1097532"/>
                  <a:pt x="1064522" y="1098220"/>
                </a:cubicBezTo>
                <a:lnTo>
                  <a:pt x="1064522" y="1098143"/>
                </a:lnTo>
                <a:cubicBezTo>
                  <a:pt x="1072360" y="1098487"/>
                  <a:pt x="1079509" y="1101202"/>
                  <a:pt x="1085398" y="1105637"/>
                </a:cubicBezTo>
                <a:lnTo>
                  <a:pt x="1086812" y="1098602"/>
                </a:lnTo>
                <a:lnTo>
                  <a:pt x="1087845" y="847938"/>
                </a:lnTo>
                <a:cubicBezTo>
                  <a:pt x="1094765" y="838456"/>
                  <a:pt x="1107344" y="833944"/>
                  <a:pt x="1118661" y="839794"/>
                </a:cubicBezTo>
                <a:cubicBezTo>
                  <a:pt x="1139614" y="850767"/>
                  <a:pt x="1163357" y="857076"/>
                  <a:pt x="1188554" y="857076"/>
                </a:cubicBezTo>
                <a:cubicBezTo>
                  <a:pt x="1307539" y="857229"/>
                  <a:pt x="1395325" y="719432"/>
                  <a:pt x="1309604" y="590238"/>
                </a:cubicBezTo>
                <a:cubicBezTo>
                  <a:pt x="1305245" y="583739"/>
                  <a:pt x="1299625" y="577889"/>
                  <a:pt x="1293278" y="573377"/>
                </a:cubicBezTo>
                <a:cubicBezTo>
                  <a:pt x="1231453" y="529331"/>
                  <a:pt x="1168098" y="528910"/>
                  <a:pt x="1119273" y="554260"/>
                </a:cubicBezTo>
                <a:cubicBezTo>
                  <a:pt x="1108338" y="559919"/>
                  <a:pt x="1096141" y="556248"/>
                  <a:pt x="1089144" y="547645"/>
                </a:cubicBezTo>
                <a:lnTo>
                  <a:pt x="1090215" y="298549"/>
                </a:lnTo>
                <a:cubicBezTo>
                  <a:pt x="1090215" y="284555"/>
                  <a:pt x="1079471" y="273085"/>
                  <a:pt x="1065974" y="272473"/>
                </a:cubicBezTo>
                <a:lnTo>
                  <a:pt x="1057792" y="270905"/>
                </a:lnTo>
                <a:lnTo>
                  <a:pt x="833127" y="270752"/>
                </a:lnTo>
                <a:cubicBezTo>
                  <a:pt x="816878" y="267885"/>
                  <a:pt x="806554" y="249647"/>
                  <a:pt x="814545" y="234009"/>
                </a:cubicBezTo>
                <a:cubicBezTo>
                  <a:pt x="825748" y="212024"/>
                  <a:pt x="832133" y="187019"/>
                  <a:pt x="832286" y="160523"/>
                </a:cubicBezTo>
                <a:cubicBezTo>
                  <a:pt x="832707" y="70825"/>
                  <a:pt x="761285" y="-1782"/>
                  <a:pt x="673728" y="53"/>
                </a:cubicBezTo>
                <a:cubicBezTo>
                  <a:pt x="586210" y="-2241"/>
                  <a:pt x="514482" y="70060"/>
                  <a:pt x="514368" y="159720"/>
                </a:cubicBezTo>
                <a:cubicBezTo>
                  <a:pt x="514368" y="186293"/>
                  <a:pt x="520638" y="211298"/>
                  <a:pt x="531802" y="233321"/>
                </a:cubicBezTo>
                <a:cubicBezTo>
                  <a:pt x="539679" y="248959"/>
                  <a:pt x="529279" y="267196"/>
                  <a:pt x="513029" y="269911"/>
                </a:cubicBezTo>
                <a:lnTo>
                  <a:pt x="288250" y="268955"/>
                </a:lnTo>
                <a:lnTo>
                  <a:pt x="280106" y="270446"/>
                </a:lnTo>
                <a:cubicBezTo>
                  <a:pt x="266571" y="271020"/>
                  <a:pt x="255789" y="282414"/>
                  <a:pt x="255789" y="296484"/>
                </a:cubicBezTo>
                <a:lnTo>
                  <a:pt x="255559" y="545581"/>
                </a:lnTo>
                <a:cubicBezTo>
                  <a:pt x="248410" y="554107"/>
                  <a:pt x="236289" y="557816"/>
                  <a:pt x="225392" y="552004"/>
                </a:cubicBezTo>
                <a:cubicBezTo>
                  <a:pt x="176720" y="526463"/>
                  <a:pt x="113328" y="526540"/>
                  <a:pt x="51312" y="570318"/>
                </a:cubicBezTo>
                <a:cubicBezTo>
                  <a:pt x="44965" y="574753"/>
                  <a:pt x="39306" y="580642"/>
                  <a:pt x="34871" y="587103"/>
                </a:cubicBezTo>
                <a:cubicBezTo>
                  <a:pt x="-51539" y="715800"/>
                  <a:pt x="35635" y="854017"/>
                  <a:pt x="154582" y="854476"/>
                </a:cubicBezTo>
                <a:cubicBezTo>
                  <a:pt x="179779" y="854629"/>
                  <a:pt x="203561" y="848473"/>
                  <a:pt x="224513" y="837538"/>
                </a:cubicBezTo>
                <a:cubicBezTo>
                  <a:pt x="235907" y="831688"/>
                  <a:pt x="248524" y="836315"/>
                  <a:pt x="255292" y="845873"/>
                </a:cubicBezTo>
                <a:lnTo>
                  <a:pt x="255101" y="1096537"/>
                </a:lnTo>
                <a:cubicBezTo>
                  <a:pt x="255101" y="1099673"/>
                  <a:pt x="255827" y="1102617"/>
                  <a:pt x="256821" y="1105408"/>
                </a:cubicBezTo>
                <a:cubicBezTo>
                  <a:pt x="262671" y="1101087"/>
                  <a:pt x="269783" y="1098449"/>
                  <a:pt x="277582" y="1098105"/>
                </a:cubicBezTo>
                <a:lnTo>
                  <a:pt x="277582" y="1098182"/>
                </a:lnTo>
                <a:cubicBezTo>
                  <a:pt x="280335" y="1097493"/>
                  <a:pt x="283088" y="1096614"/>
                  <a:pt x="286262" y="1096614"/>
                </a:cubicBezTo>
                <a:lnTo>
                  <a:pt x="509321" y="1096996"/>
                </a:lnTo>
                <a:cubicBezTo>
                  <a:pt x="514979" y="1095773"/>
                  <a:pt x="519606" y="1090038"/>
                  <a:pt x="519491" y="1084455"/>
                </a:cubicBezTo>
                <a:lnTo>
                  <a:pt x="518191" y="1078988"/>
                </a:lnTo>
                <a:lnTo>
                  <a:pt x="517923" y="1078376"/>
                </a:lnTo>
                <a:lnTo>
                  <a:pt x="517618" y="1077764"/>
                </a:lnTo>
                <a:lnTo>
                  <a:pt x="517312" y="1077000"/>
                </a:lnTo>
                <a:cubicBezTo>
                  <a:pt x="505956" y="1053983"/>
                  <a:pt x="499380" y="1028022"/>
                  <a:pt x="499189" y="1000531"/>
                </a:cubicBezTo>
                <a:lnTo>
                  <a:pt x="499189" y="1000531"/>
                </a:lnTo>
                <a:lnTo>
                  <a:pt x="499189" y="999231"/>
                </a:lnTo>
                <a:cubicBezTo>
                  <a:pt x="499189" y="981834"/>
                  <a:pt x="502477" y="965661"/>
                  <a:pt x="506797" y="950482"/>
                </a:cubicBezTo>
                <a:cubicBezTo>
                  <a:pt x="527291" y="879405"/>
                  <a:pt x="590798" y="826680"/>
                  <a:pt x="667305" y="826680"/>
                </a:cubicBezTo>
                <a:lnTo>
                  <a:pt x="671358" y="826756"/>
                </a:lnTo>
                <a:lnTo>
                  <a:pt x="674761" y="826680"/>
                </a:lnTo>
                <a:cubicBezTo>
                  <a:pt x="751191" y="826680"/>
                  <a:pt x="814737" y="879405"/>
                  <a:pt x="835230" y="950482"/>
                </a:cubicBezTo>
                <a:cubicBezTo>
                  <a:pt x="839551" y="965661"/>
                  <a:pt x="842801" y="981834"/>
                  <a:pt x="842801" y="999308"/>
                </a:cubicBezTo>
                <a:lnTo>
                  <a:pt x="842801" y="999652"/>
                </a:lnTo>
                <a:cubicBezTo>
                  <a:pt x="842801" y="1027563"/>
                  <a:pt x="836110" y="1053868"/>
                  <a:pt x="824639" y="1077153"/>
                </a:cubicBezTo>
                <a:close/>
              </a:path>
            </a:pathLst>
          </a:custGeom>
          <a:solidFill>
            <a:srgbClr val="F5821F"/>
          </a:solidFill>
          <a:ln w="3813" cap="flat">
            <a:noFill/>
            <a:prstDash val="solid"/>
            <a:miter/>
          </a:ln>
        </p:spPr>
        <p:txBody>
          <a:bodyPr/>
          <a:lstStyle/>
          <a:p>
            <a:endParaRPr lang="uk-UA"/>
          </a:p>
        </p:txBody>
      </p:sp>
      <p:sp>
        <p:nvSpPr>
          <p:cNvPr id="10" name="Полілінія: фігура 9">
            <a:extLst>
              <a:ext uri="{FF2B5EF4-FFF2-40B4-BE49-F238E27FC236}">
                <a16:creationId xmlns:a16="http://schemas.microsoft.com/office/drawing/2014/main" id="{6C9DD3E3-3C62-4A0A-82D9-F67050C5A661}"/>
              </a:ext>
            </a:extLst>
          </p:cNvPr>
          <p:cNvSpPr/>
          <p:nvPr/>
        </p:nvSpPr>
        <p:spPr>
          <a:xfrm>
            <a:off x="6026383" y="2423733"/>
            <a:ext cx="826639" cy="853567"/>
          </a:xfrm>
          <a:custGeom>
            <a:avLst/>
            <a:gdLst>
              <a:gd name="csX0" fmla="*/ 887878 w 1063373"/>
              <a:gd name="csY0" fmla="*/ 552066 h 1098013"/>
              <a:gd name="csX1" fmla="*/ 997610 w 1063373"/>
              <a:gd name="csY1" fmla="*/ 509664 h 1098013"/>
              <a:gd name="csX2" fmla="*/ 997687 w 1063373"/>
              <a:gd name="csY2" fmla="*/ 522243 h 1098013"/>
              <a:gd name="csX3" fmla="*/ 997687 w 1063373"/>
              <a:gd name="csY3" fmla="*/ 509664 h 1098013"/>
              <a:gd name="csX4" fmla="*/ 1025139 w 1063373"/>
              <a:gd name="csY4" fmla="*/ 512875 h 1098013"/>
              <a:gd name="csX5" fmla="*/ 1050527 w 1063373"/>
              <a:gd name="csY5" fmla="*/ 510964 h 1098013"/>
              <a:gd name="csX6" fmla="*/ 1063068 w 1063373"/>
              <a:gd name="csY6" fmla="*/ 511576 h 1098013"/>
              <a:gd name="csX7" fmla="*/ 1063374 w 1063373"/>
              <a:gd name="csY7" fmla="*/ 284731 h 1098013"/>
              <a:gd name="csX8" fmla="*/ 1052286 w 1063373"/>
              <a:gd name="csY8" fmla="*/ 271693 h 1098013"/>
              <a:gd name="csX9" fmla="*/ 1051444 w 1063373"/>
              <a:gd name="csY9" fmla="*/ 271464 h 1098013"/>
              <a:gd name="csX10" fmla="*/ 1049494 w 1063373"/>
              <a:gd name="csY10" fmla="*/ 271387 h 1098013"/>
              <a:gd name="csX11" fmla="*/ 1047621 w 1063373"/>
              <a:gd name="csY11" fmla="*/ 270699 h 1098013"/>
              <a:gd name="csX12" fmla="*/ 1043836 w 1063373"/>
              <a:gd name="csY12" fmla="*/ 269934 h 1098013"/>
              <a:gd name="csX13" fmla="*/ 818024 w 1063373"/>
              <a:gd name="csY13" fmla="*/ 270317 h 1098013"/>
              <a:gd name="csX14" fmla="*/ 816915 w 1063373"/>
              <a:gd name="csY14" fmla="*/ 270126 h 1098013"/>
              <a:gd name="csX15" fmla="*/ 785448 w 1063373"/>
              <a:gd name="csY15" fmla="*/ 235371 h 1098013"/>
              <a:gd name="csX16" fmla="*/ 784836 w 1063373"/>
              <a:gd name="csY16" fmla="*/ 231968 h 1098013"/>
              <a:gd name="csX17" fmla="*/ 788622 w 1063373"/>
              <a:gd name="csY17" fmla="*/ 215909 h 1098013"/>
              <a:gd name="csX18" fmla="*/ 788507 w 1063373"/>
              <a:gd name="csY18" fmla="*/ 215909 h 1098013"/>
              <a:gd name="csX19" fmla="*/ 789004 w 1063373"/>
              <a:gd name="csY19" fmla="*/ 214609 h 1098013"/>
              <a:gd name="csX20" fmla="*/ 789310 w 1063373"/>
              <a:gd name="csY20" fmla="*/ 214189 h 1098013"/>
              <a:gd name="csX21" fmla="*/ 805101 w 1063373"/>
              <a:gd name="csY21" fmla="*/ 147202 h 1098013"/>
              <a:gd name="csX22" fmla="*/ 805101 w 1063373"/>
              <a:gd name="csY22" fmla="*/ 146858 h 1098013"/>
              <a:gd name="csX23" fmla="*/ 798524 w 1063373"/>
              <a:gd name="csY23" fmla="*/ 105221 h 1098013"/>
              <a:gd name="csX24" fmla="*/ 662754 w 1063373"/>
              <a:gd name="csY24" fmla="*/ 0 h 1098013"/>
              <a:gd name="csX25" fmla="*/ 659466 w 1063373"/>
              <a:gd name="csY25" fmla="*/ 77 h 1098013"/>
              <a:gd name="csX26" fmla="*/ 658739 w 1063373"/>
              <a:gd name="csY26" fmla="*/ 77 h 1098013"/>
              <a:gd name="csX27" fmla="*/ 655337 w 1063373"/>
              <a:gd name="csY27" fmla="*/ 0 h 1098013"/>
              <a:gd name="csX28" fmla="*/ 574471 w 1063373"/>
              <a:gd name="csY28" fmla="*/ 26764 h 1098013"/>
              <a:gd name="csX29" fmla="*/ 519605 w 1063373"/>
              <a:gd name="csY29" fmla="*/ 105221 h 1098013"/>
              <a:gd name="csX30" fmla="*/ 514558 w 1063373"/>
              <a:gd name="csY30" fmla="*/ 128773 h 1098013"/>
              <a:gd name="csX31" fmla="*/ 512952 w 1063373"/>
              <a:gd name="csY31" fmla="*/ 146743 h 1098013"/>
              <a:gd name="csX32" fmla="*/ 512952 w 1063373"/>
              <a:gd name="csY32" fmla="*/ 147240 h 1098013"/>
              <a:gd name="csX33" fmla="*/ 528857 w 1063373"/>
              <a:gd name="csY33" fmla="*/ 214151 h 1098013"/>
              <a:gd name="csX34" fmla="*/ 529163 w 1063373"/>
              <a:gd name="csY34" fmla="*/ 214724 h 1098013"/>
              <a:gd name="csX35" fmla="*/ 529393 w 1063373"/>
              <a:gd name="csY35" fmla="*/ 215336 h 1098013"/>
              <a:gd name="csX36" fmla="*/ 529699 w 1063373"/>
              <a:gd name="csY36" fmla="*/ 216101 h 1098013"/>
              <a:gd name="csX37" fmla="*/ 529584 w 1063373"/>
              <a:gd name="csY37" fmla="*/ 216177 h 1098013"/>
              <a:gd name="csX38" fmla="*/ 533254 w 1063373"/>
              <a:gd name="csY38" fmla="*/ 232082 h 1098013"/>
              <a:gd name="csX39" fmla="*/ 532681 w 1063373"/>
              <a:gd name="csY39" fmla="*/ 235141 h 1098013"/>
              <a:gd name="csX40" fmla="*/ 501214 w 1063373"/>
              <a:gd name="csY40" fmla="*/ 270164 h 1098013"/>
              <a:gd name="csX41" fmla="*/ 500143 w 1063373"/>
              <a:gd name="csY41" fmla="*/ 270355 h 1098013"/>
              <a:gd name="csX42" fmla="*/ 274331 w 1063373"/>
              <a:gd name="csY42" fmla="*/ 269973 h 1098013"/>
              <a:gd name="csX43" fmla="*/ 272496 w 1063373"/>
              <a:gd name="csY43" fmla="*/ 270317 h 1098013"/>
              <a:gd name="csX44" fmla="*/ 270508 w 1063373"/>
              <a:gd name="csY44" fmla="*/ 270737 h 1098013"/>
              <a:gd name="csX45" fmla="*/ 268673 w 1063373"/>
              <a:gd name="csY45" fmla="*/ 271426 h 1098013"/>
              <a:gd name="csX46" fmla="*/ 266685 w 1063373"/>
              <a:gd name="csY46" fmla="*/ 271502 h 1098013"/>
              <a:gd name="csX47" fmla="*/ 254717 w 1063373"/>
              <a:gd name="csY47" fmla="*/ 284693 h 1098013"/>
              <a:gd name="csX48" fmla="*/ 255138 w 1063373"/>
              <a:gd name="csY48" fmla="*/ 538416 h 1098013"/>
              <a:gd name="csX49" fmla="*/ 252194 w 1063373"/>
              <a:gd name="csY49" fmla="*/ 542048 h 1098013"/>
              <a:gd name="csX50" fmla="*/ 223212 w 1063373"/>
              <a:gd name="csY50" fmla="*/ 555927 h 1098013"/>
              <a:gd name="csX51" fmla="*/ 206121 w 1063373"/>
              <a:gd name="csY51" fmla="*/ 551683 h 1098013"/>
              <a:gd name="csX52" fmla="*/ 142346 w 1063373"/>
              <a:gd name="csY52" fmla="*/ 536045 h 1098013"/>
              <a:gd name="csX53" fmla="*/ 45537 w 1063373"/>
              <a:gd name="csY53" fmla="*/ 569577 h 1098013"/>
              <a:gd name="csX54" fmla="*/ 32423 w 1063373"/>
              <a:gd name="csY54" fmla="*/ 583036 h 1098013"/>
              <a:gd name="csX55" fmla="*/ 0 w 1063373"/>
              <a:gd name="csY55" fmla="*/ 683095 h 1098013"/>
              <a:gd name="csX56" fmla="*/ 141964 w 1063373"/>
              <a:gd name="csY56" fmla="*/ 830144 h 1098013"/>
              <a:gd name="csX57" fmla="*/ 142232 w 1063373"/>
              <a:gd name="csY57" fmla="*/ 830144 h 1098013"/>
              <a:gd name="csX58" fmla="*/ 206045 w 1063373"/>
              <a:gd name="csY58" fmla="*/ 814506 h 1098013"/>
              <a:gd name="csX59" fmla="*/ 222600 w 1063373"/>
              <a:gd name="csY59" fmla="*/ 810415 h 1098013"/>
              <a:gd name="csX60" fmla="*/ 253264 w 1063373"/>
              <a:gd name="csY60" fmla="*/ 826588 h 1098013"/>
              <a:gd name="csX61" fmla="*/ 255711 w 1063373"/>
              <a:gd name="csY61" fmla="*/ 829991 h 1098013"/>
              <a:gd name="csX62" fmla="*/ 256094 w 1063373"/>
              <a:gd name="csY62" fmla="*/ 1084746 h 1098013"/>
              <a:gd name="csX63" fmla="*/ 268596 w 1063373"/>
              <a:gd name="csY63" fmla="*/ 1097976 h 1098013"/>
              <a:gd name="csX64" fmla="*/ 503852 w 1063373"/>
              <a:gd name="csY64" fmla="*/ 1097593 h 1098013"/>
              <a:gd name="csX65" fmla="*/ 507599 w 1063373"/>
              <a:gd name="csY65" fmla="*/ 1097020 h 1098013"/>
              <a:gd name="csX66" fmla="*/ 509931 w 1063373"/>
              <a:gd name="csY66" fmla="*/ 1097020 h 1098013"/>
              <a:gd name="csX67" fmla="*/ 518267 w 1063373"/>
              <a:gd name="csY67" fmla="*/ 1093464 h 1098013"/>
              <a:gd name="csX68" fmla="*/ 521631 w 1063373"/>
              <a:gd name="csY68" fmla="*/ 1084249 h 1098013"/>
              <a:gd name="csX69" fmla="*/ 519414 w 1063373"/>
              <a:gd name="csY69" fmla="*/ 1076411 h 1098013"/>
              <a:gd name="csX70" fmla="*/ 493338 w 1063373"/>
              <a:gd name="csY70" fmla="*/ 984228 h 1098013"/>
              <a:gd name="csX71" fmla="*/ 527519 w 1063373"/>
              <a:gd name="csY71" fmla="*/ 873808 h 1098013"/>
              <a:gd name="csX72" fmla="*/ 527978 w 1063373"/>
              <a:gd name="csY72" fmla="*/ 873119 h 1098013"/>
              <a:gd name="csX73" fmla="*/ 528437 w 1063373"/>
              <a:gd name="csY73" fmla="*/ 872584 h 1098013"/>
              <a:gd name="csX74" fmla="*/ 563995 w 1063373"/>
              <a:gd name="csY74" fmla="*/ 840085 h 1098013"/>
              <a:gd name="csX75" fmla="*/ 564301 w 1063373"/>
              <a:gd name="csY75" fmla="*/ 839894 h 1098013"/>
              <a:gd name="csX76" fmla="*/ 564568 w 1063373"/>
              <a:gd name="csY76" fmla="*/ 839703 h 1098013"/>
              <a:gd name="csX77" fmla="*/ 658892 w 1063373"/>
              <a:gd name="csY77" fmla="*/ 811371 h 1098013"/>
              <a:gd name="csX78" fmla="*/ 659275 w 1063373"/>
              <a:gd name="csY78" fmla="*/ 811371 h 1098013"/>
              <a:gd name="csX79" fmla="*/ 753561 w 1063373"/>
              <a:gd name="csY79" fmla="*/ 839703 h 1098013"/>
              <a:gd name="csX80" fmla="*/ 753867 w 1063373"/>
              <a:gd name="csY80" fmla="*/ 839855 h 1098013"/>
              <a:gd name="csX81" fmla="*/ 754211 w 1063373"/>
              <a:gd name="csY81" fmla="*/ 840123 h 1098013"/>
              <a:gd name="csX82" fmla="*/ 789730 w 1063373"/>
              <a:gd name="csY82" fmla="*/ 872622 h 1098013"/>
              <a:gd name="csX83" fmla="*/ 790227 w 1063373"/>
              <a:gd name="csY83" fmla="*/ 873234 h 1098013"/>
              <a:gd name="csX84" fmla="*/ 790648 w 1063373"/>
              <a:gd name="csY84" fmla="*/ 873846 h 1098013"/>
              <a:gd name="csX85" fmla="*/ 824791 w 1063373"/>
              <a:gd name="csY85" fmla="*/ 984343 h 1098013"/>
              <a:gd name="csX86" fmla="*/ 798754 w 1063373"/>
              <a:gd name="csY86" fmla="*/ 1076526 h 1098013"/>
              <a:gd name="csX87" fmla="*/ 796498 w 1063373"/>
              <a:gd name="csY87" fmla="*/ 1084288 h 1098013"/>
              <a:gd name="csX88" fmla="*/ 799901 w 1063373"/>
              <a:gd name="csY88" fmla="*/ 1093502 h 1098013"/>
              <a:gd name="csX89" fmla="*/ 808236 w 1063373"/>
              <a:gd name="csY89" fmla="*/ 1097058 h 1098013"/>
              <a:gd name="csX90" fmla="*/ 810492 w 1063373"/>
              <a:gd name="csY90" fmla="*/ 1097058 h 1098013"/>
              <a:gd name="csX91" fmla="*/ 811371 w 1063373"/>
              <a:gd name="csY91" fmla="*/ 1097211 h 1098013"/>
              <a:gd name="csX92" fmla="*/ 814200 w 1063373"/>
              <a:gd name="csY92" fmla="*/ 1097631 h 1098013"/>
              <a:gd name="csX93" fmla="*/ 1049533 w 1063373"/>
              <a:gd name="csY93" fmla="*/ 1098014 h 1098013"/>
              <a:gd name="csX94" fmla="*/ 1062074 w 1063373"/>
              <a:gd name="csY94" fmla="*/ 1084785 h 1098013"/>
              <a:gd name="csX95" fmla="*/ 1062494 w 1063373"/>
              <a:gd name="csY95" fmla="*/ 854729 h 1098013"/>
              <a:gd name="csX96" fmla="*/ 1045977 w 1063373"/>
              <a:gd name="csY96" fmla="*/ 855914 h 1098013"/>
              <a:gd name="csX97" fmla="*/ 1045900 w 1063373"/>
              <a:gd name="csY97" fmla="*/ 855914 h 1098013"/>
              <a:gd name="csX98" fmla="*/ 1022080 w 1063373"/>
              <a:gd name="csY98" fmla="*/ 852626 h 1098013"/>
              <a:gd name="csX99" fmla="*/ 996922 w 1063373"/>
              <a:gd name="csY99" fmla="*/ 854729 h 1098013"/>
              <a:gd name="csX100" fmla="*/ 890172 w 1063373"/>
              <a:gd name="csY100" fmla="*/ 819553 h 1098013"/>
              <a:gd name="csX101" fmla="*/ 886119 w 1063373"/>
              <a:gd name="csY101" fmla="*/ 817106 h 1098013"/>
              <a:gd name="csX102" fmla="*/ 866543 w 1063373"/>
              <a:gd name="csY102" fmla="*/ 796880 h 1098013"/>
              <a:gd name="csX103" fmla="*/ 837791 w 1063373"/>
              <a:gd name="csY103" fmla="*/ 735820 h 1098013"/>
              <a:gd name="csX104" fmla="*/ 833394 w 1063373"/>
              <a:gd name="csY104" fmla="*/ 716856 h 1098013"/>
              <a:gd name="csX105" fmla="*/ 829800 w 1063373"/>
              <a:gd name="csY105" fmla="*/ 682483 h 1098013"/>
              <a:gd name="csX106" fmla="*/ 887878 w 1063373"/>
              <a:gd name="csY106" fmla="*/ 552066 h 1098013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  <a:cxn ang="0">
                <a:pos x="csX36" y="csY36"/>
              </a:cxn>
              <a:cxn ang="0">
                <a:pos x="csX37" y="csY37"/>
              </a:cxn>
              <a:cxn ang="0">
                <a:pos x="csX38" y="csY38"/>
              </a:cxn>
              <a:cxn ang="0">
                <a:pos x="csX39" y="csY39"/>
              </a:cxn>
              <a:cxn ang="0">
                <a:pos x="csX40" y="csY40"/>
              </a:cxn>
              <a:cxn ang="0">
                <a:pos x="csX41" y="csY41"/>
              </a:cxn>
              <a:cxn ang="0">
                <a:pos x="csX42" y="csY42"/>
              </a:cxn>
              <a:cxn ang="0">
                <a:pos x="csX43" y="csY43"/>
              </a:cxn>
              <a:cxn ang="0">
                <a:pos x="csX44" y="csY44"/>
              </a:cxn>
              <a:cxn ang="0">
                <a:pos x="csX45" y="csY45"/>
              </a:cxn>
              <a:cxn ang="0">
                <a:pos x="csX46" y="csY46"/>
              </a:cxn>
              <a:cxn ang="0">
                <a:pos x="csX47" y="csY47"/>
              </a:cxn>
              <a:cxn ang="0">
                <a:pos x="csX48" y="csY48"/>
              </a:cxn>
              <a:cxn ang="0">
                <a:pos x="csX49" y="csY49"/>
              </a:cxn>
              <a:cxn ang="0">
                <a:pos x="csX50" y="csY50"/>
              </a:cxn>
              <a:cxn ang="0">
                <a:pos x="csX51" y="csY51"/>
              </a:cxn>
              <a:cxn ang="0">
                <a:pos x="csX52" y="csY52"/>
              </a:cxn>
              <a:cxn ang="0">
                <a:pos x="csX53" y="csY53"/>
              </a:cxn>
              <a:cxn ang="0">
                <a:pos x="csX54" y="csY54"/>
              </a:cxn>
              <a:cxn ang="0">
                <a:pos x="csX55" y="csY55"/>
              </a:cxn>
              <a:cxn ang="0">
                <a:pos x="csX56" y="csY56"/>
              </a:cxn>
              <a:cxn ang="0">
                <a:pos x="csX57" y="csY57"/>
              </a:cxn>
              <a:cxn ang="0">
                <a:pos x="csX58" y="csY58"/>
              </a:cxn>
              <a:cxn ang="0">
                <a:pos x="csX59" y="csY59"/>
              </a:cxn>
              <a:cxn ang="0">
                <a:pos x="csX60" y="csY60"/>
              </a:cxn>
              <a:cxn ang="0">
                <a:pos x="csX61" y="csY61"/>
              </a:cxn>
              <a:cxn ang="0">
                <a:pos x="csX62" y="csY62"/>
              </a:cxn>
              <a:cxn ang="0">
                <a:pos x="csX63" y="csY63"/>
              </a:cxn>
              <a:cxn ang="0">
                <a:pos x="csX64" y="csY64"/>
              </a:cxn>
              <a:cxn ang="0">
                <a:pos x="csX65" y="csY65"/>
              </a:cxn>
              <a:cxn ang="0">
                <a:pos x="csX66" y="csY66"/>
              </a:cxn>
              <a:cxn ang="0">
                <a:pos x="csX67" y="csY67"/>
              </a:cxn>
              <a:cxn ang="0">
                <a:pos x="csX68" y="csY68"/>
              </a:cxn>
              <a:cxn ang="0">
                <a:pos x="csX69" y="csY69"/>
              </a:cxn>
              <a:cxn ang="0">
                <a:pos x="csX70" y="csY70"/>
              </a:cxn>
              <a:cxn ang="0">
                <a:pos x="csX71" y="csY71"/>
              </a:cxn>
              <a:cxn ang="0">
                <a:pos x="csX72" y="csY72"/>
              </a:cxn>
              <a:cxn ang="0">
                <a:pos x="csX73" y="csY73"/>
              </a:cxn>
              <a:cxn ang="0">
                <a:pos x="csX74" y="csY74"/>
              </a:cxn>
              <a:cxn ang="0">
                <a:pos x="csX75" y="csY75"/>
              </a:cxn>
              <a:cxn ang="0">
                <a:pos x="csX76" y="csY76"/>
              </a:cxn>
              <a:cxn ang="0">
                <a:pos x="csX77" y="csY77"/>
              </a:cxn>
              <a:cxn ang="0">
                <a:pos x="csX78" y="csY78"/>
              </a:cxn>
              <a:cxn ang="0">
                <a:pos x="csX79" y="csY79"/>
              </a:cxn>
              <a:cxn ang="0">
                <a:pos x="csX80" y="csY80"/>
              </a:cxn>
              <a:cxn ang="0">
                <a:pos x="csX81" y="csY81"/>
              </a:cxn>
              <a:cxn ang="0">
                <a:pos x="csX82" y="csY82"/>
              </a:cxn>
              <a:cxn ang="0">
                <a:pos x="csX83" y="csY83"/>
              </a:cxn>
              <a:cxn ang="0">
                <a:pos x="csX84" y="csY84"/>
              </a:cxn>
              <a:cxn ang="0">
                <a:pos x="csX85" y="csY85"/>
              </a:cxn>
              <a:cxn ang="0">
                <a:pos x="csX86" y="csY86"/>
              </a:cxn>
              <a:cxn ang="0">
                <a:pos x="csX87" y="csY87"/>
              </a:cxn>
              <a:cxn ang="0">
                <a:pos x="csX88" y="csY88"/>
              </a:cxn>
              <a:cxn ang="0">
                <a:pos x="csX89" y="csY89"/>
              </a:cxn>
              <a:cxn ang="0">
                <a:pos x="csX90" y="csY90"/>
              </a:cxn>
              <a:cxn ang="0">
                <a:pos x="csX91" y="csY91"/>
              </a:cxn>
              <a:cxn ang="0">
                <a:pos x="csX92" y="csY92"/>
              </a:cxn>
              <a:cxn ang="0">
                <a:pos x="csX93" y="csY93"/>
              </a:cxn>
              <a:cxn ang="0">
                <a:pos x="csX94" y="csY94"/>
              </a:cxn>
              <a:cxn ang="0">
                <a:pos x="csX95" y="csY95"/>
              </a:cxn>
              <a:cxn ang="0">
                <a:pos x="csX96" y="csY96"/>
              </a:cxn>
              <a:cxn ang="0">
                <a:pos x="csX97" y="csY97"/>
              </a:cxn>
              <a:cxn ang="0">
                <a:pos x="csX98" y="csY98"/>
              </a:cxn>
              <a:cxn ang="0">
                <a:pos x="csX99" y="csY99"/>
              </a:cxn>
              <a:cxn ang="0">
                <a:pos x="csX100" y="csY100"/>
              </a:cxn>
              <a:cxn ang="0">
                <a:pos x="csX101" y="csY101"/>
              </a:cxn>
              <a:cxn ang="0">
                <a:pos x="csX102" y="csY102"/>
              </a:cxn>
              <a:cxn ang="0">
                <a:pos x="csX103" y="csY103"/>
              </a:cxn>
              <a:cxn ang="0">
                <a:pos x="csX104" y="csY104"/>
              </a:cxn>
              <a:cxn ang="0">
                <a:pos x="csX105" y="csY105"/>
              </a:cxn>
              <a:cxn ang="0">
                <a:pos x="csX106" y="csY106"/>
              </a:cxn>
            </a:cxnLst>
            <a:rect l="l" t="t" r="r" b="b"/>
            <a:pathLst>
              <a:path w="1063373" h="1098013">
                <a:moveTo>
                  <a:pt x="887878" y="552066"/>
                </a:moveTo>
                <a:cubicBezTo>
                  <a:pt x="917242" y="525837"/>
                  <a:pt x="955553" y="509778"/>
                  <a:pt x="997610" y="509664"/>
                </a:cubicBezTo>
                <a:lnTo>
                  <a:pt x="997687" y="522243"/>
                </a:lnTo>
                <a:lnTo>
                  <a:pt x="997687" y="509664"/>
                </a:lnTo>
                <a:cubicBezTo>
                  <a:pt x="1007895" y="509664"/>
                  <a:pt x="1016842" y="511423"/>
                  <a:pt x="1025139" y="512875"/>
                </a:cubicBezTo>
                <a:cubicBezTo>
                  <a:pt x="1033627" y="511767"/>
                  <a:pt x="1042077" y="511040"/>
                  <a:pt x="1050527" y="510964"/>
                </a:cubicBezTo>
                <a:cubicBezTo>
                  <a:pt x="1054694" y="510964"/>
                  <a:pt x="1058862" y="511155"/>
                  <a:pt x="1063068" y="511576"/>
                </a:cubicBezTo>
                <a:lnTo>
                  <a:pt x="1063374" y="284731"/>
                </a:lnTo>
                <a:cubicBezTo>
                  <a:pt x="1063374" y="277543"/>
                  <a:pt x="1058288" y="272382"/>
                  <a:pt x="1052286" y="271693"/>
                </a:cubicBezTo>
                <a:lnTo>
                  <a:pt x="1051444" y="271464"/>
                </a:lnTo>
                <a:lnTo>
                  <a:pt x="1049494" y="271387"/>
                </a:lnTo>
                <a:lnTo>
                  <a:pt x="1047621" y="270699"/>
                </a:lnTo>
                <a:lnTo>
                  <a:pt x="1043836" y="269934"/>
                </a:lnTo>
                <a:lnTo>
                  <a:pt x="818024" y="270317"/>
                </a:lnTo>
                <a:lnTo>
                  <a:pt x="816915" y="270126"/>
                </a:lnTo>
                <a:cubicBezTo>
                  <a:pt x="799251" y="266914"/>
                  <a:pt x="787092" y="252385"/>
                  <a:pt x="785448" y="235371"/>
                </a:cubicBezTo>
                <a:lnTo>
                  <a:pt x="784836" y="231968"/>
                </a:lnTo>
                <a:cubicBezTo>
                  <a:pt x="784836" y="226615"/>
                  <a:pt x="786098" y="221186"/>
                  <a:pt x="788622" y="215909"/>
                </a:cubicBezTo>
                <a:lnTo>
                  <a:pt x="788507" y="215909"/>
                </a:lnTo>
                <a:lnTo>
                  <a:pt x="789004" y="214609"/>
                </a:lnTo>
                <a:lnTo>
                  <a:pt x="789310" y="214189"/>
                </a:lnTo>
                <a:cubicBezTo>
                  <a:pt x="799327" y="193963"/>
                  <a:pt x="805101" y="171366"/>
                  <a:pt x="805101" y="147202"/>
                </a:cubicBezTo>
                <a:lnTo>
                  <a:pt x="805101" y="146858"/>
                </a:lnTo>
                <a:cubicBezTo>
                  <a:pt x="805101" y="132673"/>
                  <a:pt x="802462" y="118947"/>
                  <a:pt x="798524" y="105221"/>
                </a:cubicBezTo>
                <a:cubicBezTo>
                  <a:pt x="780860" y="44314"/>
                  <a:pt x="726950" y="0"/>
                  <a:pt x="662754" y="0"/>
                </a:cubicBezTo>
                <a:lnTo>
                  <a:pt x="659466" y="77"/>
                </a:lnTo>
                <a:lnTo>
                  <a:pt x="658739" y="77"/>
                </a:lnTo>
                <a:lnTo>
                  <a:pt x="655337" y="0"/>
                </a:lnTo>
                <a:cubicBezTo>
                  <a:pt x="625132" y="0"/>
                  <a:pt x="597412" y="10056"/>
                  <a:pt x="574471" y="26764"/>
                </a:cubicBezTo>
                <a:cubicBezTo>
                  <a:pt x="548625" y="45614"/>
                  <a:pt x="528896" y="72913"/>
                  <a:pt x="519605" y="105221"/>
                </a:cubicBezTo>
                <a:cubicBezTo>
                  <a:pt x="517311" y="113021"/>
                  <a:pt x="515705" y="120859"/>
                  <a:pt x="514558" y="128773"/>
                </a:cubicBezTo>
                <a:cubicBezTo>
                  <a:pt x="513678" y="134700"/>
                  <a:pt x="512952" y="140664"/>
                  <a:pt x="512952" y="146743"/>
                </a:cubicBezTo>
                <a:lnTo>
                  <a:pt x="512952" y="147240"/>
                </a:lnTo>
                <a:cubicBezTo>
                  <a:pt x="512952" y="171405"/>
                  <a:pt x="518764" y="194001"/>
                  <a:pt x="528857" y="214151"/>
                </a:cubicBezTo>
                <a:lnTo>
                  <a:pt x="529163" y="214724"/>
                </a:lnTo>
                <a:lnTo>
                  <a:pt x="529393" y="215336"/>
                </a:lnTo>
                <a:lnTo>
                  <a:pt x="529699" y="216101"/>
                </a:lnTo>
                <a:lnTo>
                  <a:pt x="529584" y="216177"/>
                </a:lnTo>
                <a:cubicBezTo>
                  <a:pt x="531954" y="221300"/>
                  <a:pt x="533254" y="226768"/>
                  <a:pt x="533254" y="232082"/>
                </a:cubicBezTo>
                <a:lnTo>
                  <a:pt x="532681" y="235141"/>
                </a:lnTo>
                <a:cubicBezTo>
                  <a:pt x="531151" y="252270"/>
                  <a:pt x="518916" y="266952"/>
                  <a:pt x="501214" y="270164"/>
                </a:cubicBezTo>
                <a:lnTo>
                  <a:pt x="500143" y="270355"/>
                </a:lnTo>
                <a:lnTo>
                  <a:pt x="274331" y="269973"/>
                </a:lnTo>
                <a:lnTo>
                  <a:pt x="272496" y="270317"/>
                </a:lnTo>
                <a:lnTo>
                  <a:pt x="270508" y="270737"/>
                </a:lnTo>
                <a:lnTo>
                  <a:pt x="268673" y="271426"/>
                </a:lnTo>
                <a:lnTo>
                  <a:pt x="266685" y="271502"/>
                </a:lnTo>
                <a:cubicBezTo>
                  <a:pt x="260338" y="271770"/>
                  <a:pt x="254755" y="277237"/>
                  <a:pt x="254717" y="284693"/>
                </a:cubicBezTo>
                <a:lnTo>
                  <a:pt x="255138" y="538416"/>
                </a:lnTo>
                <a:lnTo>
                  <a:pt x="252194" y="542048"/>
                </a:lnTo>
                <a:cubicBezTo>
                  <a:pt x="245120" y="550498"/>
                  <a:pt x="234721" y="555927"/>
                  <a:pt x="223212" y="555927"/>
                </a:cubicBezTo>
                <a:cubicBezTo>
                  <a:pt x="217477" y="555927"/>
                  <a:pt x="211512" y="554551"/>
                  <a:pt x="206121" y="551683"/>
                </a:cubicBezTo>
                <a:cubicBezTo>
                  <a:pt x="186889" y="541704"/>
                  <a:pt x="165364" y="536045"/>
                  <a:pt x="142346" y="536045"/>
                </a:cubicBezTo>
                <a:cubicBezTo>
                  <a:pt x="111950" y="536045"/>
                  <a:pt x="78877" y="545872"/>
                  <a:pt x="45537" y="569577"/>
                </a:cubicBezTo>
                <a:cubicBezTo>
                  <a:pt x="40490" y="573133"/>
                  <a:pt x="35826" y="577836"/>
                  <a:pt x="32423" y="583036"/>
                </a:cubicBezTo>
                <a:cubicBezTo>
                  <a:pt x="9597" y="617255"/>
                  <a:pt x="0" y="651437"/>
                  <a:pt x="0" y="683095"/>
                </a:cubicBezTo>
                <a:cubicBezTo>
                  <a:pt x="0" y="764496"/>
                  <a:pt x="63851" y="830029"/>
                  <a:pt x="141964" y="830144"/>
                </a:cubicBezTo>
                <a:lnTo>
                  <a:pt x="142232" y="830144"/>
                </a:lnTo>
                <a:cubicBezTo>
                  <a:pt x="165172" y="830144"/>
                  <a:pt x="186851" y="824562"/>
                  <a:pt x="206045" y="814506"/>
                </a:cubicBezTo>
                <a:cubicBezTo>
                  <a:pt x="211283" y="811791"/>
                  <a:pt x="217018" y="810415"/>
                  <a:pt x="222600" y="810415"/>
                </a:cubicBezTo>
                <a:cubicBezTo>
                  <a:pt x="235218" y="810415"/>
                  <a:pt x="246344" y="816953"/>
                  <a:pt x="253264" y="826588"/>
                </a:cubicBezTo>
                <a:lnTo>
                  <a:pt x="255711" y="829991"/>
                </a:lnTo>
                <a:lnTo>
                  <a:pt x="256094" y="1084746"/>
                </a:lnTo>
                <a:cubicBezTo>
                  <a:pt x="256094" y="1092317"/>
                  <a:pt x="261982" y="1097976"/>
                  <a:pt x="268596" y="1097976"/>
                </a:cubicBezTo>
                <a:lnTo>
                  <a:pt x="503852" y="1097593"/>
                </a:lnTo>
                <a:lnTo>
                  <a:pt x="507599" y="1097020"/>
                </a:lnTo>
                <a:lnTo>
                  <a:pt x="509931" y="1097020"/>
                </a:lnTo>
                <a:cubicBezTo>
                  <a:pt x="513717" y="1096943"/>
                  <a:pt x="516125" y="1095643"/>
                  <a:pt x="518267" y="1093464"/>
                </a:cubicBezTo>
                <a:cubicBezTo>
                  <a:pt x="520331" y="1091132"/>
                  <a:pt x="521631" y="1087805"/>
                  <a:pt x="521631" y="1084249"/>
                </a:cubicBezTo>
                <a:lnTo>
                  <a:pt x="519414" y="1076411"/>
                </a:lnTo>
                <a:cubicBezTo>
                  <a:pt x="502935" y="1049762"/>
                  <a:pt x="493338" y="1018104"/>
                  <a:pt x="493338" y="984228"/>
                </a:cubicBezTo>
                <a:cubicBezTo>
                  <a:pt x="493338" y="948670"/>
                  <a:pt x="503929" y="910666"/>
                  <a:pt x="527519" y="873808"/>
                </a:cubicBezTo>
                <a:lnTo>
                  <a:pt x="527978" y="873119"/>
                </a:lnTo>
                <a:lnTo>
                  <a:pt x="528437" y="872584"/>
                </a:lnTo>
                <a:cubicBezTo>
                  <a:pt x="538722" y="860081"/>
                  <a:pt x="550727" y="849146"/>
                  <a:pt x="563995" y="840085"/>
                </a:cubicBezTo>
                <a:lnTo>
                  <a:pt x="564301" y="839894"/>
                </a:lnTo>
                <a:lnTo>
                  <a:pt x="564568" y="839703"/>
                </a:lnTo>
                <a:cubicBezTo>
                  <a:pt x="596112" y="820738"/>
                  <a:pt x="628343" y="811906"/>
                  <a:pt x="658892" y="811371"/>
                </a:cubicBezTo>
                <a:lnTo>
                  <a:pt x="659275" y="811371"/>
                </a:lnTo>
                <a:cubicBezTo>
                  <a:pt x="689824" y="811906"/>
                  <a:pt x="722017" y="820738"/>
                  <a:pt x="753561" y="839703"/>
                </a:cubicBezTo>
                <a:lnTo>
                  <a:pt x="753867" y="839855"/>
                </a:lnTo>
                <a:lnTo>
                  <a:pt x="754211" y="840123"/>
                </a:lnTo>
                <a:cubicBezTo>
                  <a:pt x="767478" y="849223"/>
                  <a:pt x="779445" y="860120"/>
                  <a:pt x="789730" y="872622"/>
                </a:cubicBezTo>
                <a:lnTo>
                  <a:pt x="790227" y="873234"/>
                </a:lnTo>
                <a:lnTo>
                  <a:pt x="790648" y="873846"/>
                </a:lnTo>
                <a:cubicBezTo>
                  <a:pt x="814200" y="910742"/>
                  <a:pt x="824829" y="948709"/>
                  <a:pt x="824791" y="984343"/>
                </a:cubicBezTo>
                <a:cubicBezTo>
                  <a:pt x="824791" y="1018142"/>
                  <a:pt x="815309" y="1049838"/>
                  <a:pt x="798754" y="1076526"/>
                </a:cubicBezTo>
                <a:lnTo>
                  <a:pt x="796498" y="1084288"/>
                </a:lnTo>
                <a:cubicBezTo>
                  <a:pt x="796498" y="1087843"/>
                  <a:pt x="797836" y="1091170"/>
                  <a:pt x="799901" y="1093502"/>
                </a:cubicBezTo>
                <a:cubicBezTo>
                  <a:pt x="802004" y="1095682"/>
                  <a:pt x="804489" y="1096981"/>
                  <a:pt x="808236" y="1097058"/>
                </a:cubicBezTo>
                <a:lnTo>
                  <a:pt x="810492" y="1097058"/>
                </a:lnTo>
                <a:lnTo>
                  <a:pt x="811371" y="1097211"/>
                </a:lnTo>
                <a:lnTo>
                  <a:pt x="814200" y="1097631"/>
                </a:lnTo>
                <a:lnTo>
                  <a:pt x="1049533" y="1098014"/>
                </a:lnTo>
                <a:cubicBezTo>
                  <a:pt x="1056147" y="1098014"/>
                  <a:pt x="1062035" y="1092355"/>
                  <a:pt x="1062074" y="1084785"/>
                </a:cubicBezTo>
                <a:lnTo>
                  <a:pt x="1062494" y="854729"/>
                </a:lnTo>
                <a:cubicBezTo>
                  <a:pt x="1057180" y="855417"/>
                  <a:pt x="1051712" y="855914"/>
                  <a:pt x="1045977" y="855914"/>
                </a:cubicBezTo>
                <a:lnTo>
                  <a:pt x="1045900" y="855914"/>
                </a:lnTo>
                <a:cubicBezTo>
                  <a:pt x="1036189" y="855837"/>
                  <a:pt x="1028504" y="853696"/>
                  <a:pt x="1022080" y="852626"/>
                </a:cubicBezTo>
                <a:cubicBezTo>
                  <a:pt x="1013822" y="853849"/>
                  <a:pt x="1005525" y="854729"/>
                  <a:pt x="996922" y="854729"/>
                </a:cubicBezTo>
                <a:cubicBezTo>
                  <a:pt x="962511" y="854729"/>
                  <a:pt x="925921" y="843794"/>
                  <a:pt x="890172" y="819553"/>
                </a:cubicBezTo>
                <a:lnTo>
                  <a:pt x="886119" y="817106"/>
                </a:lnTo>
                <a:cubicBezTo>
                  <a:pt x="878549" y="811639"/>
                  <a:pt x="871858" y="804833"/>
                  <a:pt x="866543" y="796880"/>
                </a:cubicBezTo>
                <a:cubicBezTo>
                  <a:pt x="853085" y="776731"/>
                  <a:pt x="843794" y="756199"/>
                  <a:pt x="837791" y="735820"/>
                </a:cubicBezTo>
                <a:cubicBezTo>
                  <a:pt x="835956" y="729473"/>
                  <a:pt x="834579" y="723126"/>
                  <a:pt x="833394" y="716856"/>
                </a:cubicBezTo>
                <a:cubicBezTo>
                  <a:pt x="831176" y="705232"/>
                  <a:pt x="829800" y="693762"/>
                  <a:pt x="829800" y="682483"/>
                </a:cubicBezTo>
                <a:cubicBezTo>
                  <a:pt x="829800" y="630446"/>
                  <a:pt x="852243" y="583800"/>
                  <a:pt x="887878" y="552066"/>
                </a:cubicBezTo>
                <a:close/>
              </a:path>
            </a:pathLst>
          </a:custGeom>
          <a:solidFill>
            <a:srgbClr val="F5821F"/>
          </a:solidFill>
          <a:ln w="3813" cap="flat">
            <a:noFill/>
            <a:prstDash val="solid"/>
            <a:miter/>
          </a:ln>
        </p:spPr>
        <p:txBody>
          <a:bodyPr/>
          <a:lstStyle/>
          <a:p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03465283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1851670"/>
            <a:ext cx="5544616" cy="857250"/>
          </a:xfrm>
        </p:spPr>
        <p:txBody>
          <a:bodyPr>
            <a:noAutofit/>
          </a:bodyPr>
          <a:lstStyle/>
          <a:p>
            <a:r>
              <a:rPr lang="en-US" sz="3600" dirty="0">
                <a:cs typeface="Arial" pitchFamily="34" charset="0"/>
              </a:rPr>
              <a:t> </a:t>
            </a:r>
            <a:r>
              <a:rPr lang="uk-UA" sz="3600" dirty="0">
                <a:cs typeface="Arial" pitchFamily="34" charset="0"/>
              </a:rPr>
              <a:t>Дякуємо за увагу!</a:t>
            </a:r>
            <a:endParaRPr lang="ru-RU" sz="3600" dirty="0"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59490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0261" y="195486"/>
            <a:ext cx="8748931" cy="857250"/>
          </a:xfrm>
        </p:spPr>
        <p:txBody>
          <a:bodyPr>
            <a:normAutofit/>
          </a:bodyPr>
          <a:lstStyle/>
          <a:p>
            <a:r>
              <a:rPr lang="ru-RU" dirty="0" err="1">
                <a:solidFill>
                  <a:schemeClr val="accent6">
                    <a:lumMod val="75000"/>
                  </a:schemeClr>
                </a:solidFill>
                <a:cs typeface="Arial" panose="020B0604020202020204" pitchFamily="34" charset="0"/>
              </a:rPr>
              <a:t>Динаміка</a:t>
            </a:r>
            <a:r>
              <a:rPr lang="ru-RU" dirty="0">
                <a:solidFill>
                  <a:schemeClr val="accent6">
                    <a:lumMod val="75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chemeClr val="accent6">
                    <a:lumMod val="75000"/>
                  </a:schemeClr>
                </a:solidFill>
                <a:cs typeface="Arial" panose="020B0604020202020204" pitchFamily="34" charset="0"/>
              </a:rPr>
              <a:t>всього</a:t>
            </a:r>
            <a:r>
              <a:rPr lang="ru-RU" dirty="0">
                <a:solidFill>
                  <a:schemeClr val="accent6">
                    <a:lumMod val="75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chemeClr val="accent6">
                    <a:lumMod val="75000"/>
                  </a:schemeClr>
                </a:solidFill>
                <a:cs typeface="Arial" panose="020B0604020202020204" pitchFamily="34" charset="0"/>
              </a:rPr>
              <a:t>медіаринку</a:t>
            </a:r>
            <a:endParaRPr lang="ru-RU" dirty="0">
              <a:solidFill>
                <a:schemeClr val="accent6">
                  <a:lumMod val="75000"/>
                </a:schemeClr>
              </a:solidFill>
            </a:endParaRPr>
          </a:p>
        </p:txBody>
      </p:sp>
      <p:graphicFrame>
        <p:nvGraphicFramePr>
          <p:cNvPr id="3" name="Объект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44765314"/>
              </p:ext>
            </p:extLst>
          </p:nvPr>
        </p:nvGraphicFramePr>
        <p:xfrm>
          <a:off x="92365" y="843558"/>
          <a:ext cx="4400123" cy="38164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380261" y="4805502"/>
            <a:ext cx="4988611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ptos" panose="020B0004020202020204" pitchFamily="34" charset="0"/>
                <a:cs typeface="Arial" panose="020B0604020202020204" pitchFamily="34" charset="0"/>
              </a:rPr>
              <a:t>Джерело</a:t>
            </a:r>
            <a:r>
              <a:rPr lang="ru-RU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Aptos" panose="020B0004020202020204" pitchFamily="34" charset="0"/>
                <a:cs typeface="Arial" panose="020B0604020202020204" pitchFamily="34" charset="0"/>
              </a:rPr>
              <a:t>: ВРК (</a:t>
            </a:r>
            <a:r>
              <a:rPr lang="en-US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Aptos" panose="020B0004020202020204" pitchFamily="34" charset="0"/>
                <a:cs typeface="Arial" panose="020B0604020202020204" pitchFamily="34" charset="0"/>
              </a:rPr>
              <a:t>https://vrk.org.ua/images/Updated_forecasts_UA_advertising_market_2026.pdf</a:t>
            </a:r>
            <a:r>
              <a:rPr lang="ru-RU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Aptos" panose="020B0004020202020204" pitchFamily="34" charset="0"/>
                <a:cs typeface="Arial" panose="020B0604020202020204" pitchFamily="34" charset="0"/>
              </a:rPr>
              <a:t>)</a:t>
            </a:r>
          </a:p>
        </p:txBody>
      </p:sp>
      <p:graphicFrame>
        <p:nvGraphicFramePr>
          <p:cNvPr id="7" name="Объект 3">
            <a:extLst>
              <a:ext uri="{FF2B5EF4-FFF2-40B4-BE49-F238E27FC236}">
                <a16:creationId xmlns:a16="http://schemas.microsoft.com/office/drawing/2014/main" id="{57C81D55-0938-A8F8-250D-5C3AB070334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31143391"/>
              </p:ext>
            </p:extLst>
          </p:nvPr>
        </p:nvGraphicFramePr>
        <p:xfrm>
          <a:off x="4487609" y="843558"/>
          <a:ext cx="4400123" cy="38164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pSp>
        <p:nvGrpSpPr>
          <p:cNvPr id="26" name="Групувати 25">
            <a:extLst>
              <a:ext uri="{FF2B5EF4-FFF2-40B4-BE49-F238E27FC236}">
                <a16:creationId xmlns:a16="http://schemas.microsoft.com/office/drawing/2014/main" id="{18366D09-702A-488B-283F-CB41CF5BAB21}"/>
              </a:ext>
            </a:extLst>
          </p:cNvPr>
          <p:cNvGrpSpPr/>
          <p:nvPr/>
        </p:nvGrpSpPr>
        <p:grpSpPr>
          <a:xfrm>
            <a:off x="1087232" y="4273167"/>
            <a:ext cx="1567037" cy="230832"/>
            <a:chOff x="5292080" y="89198"/>
            <a:chExt cx="1567037" cy="230832"/>
          </a:xfrm>
        </p:grpSpPr>
        <p:sp>
          <p:nvSpPr>
            <p:cNvPr id="6" name="Прямокутник 5">
              <a:extLst>
                <a:ext uri="{FF2B5EF4-FFF2-40B4-BE49-F238E27FC236}">
                  <a16:creationId xmlns:a16="http://schemas.microsoft.com/office/drawing/2014/main" id="{7AF9EE1B-3E32-1B72-6A5D-C6B9A88FA0A4}"/>
                </a:ext>
              </a:extLst>
            </p:cNvPr>
            <p:cNvSpPr/>
            <p:nvPr/>
          </p:nvSpPr>
          <p:spPr>
            <a:xfrm>
              <a:off x="5292080" y="159816"/>
              <a:ext cx="72000" cy="72000"/>
            </a:xfrm>
            <a:prstGeom prst="rect">
              <a:avLst/>
            </a:prstGeom>
            <a:solidFill>
              <a:srgbClr val="FBD5C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 dirty="0"/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09C57EC0-910A-0C25-05A7-0E367A0448B5}"/>
                </a:ext>
              </a:extLst>
            </p:cNvPr>
            <p:cNvSpPr txBox="1"/>
            <p:nvPr/>
          </p:nvSpPr>
          <p:spPr>
            <a:xfrm>
              <a:off x="5348767" y="89198"/>
              <a:ext cx="1510350" cy="2308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9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ptos" panose="020B0004020202020204" pitchFamily="34" charset="0"/>
                </a:rPr>
                <a:t>Internet media (Media adv)</a:t>
              </a:r>
              <a:endParaRPr lang="uk-UA" sz="900" dirty="0">
                <a:solidFill>
                  <a:schemeClr val="tx1">
                    <a:lumMod val="65000"/>
                    <a:lumOff val="35000"/>
                  </a:schemeClr>
                </a:solidFill>
                <a:latin typeface="Aptos" panose="020B0004020202020204" pitchFamily="34" charset="0"/>
              </a:endParaRPr>
            </a:p>
          </p:txBody>
        </p:sp>
      </p:grpSp>
      <p:grpSp>
        <p:nvGrpSpPr>
          <p:cNvPr id="27" name="Групувати 26">
            <a:extLst>
              <a:ext uri="{FF2B5EF4-FFF2-40B4-BE49-F238E27FC236}">
                <a16:creationId xmlns:a16="http://schemas.microsoft.com/office/drawing/2014/main" id="{E7525D7D-8C34-0F59-FB66-2B7802153310}"/>
              </a:ext>
            </a:extLst>
          </p:cNvPr>
          <p:cNvGrpSpPr/>
          <p:nvPr/>
        </p:nvGrpSpPr>
        <p:grpSpPr>
          <a:xfrm>
            <a:off x="7447076" y="4273167"/>
            <a:ext cx="637614" cy="230832"/>
            <a:chOff x="6995591" y="75298"/>
            <a:chExt cx="637614" cy="230832"/>
          </a:xfrm>
        </p:grpSpPr>
        <p:sp>
          <p:nvSpPr>
            <p:cNvPr id="8" name="Прямокутник 7">
              <a:extLst>
                <a:ext uri="{FF2B5EF4-FFF2-40B4-BE49-F238E27FC236}">
                  <a16:creationId xmlns:a16="http://schemas.microsoft.com/office/drawing/2014/main" id="{8ED4F27A-90C7-B85C-E45C-A3A93B7DA718}"/>
                </a:ext>
              </a:extLst>
            </p:cNvPr>
            <p:cNvSpPr/>
            <p:nvPr/>
          </p:nvSpPr>
          <p:spPr>
            <a:xfrm>
              <a:off x="6995591" y="159816"/>
              <a:ext cx="72000" cy="72000"/>
            </a:xfrm>
            <a:prstGeom prst="rect">
              <a:avLst/>
            </a:prstGeom>
            <a:solidFill>
              <a:srgbClr val="B16A2F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 dirty="0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72CFEDBC-7CDD-B11A-B3B1-C9437EC54A0B}"/>
                </a:ext>
              </a:extLst>
            </p:cNvPr>
            <p:cNvSpPr txBox="1"/>
            <p:nvPr/>
          </p:nvSpPr>
          <p:spPr>
            <a:xfrm>
              <a:off x="7057406" y="75298"/>
              <a:ext cx="575799" cy="2308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9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ptos" panose="020B0004020202020204" pitchFamily="34" charset="0"/>
                </a:rPr>
                <a:t>Cinema</a:t>
              </a:r>
              <a:endParaRPr lang="uk-UA" sz="900" dirty="0">
                <a:solidFill>
                  <a:schemeClr val="tx1">
                    <a:lumMod val="65000"/>
                    <a:lumOff val="35000"/>
                  </a:schemeClr>
                </a:solidFill>
                <a:latin typeface="Aptos" panose="020B0004020202020204" pitchFamily="34" charset="0"/>
              </a:endParaRPr>
            </a:p>
          </p:txBody>
        </p:sp>
      </p:grpSp>
      <p:grpSp>
        <p:nvGrpSpPr>
          <p:cNvPr id="28" name="Групувати 27">
            <a:extLst>
              <a:ext uri="{FF2B5EF4-FFF2-40B4-BE49-F238E27FC236}">
                <a16:creationId xmlns:a16="http://schemas.microsoft.com/office/drawing/2014/main" id="{B6ABEE35-A60E-4291-3B85-21A605EB9E72}"/>
              </a:ext>
            </a:extLst>
          </p:cNvPr>
          <p:cNvGrpSpPr/>
          <p:nvPr/>
        </p:nvGrpSpPr>
        <p:grpSpPr>
          <a:xfrm>
            <a:off x="2908801" y="4273167"/>
            <a:ext cx="480976" cy="230832"/>
            <a:chOff x="7979703" y="76388"/>
            <a:chExt cx="480976" cy="230832"/>
          </a:xfrm>
        </p:grpSpPr>
        <p:sp>
          <p:nvSpPr>
            <p:cNvPr id="9" name="Прямокутник 8">
              <a:extLst>
                <a:ext uri="{FF2B5EF4-FFF2-40B4-BE49-F238E27FC236}">
                  <a16:creationId xmlns:a16="http://schemas.microsoft.com/office/drawing/2014/main" id="{1008071B-870B-1646-D2A7-B777FDF9CF8E}"/>
                </a:ext>
              </a:extLst>
            </p:cNvPr>
            <p:cNvSpPr/>
            <p:nvPr/>
          </p:nvSpPr>
          <p:spPr>
            <a:xfrm>
              <a:off x="7979703" y="159816"/>
              <a:ext cx="72000" cy="72000"/>
            </a:xfrm>
            <a:prstGeom prst="rect">
              <a:avLst/>
            </a:prstGeom>
            <a:solidFill>
              <a:srgbClr val="FAC3A8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 dirty="0"/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1676CF69-D748-5AA5-CADD-231194669C1E}"/>
                </a:ext>
              </a:extLst>
            </p:cNvPr>
            <p:cNvSpPr txBox="1"/>
            <p:nvPr/>
          </p:nvSpPr>
          <p:spPr>
            <a:xfrm>
              <a:off x="8024341" y="76388"/>
              <a:ext cx="436338" cy="2308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900" b="1" dirty="0">
                  <a:latin typeface="Aptos" panose="020B0004020202020204" pitchFamily="34" charset="0"/>
                </a:rPr>
                <a:t>OOH</a:t>
              </a:r>
              <a:endParaRPr lang="uk-UA" sz="900" b="1" dirty="0">
                <a:latin typeface="Aptos" panose="020B0004020202020204" pitchFamily="34" charset="0"/>
              </a:endParaRPr>
            </a:p>
          </p:txBody>
        </p:sp>
      </p:grpSp>
      <p:grpSp>
        <p:nvGrpSpPr>
          <p:cNvPr id="25" name="Групувати 24">
            <a:extLst>
              <a:ext uri="{FF2B5EF4-FFF2-40B4-BE49-F238E27FC236}">
                <a16:creationId xmlns:a16="http://schemas.microsoft.com/office/drawing/2014/main" id="{DAE85F98-0603-F6D5-43FF-71E57BA7A6B3}"/>
              </a:ext>
            </a:extLst>
          </p:cNvPr>
          <p:cNvGrpSpPr/>
          <p:nvPr/>
        </p:nvGrpSpPr>
        <p:grpSpPr>
          <a:xfrm>
            <a:off x="3618090" y="4273167"/>
            <a:ext cx="1221826" cy="230832"/>
            <a:chOff x="8676456" y="77478"/>
            <a:chExt cx="1221826" cy="230832"/>
          </a:xfrm>
        </p:grpSpPr>
        <p:sp>
          <p:nvSpPr>
            <p:cNvPr id="10" name="Прямокутник 9">
              <a:extLst>
                <a:ext uri="{FF2B5EF4-FFF2-40B4-BE49-F238E27FC236}">
                  <a16:creationId xmlns:a16="http://schemas.microsoft.com/office/drawing/2014/main" id="{385142BD-B4DE-2289-3A1B-4177AD9C0B94}"/>
                </a:ext>
              </a:extLst>
            </p:cNvPr>
            <p:cNvSpPr/>
            <p:nvPr/>
          </p:nvSpPr>
          <p:spPr>
            <a:xfrm>
              <a:off x="8676456" y="159816"/>
              <a:ext cx="72000" cy="72000"/>
            </a:xfrm>
            <a:prstGeom prst="rect">
              <a:avLst/>
            </a:prstGeom>
            <a:solidFill>
              <a:srgbClr val="F8AE8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 dirty="0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5F505D04-597C-17D9-78FE-21BA8C4B05C5}"/>
                </a:ext>
              </a:extLst>
            </p:cNvPr>
            <p:cNvSpPr txBox="1"/>
            <p:nvPr/>
          </p:nvSpPr>
          <p:spPr>
            <a:xfrm>
              <a:off x="8758226" y="77478"/>
              <a:ext cx="1140056" cy="2308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9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ptos" panose="020B0004020202020204" pitchFamily="34" charset="0"/>
                </a:rPr>
                <a:t>TV+TV Sponsorship</a:t>
              </a:r>
              <a:endParaRPr lang="uk-UA" sz="900" dirty="0">
                <a:solidFill>
                  <a:schemeClr val="tx1">
                    <a:lumMod val="65000"/>
                    <a:lumOff val="35000"/>
                  </a:schemeClr>
                </a:solidFill>
                <a:latin typeface="Aptos" panose="020B0004020202020204" pitchFamily="34" charset="0"/>
              </a:endParaRPr>
            </a:p>
          </p:txBody>
        </p:sp>
      </p:grpSp>
      <p:grpSp>
        <p:nvGrpSpPr>
          <p:cNvPr id="31" name="Групувати 30">
            <a:extLst>
              <a:ext uri="{FF2B5EF4-FFF2-40B4-BE49-F238E27FC236}">
                <a16:creationId xmlns:a16="http://schemas.microsoft.com/office/drawing/2014/main" id="{AADB398A-5CCC-695D-E816-E1101D6FBCAD}"/>
              </a:ext>
            </a:extLst>
          </p:cNvPr>
          <p:cNvGrpSpPr/>
          <p:nvPr/>
        </p:nvGrpSpPr>
        <p:grpSpPr>
          <a:xfrm>
            <a:off x="5040979" y="4273167"/>
            <a:ext cx="704621" cy="230832"/>
            <a:chOff x="5290753" y="394145"/>
            <a:chExt cx="704621" cy="230832"/>
          </a:xfrm>
        </p:grpSpPr>
        <p:sp>
          <p:nvSpPr>
            <p:cNvPr id="16" name="Прямокутник 15">
              <a:extLst>
                <a:ext uri="{FF2B5EF4-FFF2-40B4-BE49-F238E27FC236}">
                  <a16:creationId xmlns:a16="http://schemas.microsoft.com/office/drawing/2014/main" id="{C8FA80E4-B95D-6246-635D-C1ACEE6929B2}"/>
                </a:ext>
              </a:extLst>
            </p:cNvPr>
            <p:cNvSpPr/>
            <p:nvPr/>
          </p:nvSpPr>
          <p:spPr>
            <a:xfrm>
              <a:off x="5290753" y="464763"/>
              <a:ext cx="72000" cy="72000"/>
            </a:xfrm>
            <a:prstGeom prst="rect">
              <a:avLst/>
            </a:prstGeom>
            <a:solidFill>
              <a:srgbClr val="F79646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 dirty="0"/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4A23C49D-597E-C95E-BA22-4CB0A4BEC992}"/>
                </a:ext>
              </a:extLst>
            </p:cNvPr>
            <p:cNvSpPr txBox="1"/>
            <p:nvPr/>
          </p:nvSpPr>
          <p:spPr>
            <a:xfrm>
              <a:off x="5347440" y="394145"/>
              <a:ext cx="647934" cy="2308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9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ptos" panose="020B0004020202020204" pitchFamily="34" charset="0"/>
                </a:rPr>
                <a:t>Digital TV</a:t>
              </a:r>
              <a:endParaRPr lang="uk-UA" sz="900" dirty="0">
                <a:solidFill>
                  <a:schemeClr val="tx1">
                    <a:lumMod val="65000"/>
                    <a:lumOff val="35000"/>
                  </a:schemeClr>
                </a:solidFill>
                <a:latin typeface="Aptos" panose="020B0004020202020204" pitchFamily="34" charset="0"/>
              </a:endParaRPr>
            </a:p>
          </p:txBody>
        </p:sp>
      </p:grpSp>
      <p:grpSp>
        <p:nvGrpSpPr>
          <p:cNvPr id="29" name="Групувати 28">
            <a:extLst>
              <a:ext uri="{FF2B5EF4-FFF2-40B4-BE49-F238E27FC236}">
                <a16:creationId xmlns:a16="http://schemas.microsoft.com/office/drawing/2014/main" id="{AAE5C495-5855-BA55-C150-80CE574CF210}"/>
              </a:ext>
            </a:extLst>
          </p:cNvPr>
          <p:cNvGrpSpPr/>
          <p:nvPr/>
        </p:nvGrpSpPr>
        <p:grpSpPr>
          <a:xfrm>
            <a:off x="6724607" y="4273167"/>
            <a:ext cx="491319" cy="230832"/>
            <a:chOff x="6994264" y="381335"/>
            <a:chExt cx="491319" cy="230832"/>
          </a:xfrm>
        </p:grpSpPr>
        <p:sp>
          <p:nvSpPr>
            <p:cNvPr id="17" name="Прямокутник 16">
              <a:extLst>
                <a:ext uri="{FF2B5EF4-FFF2-40B4-BE49-F238E27FC236}">
                  <a16:creationId xmlns:a16="http://schemas.microsoft.com/office/drawing/2014/main" id="{CCECF891-918D-206E-AF5C-0F57DAFB9E6C}"/>
                </a:ext>
              </a:extLst>
            </p:cNvPr>
            <p:cNvSpPr/>
            <p:nvPr/>
          </p:nvSpPr>
          <p:spPr>
            <a:xfrm>
              <a:off x="6994264" y="464763"/>
              <a:ext cx="72000" cy="72000"/>
            </a:xfrm>
            <a:prstGeom prst="rect">
              <a:avLst/>
            </a:prstGeom>
            <a:solidFill>
              <a:srgbClr val="CC7B38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 dirty="0"/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C70CD47B-1529-C083-A81A-1F4207A61F3F}"/>
                </a:ext>
              </a:extLst>
            </p:cNvPr>
            <p:cNvSpPr txBox="1"/>
            <p:nvPr/>
          </p:nvSpPr>
          <p:spPr>
            <a:xfrm>
              <a:off x="7066879" y="381335"/>
              <a:ext cx="418704" cy="2308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9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ptos" panose="020B0004020202020204" pitchFamily="34" charset="0"/>
                </a:rPr>
                <a:t>Print</a:t>
              </a:r>
              <a:endParaRPr lang="uk-UA" sz="900" dirty="0">
                <a:solidFill>
                  <a:schemeClr val="tx1">
                    <a:lumMod val="65000"/>
                    <a:lumOff val="35000"/>
                  </a:schemeClr>
                </a:solidFill>
                <a:latin typeface="Aptos" panose="020B0004020202020204" pitchFamily="34" charset="0"/>
              </a:endParaRPr>
            </a:p>
          </p:txBody>
        </p:sp>
      </p:grpSp>
      <p:grpSp>
        <p:nvGrpSpPr>
          <p:cNvPr id="30" name="Групувати 29">
            <a:extLst>
              <a:ext uri="{FF2B5EF4-FFF2-40B4-BE49-F238E27FC236}">
                <a16:creationId xmlns:a16="http://schemas.microsoft.com/office/drawing/2014/main" id="{2B3A3F87-138D-B34C-61D1-FDEA9369B9D6}"/>
              </a:ext>
            </a:extLst>
          </p:cNvPr>
          <p:cNvGrpSpPr/>
          <p:nvPr/>
        </p:nvGrpSpPr>
        <p:grpSpPr>
          <a:xfrm>
            <a:off x="5983532" y="4273167"/>
            <a:ext cx="507954" cy="230832"/>
            <a:chOff x="6245126" y="371301"/>
            <a:chExt cx="507954" cy="230832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A8EE782D-E401-0FE9-7E3D-DF504B922944}"/>
                </a:ext>
              </a:extLst>
            </p:cNvPr>
            <p:cNvSpPr txBox="1"/>
            <p:nvPr/>
          </p:nvSpPr>
          <p:spPr>
            <a:xfrm>
              <a:off x="6281476" y="371301"/>
              <a:ext cx="471604" cy="2308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9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ptos" panose="020B0004020202020204" pitchFamily="34" charset="0"/>
                </a:rPr>
                <a:t>Radio</a:t>
              </a:r>
              <a:endParaRPr lang="uk-UA" sz="900" dirty="0">
                <a:solidFill>
                  <a:schemeClr val="tx1">
                    <a:lumMod val="65000"/>
                    <a:lumOff val="35000"/>
                  </a:schemeClr>
                </a:solidFill>
                <a:latin typeface="Aptos" panose="020B0004020202020204" pitchFamily="34" charset="0"/>
              </a:endParaRPr>
            </a:p>
          </p:txBody>
        </p:sp>
        <p:sp>
          <p:nvSpPr>
            <p:cNvPr id="24" name="Прямокутник 23">
              <a:extLst>
                <a:ext uri="{FF2B5EF4-FFF2-40B4-BE49-F238E27FC236}">
                  <a16:creationId xmlns:a16="http://schemas.microsoft.com/office/drawing/2014/main" id="{CBFD0CA5-DD4A-CA2D-0E36-E6B85FAA2443}"/>
                </a:ext>
              </a:extLst>
            </p:cNvPr>
            <p:cNvSpPr/>
            <p:nvPr/>
          </p:nvSpPr>
          <p:spPr>
            <a:xfrm>
              <a:off x="6245126" y="453845"/>
              <a:ext cx="72000" cy="72000"/>
            </a:xfrm>
            <a:prstGeom prst="rect">
              <a:avLst/>
            </a:prstGeom>
            <a:solidFill>
              <a:srgbClr val="E2893F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 dirty="0"/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3CFC245F-92BC-E6E2-178B-F12032CE24BA}"/>
              </a:ext>
            </a:extLst>
          </p:cNvPr>
          <p:cNvSpPr txBox="1"/>
          <p:nvPr/>
        </p:nvSpPr>
        <p:spPr>
          <a:xfrm>
            <a:off x="3821826" y="1193286"/>
            <a:ext cx="478016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dirty="0">
                <a:latin typeface="Aptos" panose="020B0004020202020204" pitchFamily="34" charset="0"/>
              </a:rPr>
              <a:t>37 </a:t>
            </a:r>
            <a:r>
              <a:rPr lang="uk-UA" sz="800" dirty="0">
                <a:latin typeface="Aptos" panose="020B0004020202020204" pitchFamily="34" charset="0"/>
              </a:rPr>
              <a:t>365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21752D3A-A849-DF06-2FF3-DACD6DC03267}"/>
              </a:ext>
            </a:extLst>
          </p:cNvPr>
          <p:cNvSpPr txBox="1"/>
          <p:nvPr/>
        </p:nvSpPr>
        <p:spPr>
          <a:xfrm>
            <a:off x="3326961" y="1459382"/>
            <a:ext cx="478016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800" dirty="0">
                <a:latin typeface="Aptos" panose="020B0004020202020204" pitchFamily="34" charset="0"/>
              </a:rPr>
              <a:t>33 410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AB775AC0-570A-3FE9-DFF8-45F8E4D9B9A7}"/>
              </a:ext>
            </a:extLst>
          </p:cNvPr>
          <p:cNvSpPr txBox="1"/>
          <p:nvPr/>
        </p:nvSpPr>
        <p:spPr>
          <a:xfrm>
            <a:off x="2844747" y="1680928"/>
            <a:ext cx="478016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800" dirty="0">
                <a:latin typeface="Aptos" panose="020B0004020202020204" pitchFamily="34" charset="0"/>
              </a:rPr>
              <a:t>29 806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E7731F06-6932-5718-AF17-F286F93F8817}"/>
              </a:ext>
            </a:extLst>
          </p:cNvPr>
          <p:cNvSpPr txBox="1"/>
          <p:nvPr/>
        </p:nvSpPr>
        <p:spPr>
          <a:xfrm>
            <a:off x="2354662" y="2134732"/>
            <a:ext cx="478016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800" dirty="0">
                <a:latin typeface="Aptos" panose="020B0004020202020204" pitchFamily="34" charset="0"/>
              </a:rPr>
              <a:t>22 522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CC7299B2-DDFB-A887-93F1-CAA4B834685B}"/>
              </a:ext>
            </a:extLst>
          </p:cNvPr>
          <p:cNvSpPr txBox="1"/>
          <p:nvPr/>
        </p:nvSpPr>
        <p:spPr>
          <a:xfrm>
            <a:off x="1366931" y="1483183"/>
            <a:ext cx="478016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800" dirty="0">
                <a:latin typeface="Aptos" panose="020B0004020202020204" pitchFamily="34" charset="0"/>
              </a:rPr>
              <a:t>33 053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8FE088FC-F185-5366-CA11-B959ABD8BB28}"/>
              </a:ext>
            </a:extLst>
          </p:cNvPr>
          <p:cNvSpPr txBox="1"/>
          <p:nvPr/>
        </p:nvSpPr>
        <p:spPr>
          <a:xfrm>
            <a:off x="890001" y="2005626"/>
            <a:ext cx="478016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800" dirty="0">
                <a:latin typeface="Aptos" panose="020B0004020202020204" pitchFamily="34" charset="0"/>
              </a:rPr>
              <a:t>24 518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5932CCA7-E2A7-4423-EF51-C27B0236B974}"/>
              </a:ext>
            </a:extLst>
          </p:cNvPr>
          <p:cNvSpPr txBox="1"/>
          <p:nvPr/>
        </p:nvSpPr>
        <p:spPr>
          <a:xfrm>
            <a:off x="400141" y="1990716"/>
            <a:ext cx="478016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800" dirty="0">
                <a:latin typeface="Aptos" panose="020B0004020202020204" pitchFamily="34" charset="0"/>
              </a:rPr>
              <a:t>24 771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7D94FBDC-5E3C-7143-DC33-8CED857804E6}"/>
              </a:ext>
            </a:extLst>
          </p:cNvPr>
          <p:cNvSpPr txBox="1"/>
          <p:nvPr/>
        </p:nvSpPr>
        <p:spPr>
          <a:xfrm>
            <a:off x="1866909" y="2763172"/>
            <a:ext cx="478016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800" dirty="0">
                <a:latin typeface="Aptos" panose="020B0004020202020204" pitchFamily="34" charset="0"/>
              </a:rPr>
              <a:t>12 227</a:t>
            </a:r>
          </a:p>
        </p:txBody>
      </p:sp>
    </p:spTree>
    <p:extLst>
      <p:ext uri="{BB962C8B-B14F-4D97-AF65-F5344CB8AC3E}">
        <p14:creationId xmlns:p14="http://schemas.microsoft.com/office/powerpoint/2010/main" val="2821207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79133" y="195486"/>
            <a:ext cx="8661648" cy="857250"/>
          </a:xfrm>
        </p:spPr>
        <p:txBody>
          <a:bodyPr>
            <a:normAutofit/>
          </a:bodyPr>
          <a:lstStyle/>
          <a:p>
            <a:r>
              <a:rPr lang="ru-RU" dirty="0" err="1">
                <a:solidFill>
                  <a:schemeClr val="accent6">
                    <a:lumMod val="75000"/>
                  </a:schemeClr>
                </a:solidFill>
                <a:cs typeface="Arial" panose="020B0604020202020204" pitchFamily="34" charset="0"/>
              </a:rPr>
              <a:t>Динаміка</a:t>
            </a:r>
            <a:r>
              <a:rPr lang="ru-RU" dirty="0">
                <a:solidFill>
                  <a:schemeClr val="accent6">
                    <a:lumMod val="75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uk-UA" dirty="0">
                <a:solidFill>
                  <a:schemeClr val="accent6">
                    <a:lumMod val="75000"/>
                  </a:schemeClr>
                </a:solidFill>
                <a:cs typeface="Arial" panose="020B0604020202020204" pitchFamily="34" charset="0"/>
              </a:rPr>
              <a:t>галузі</a:t>
            </a:r>
            <a:r>
              <a:rPr lang="en-US" dirty="0">
                <a:solidFill>
                  <a:schemeClr val="accent6">
                    <a:lumMod val="75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uk-UA" dirty="0">
                <a:solidFill>
                  <a:schemeClr val="accent6">
                    <a:lumMod val="75000"/>
                  </a:schemeClr>
                </a:solidFill>
                <a:cs typeface="Arial" panose="020B0604020202020204" pitchFamily="34" charset="0"/>
              </a:rPr>
              <a:t>зовнішньої реклами</a:t>
            </a:r>
            <a:endParaRPr lang="ru-RU" dirty="0">
              <a:solidFill>
                <a:schemeClr val="accent6">
                  <a:lumMod val="75000"/>
                </a:schemeClr>
              </a:solidFill>
              <a:cs typeface="Arial" panose="020B0604020202020204" pitchFamily="34" charset="0"/>
            </a:endParaRPr>
          </a:p>
        </p:txBody>
      </p:sp>
      <p:graphicFrame>
        <p:nvGraphicFramePr>
          <p:cNvPr id="3" name="Объект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46503428"/>
              </p:ext>
            </p:extLst>
          </p:nvPr>
        </p:nvGraphicFramePr>
        <p:xfrm>
          <a:off x="92365" y="987574"/>
          <a:ext cx="4400123" cy="38164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383476" y="4803998"/>
            <a:ext cx="490860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ptos" panose="020B0004020202020204" pitchFamily="34" charset="0"/>
                <a:cs typeface="Arial" panose="020B0604020202020204" pitchFamily="34" charset="0"/>
              </a:rPr>
              <a:t>Джерело</a:t>
            </a:r>
            <a:r>
              <a:rPr lang="ru-RU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Aptos" panose="020B0004020202020204" pitchFamily="34" charset="0"/>
                <a:cs typeface="Arial" panose="020B0604020202020204" pitchFamily="34" charset="0"/>
              </a:rPr>
              <a:t>: </a:t>
            </a:r>
            <a:r>
              <a:rPr lang="uk-UA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Aptos" panose="020B0004020202020204" pitchFamily="34" charset="0"/>
                <a:cs typeface="Arial" panose="020B0604020202020204" pitchFamily="34" charset="0"/>
              </a:rPr>
              <a:t>ІКЗР, </a:t>
            </a:r>
            <a:r>
              <a:rPr lang="ru-RU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Aptos" panose="020B0004020202020204" pitchFamily="34" charset="0"/>
                <a:cs typeface="Arial" panose="020B0604020202020204" pitchFamily="34" charset="0"/>
              </a:rPr>
              <a:t>ВРК (</a:t>
            </a:r>
            <a:r>
              <a:rPr lang="en-US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Aptos" panose="020B0004020202020204" pitchFamily="34" charset="0"/>
                <a:cs typeface="Arial" panose="020B0604020202020204" pitchFamily="34" charset="0"/>
              </a:rPr>
              <a:t>https://vrk.org.ua/images/Updated_forecasts_UA_advertising_market_2026.pdf</a:t>
            </a:r>
            <a:r>
              <a:rPr lang="ru-RU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Aptos" panose="020B0004020202020204" pitchFamily="34" charset="0"/>
                <a:cs typeface="Arial" panose="020B0604020202020204" pitchFamily="34" charset="0"/>
              </a:rPr>
              <a:t>)</a:t>
            </a:r>
            <a:r>
              <a:rPr lang="en-US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Aptos" panose="020B0004020202020204" pitchFamily="34" charset="0"/>
                <a:cs typeface="Arial" panose="020B0604020202020204" pitchFamily="34" charset="0"/>
              </a:rPr>
              <a:t> </a:t>
            </a:r>
            <a:endParaRPr lang="ru-RU" sz="800" dirty="0">
              <a:solidFill>
                <a:schemeClr val="tx1">
                  <a:lumMod val="50000"/>
                  <a:lumOff val="50000"/>
                </a:schemeClr>
              </a:solidFill>
              <a:latin typeface="Aptos" panose="020B00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7" name="Объект 3">
            <a:extLst>
              <a:ext uri="{FF2B5EF4-FFF2-40B4-BE49-F238E27FC236}">
                <a16:creationId xmlns:a16="http://schemas.microsoft.com/office/drawing/2014/main" id="{57C81D55-0938-A8F8-250D-5C3AB070334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94891827"/>
              </p:ext>
            </p:extLst>
          </p:nvPr>
        </p:nvGraphicFramePr>
        <p:xfrm>
          <a:off x="4487609" y="987574"/>
          <a:ext cx="4400123" cy="38164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pSp>
        <p:nvGrpSpPr>
          <p:cNvPr id="16" name="Групувати 15">
            <a:extLst>
              <a:ext uri="{FF2B5EF4-FFF2-40B4-BE49-F238E27FC236}">
                <a16:creationId xmlns:a16="http://schemas.microsoft.com/office/drawing/2014/main" id="{1286BBB7-7D1A-33A8-E2FE-0879863BD9D3}"/>
              </a:ext>
            </a:extLst>
          </p:cNvPr>
          <p:cNvGrpSpPr/>
          <p:nvPr/>
        </p:nvGrpSpPr>
        <p:grpSpPr>
          <a:xfrm>
            <a:off x="2884308" y="4299942"/>
            <a:ext cx="3534412" cy="244732"/>
            <a:chOff x="2443888" y="4359440"/>
            <a:chExt cx="3534412" cy="244732"/>
          </a:xfrm>
        </p:grpSpPr>
        <p:sp>
          <p:nvSpPr>
            <p:cNvPr id="8" name="Прямокутник 7">
              <a:extLst>
                <a:ext uri="{FF2B5EF4-FFF2-40B4-BE49-F238E27FC236}">
                  <a16:creationId xmlns:a16="http://schemas.microsoft.com/office/drawing/2014/main" id="{5FE246B7-7DD4-A0D2-4993-35E502E7D83E}"/>
                </a:ext>
              </a:extLst>
            </p:cNvPr>
            <p:cNvSpPr/>
            <p:nvPr/>
          </p:nvSpPr>
          <p:spPr>
            <a:xfrm>
              <a:off x="2443888" y="4443958"/>
              <a:ext cx="72000" cy="72000"/>
            </a:xfrm>
            <a:prstGeom prst="rect">
              <a:avLst/>
            </a:prstGeom>
            <a:solidFill>
              <a:srgbClr val="FACBB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 dirty="0"/>
            </a:p>
          </p:txBody>
        </p:sp>
        <p:sp>
          <p:nvSpPr>
            <p:cNvPr id="9" name="Прямокутник 8">
              <a:extLst>
                <a:ext uri="{FF2B5EF4-FFF2-40B4-BE49-F238E27FC236}">
                  <a16:creationId xmlns:a16="http://schemas.microsoft.com/office/drawing/2014/main" id="{CCA7A087-558F-5F6C-0680-167AA9C6DB8B}"/>
                </a:ext>
              </a:extLst>
            </p:cNvPr>
            <p:cNvSpPr/>
            <p:nvPr/>
          </p:nvSpPr>
          <p:spPr>
            <a:xfrm>
              <a:off x="3428000" y="4443958"/>
              <a:ext cx="72000" cy="72000"/>
            </a:xfrm>
            <a:prstGeom prst="rect">
              <a:avLst/>
            </a:prstGeom>
            <a:solidFill>
              <a:srgbClr val="F8AA7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 dirty="0"/>
            </a:p>
          </p:txBody>
        </p:sp>
        <p:sp>
          <p:nvSpPr>
            <p:cNvPr id="10" name="Прямокутник 9">
              <a:extLst>
                <a:ext uri="{FF2B5EF4-FFF2-40B4-BE49-F238E27FC236}">
                  <a16:creationId xmlns:a16="http://schemas.microsoft.com/office/drawing/2014/main" id="{2A75F749-3F92-F645-B112-A562CFF26329}"/>
                </a:ext>
              </a:extLst>
            </p:cNvPr>
            <p:cNvSpPr/>
            <p:nvPr/>
          </p:nvSpPr>
          <p:spPr>
            <a:xfrm>
              <a:off x="4412112" y="4443958"/>
              <a:ext cx="72000" cy="72000"/>
            </a:xfrm>
            <a:prstGeom prst="rect">
              <a:avLst/>
            </a:prstGeom>
            <a:solidFill>
              <a:srgbClr val="E78C4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 dirty="0"/>
            </a:p>
          </p:txBody>
        </p:sp>
        <p:sp>
          <p:nvSpPr>
            <p:cNvPr id="11" name="Прямокутник 10">
              <a:extLst>
                <a:ext uri="{FF2B5EF4-FFF2-40B4-BE49-F238E27FC236}">
                  <a16:creationId xmlns:a16="http://schemas.microsoft.com/office/drawing/2014/main" id="{0D8B00F6-E137-6728-ED12-6FE0AB278492}"/>
                </a:ext>
              </a:extLst>
            </p:cNvPr>
            <p:cNvSpPr/>
            <p:nvPr/>
          </p:nvSpPr>
          <p:spPr>
            <a:xfrm>
              <a:off x="5396224" y="4443958"/>
              <a:ext cx="72000" cy="72000"/>
            </a:xfrm>
            <a:prstGeom prst="rect">
              <a:avLst/>
            </a:prstGeom>
            <a:solidFill>
              <a:srgbClr val="C2753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 dirty="0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5EC37774-5A02-738E-110F-E18CF94773EB}"/>
                </a:ext>
              </a:extLst>
            </p:cNvPr>
            <p:cNvSpPr txBox="1"/>
            <p:nvPr/>
          </p:nvSpPr>
          <p:spPr>
            <a:xfrm>
              <a:off x="2500575" y="4373340"/>
              <a:ext cx="601447" cy="2308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9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ptos" panose="020B0004020202020204" pitchFamily="34" charset="0"/>
                </a:rPr>
                <a:t>Outdoor</a:t>
              </a:r>
              <a:endParaRPr lang="uk-UA" sz="900" dirty="0">
                <a:solidFill>
                  <a:schemeClr val="tx1">
                    <a:lumMod val="65000"/>
                    <a:lumOff val="35000"/>
                  </a:schemeClr>
                </a:solidFill>
                <a:latin typeface="Aptos" panose="020B0004020202020204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9918C6DB-0822-8369-59D8-CDEE6A903B63}"/>
                </a:ext>
              </a:extLst>
            </p:cNvPr>
            <p:cNvSpPr txBox="1"/>
            <p:nvPr/>
          </p:nvSpPr>
          <p:spPr>
            <a:xfrm>
              <a:off x="3468990" y="4359440"/>
              <a:ext cx="514885" cy="2308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9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ptos" panose="020B0004020202020204" pitchFamily="34" charset="0"/>
                </a:rPr>
                <a:t>DOOH</a:t>
              </a:r>
              <a:endParaRPr lang="uk-UA" sz="9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ptos" panose="020B0004020202020204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24DF953C-B3CC-782E-323E-E7324C24AF96}"/>
                </a:ext>
              </a:extLst>
            </p:cNvPr>
            <p:cNvSpPr txBox="1"/>
            <p:nvPr/>
          </p:nvSpPr>
          <p:spPr>
            <a:xfrm>
              <a:off x="4448112" y="4360530"/>
              <a:ext cx="662361" cy="2308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9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ptos" panose="020B0004020202020204" pitchFamily="34" charset="0"/>
                </a:rPr>
                <a:t>Transport</a:t>
              </a:r>
              <a:endParaRPr lang="uk-UA" sz="900" dirty="0">
                <a:solidFill>
                  <a:schemeClr val="tx1">
                    <a:lumMod val="65000"/>
                    <a:lumOff val="35000"/>
                  </a:schemeClr>
                </a:solidFill>
                <a:latin typeface="Aptos" panose="020B0004020202020204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EBB9CAFC-D6D6-D3CC-866D-0A5FABCAA566}"/>
                </a:ext>
              </a:extLst>
            </p:cNvPr>
            <p:cNvSpPr txBox="1"/>
            <p:nvPr/>
          </p:nvSpPr>
          <p:spPr>
            <a:xfrm>
              <a:off x="5468224" y="4361620"/>
              <a:ext cx="510076" cy="2308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9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ptos" panose="020B0004020202020204" pitchFamily="34" charset="0"/>
                </a:rPr>
                <a:t>Indoor</a:t>
              </a:r>
              <a:endParaRPr lang="uk-UA" sz="900" dirty="0">
                <a:solidFill>
                  <a:schemeClr val="tx1">
                    <a:lumMod val="65000"/>
                    <a:lumOff val="35000"/>
                  </a:schemeClr>
                </a:solidFill>
                <a:latin typeface="Aptos" panose="020B0004020202020204" pitchFamily="34" charset="0"/>
              </a:endParaRPr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2A14C181-3DDF-7FC9-C95D-A7D85EAF8A53}"/>
              </a:ext>
            </a:extLst>
          </p:cNvPr>
          <p:cNvSpPr txBox="1"/>
          <p:nvPr/>
        </p:nvSpPr>
        <p:spPr>
          <a:xfrm>
            <a:off x="3857359" y="1548728"/>
            <a:ext cx="423514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b="1" dirty="0">
                <a:latin typeface="Aptos" panose="020B0004020202020204" pitchFamily="34" charset="0"/>
              </a:rPr>
              <a:t>6 </a:t>
            </a:r>
            <a:r>
              <a:rPr lang="uk-UA" sz="800" b="1" dirty="0">
                <a:latin typeface="Aptos" panose="020B0004020202020204" pitchFamily="34" charset="0"/>
              </a:rPr>
              <a:t>806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0185A1EB-B9C5-7111-D92E-F26B8B699007}"/>
              </a:ext>
            </a:extLst>
          </p:cNvPr>
          <p:cNvSpPr txBox="1"/>
          <p:nvPr/>
        </p:nvSpPr>
        <p:spPr>
          <a:xfrm>
            <a:off x="3357264" y="1859734"/>
            <a:ext cx="423514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b="1" dirty="0">
                <a:latin typeface="Aptos" panose="020B0004020202020204" pitchFamily="34" charset="0"/>
              </a:rPr>
              <a:t>5 846</a:t>
            </a:r>
            <a:endParaRPr lang="uk-UA" sz="800" b="1" dirty="0">
              <a:latin typeface="Aptos" panose="020B0004020202020204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87F96327-C0FB-99A4-F621-91BC0C4BAD28}"/>
              </a:ext>
            </a:extLst>
          </p:cNvPr>
          <p:cNvSpPr txBox="1"/>
          <p:nvPr/>
        </p:nvSpPr>
        <p:spPr>
          <a:xfrm>
            <a:off x="2869398" y="2232707"/>
            <a:ext cx="423514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b="1" dirty="0">
                <a:latin typeface="Aptos" panose="020B0004020202020204" pitchFamily="34" charset="0"/>
              </a:rPr>
              <a:t>4 626</a:t>
            </a:r>
            <a:endParaRPr lang="uk-UA" sz="800" b="1" dirty="0">
              <a:latin typeface="Aptos" panose="020B0004020202020204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C9A3FAC6-56EE-D53C-9AEE-0F59E7D04A07}"/>
              </a:ext>
            </a:extLst>
          </p:cNvPr>
          <p:cNvSpPr txBox="1"/>
          <p:nvPr/>
        </p:nvSpPr>
        <p:spPr>
          <a:xfrm>
            <a:off x="2381940" y="2660576"/>
            <a:ext cx="423514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b="1" dirty="0">
                <a:latin typeface="Aptos" panose="020B0004020202020204" pitchFamily="34" charset="0"/>
              </a:rPr>
              <a:t>3 244</a:t>
            </a:r>
            <a:endParaRPr lang="uk-UA" sz="800" b="1" dirty="0">
              <a:latin typeface="Aptos" panose="020B0004020202020204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F1A7CB87-4759-60CF-28CC-56CFF7FE5427}"/>
              </a:ext>
            </a:extLst>
          </p:cNvPr>
          <p:cNvSpPr txBox="1"/>
          <p:nvPr/>
        </p:nvSpPr>
        <p:spPr>
          <a:xfrm>
            <a:off x="1888780" y="3120826"/>
            <a:ext cx="423514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b="1" dirty="0">
                <a:latin typeface="Aptos" panose="020B0004020202020204" pitchFamily="34" charset="0"/>
              </a:rPr>
              <a:t>1 756</a:t>
            </a:r>
            <a:endParaRPr lang="uk-UA" sz="800" b="1" dirty="0">
              <a:latin typeface="Aptos" panose="020B0004020202020204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2A147BDD-2142-1A01-A768-B81BE501F481}"/>
              </a:ext>
            </a:extLst>
          </p:cNvPr>
          <p:cNvSpPr txBox="1"/>
          <p:nvPr/>
        </p:nvSpPr>
        <p:spPr>
          <a:xfrm>
            <a:off x="1402990" y="2404853"/>
            <a:ext cx="423514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b="1" dirty="0">
                <a:latin typeface="Aptos" panose="020B0004020202020204" pitchFamily="34" charset="0"/>
              </a:rPr>
              <a:t>4 098</a:t>
            </a:r>
            <a:endParaRPr lang="uk-UA" sz="800" b="1" dirty="0">
              <a:latin typeface="Aptos" panose="020B0004020202020204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6A00846B-9B4F-90C7-A7CF-505749B27AC2}"/>
              </a:ext>
            </a:extLst>
          </p:cNvPr>
          <p:cNvSpPr txBox="1"/>
          <p:nvPr/>
        </p:nvSpPr>
        <p:spPr>
          <a:xfrm>
            <a:off x="924121" y="2693458"/>
            <a:ext cx="423514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b="1" dirty="0">
                <a:latin typeface="Aptos" panose="020B0004020202020204" pitchFamily="34" charset="0"/>
              </a:rPr>
              <a:t>3 160</a:t>
            </a:r>
            <a:endParaRPr lang="uk-UA" sz="800" b="1" dirty="0">
              <a:latin typeface="Aptos" panose="020B0004020202020204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188B1923-5D93-9171-F4B8-C6B75F8B9D32}"/>
              </a:ext>
            </a:extLst>
          </p:cNvPr>
          <p:cNvSpPr txBox="1"/>
          <p:nvPr/>
        </p:nvSpPr>
        <p:spPr>
          <a:xfrm>
            <a:off x="431699" y="2355726"/>
            <a:ext cx="423514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b="1" dirty="0">
                <a:latin typeface="Aptos" panose="020B0004020202020204" pitchFamily="34" charset="0"/>
              </a:rPr>
              <a:t>4 240</a:t>
            </a:r>
            <a:endParaRPr lang="uk-UA" sz="800" b="1" dirty="0">
              <a:latin typeface="Aptos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219411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5776" y="195486"/>
            <a:ext cx="8661648" cy="857250"/>
          </a:xfrm>
        </p:spPr>
        <p:txBody>
          <a:bodyPr>
            <a:normAutofit/>
          </a:bodyPr>
          <a:lstStyle/>
          <a:p>
            <a:r>
              <a:rPr lang="uk-UA" dirty="0">
                <a:solidFill>
                  <a:schemeClr val="accent6">
                    <a:lumMod val="75000"/>
                  </a:schemeClr>
                </a:solidFill>
                <a:cs typeface="Arial" panose="020B0604020202020204" pitchFamily="34" charset="0"/>
              </a:rPr>
              <a:t>Інфляція по форматах</a:t>
            </a:r>
            <a:endParaRPr lang="ru-RU" spc="0" dirty="0">
              <a:solidFill>
                <a:schemeClr val="bg1">
                  <a:lumMod val="75000"/>
                </a:schemeClr>
              </a:solidFill>
              <a:cs typeface="Arial" panose="020B0604020202020204" pitchFamily="34" charset="0"/>
            </a:endParaRPr>
          </a:p>
        </p:txBody>
      </p:sp>
      <p:graphicFrame>
        <p:nvGraphicFramePr>
          <p:cNvPr id="3" name="Объект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92606760"/>
              </p:ext>
            </p:extLst>
          </p:nvPr>
        </p:nvGraphicFramePr>
        <p:xfrm>
          <a:off x="251520" y="1231532"/>
          <a:ext cx="7215939" cy="331236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395536" y="4705396"/>
            <a:ext cx="489654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ptos" panose="020B0004020202020204" pitchFamily="34" charset="0"/>
                <a:cs typeface="Arial" panose="020B0604020202020204" pitchFamily="34" charset="0"/>
              </a:rPr>
              <a:t>Джерело</a:t>
            </a:r>
            <a:r>
              <a:rPr lang="ru-RU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Aptos" panose="020B0004020202020204" pitchFamily="34" charset="0"/>
                <a:cs typeface="Arial" panose="020B0604020202020204" pitchFamily="34" charset="0"/>
              </a:rPr>
              <a:t>: </a:t>
            </a:r>
            <a:r>
              <a:rPr lang="en-US" sz="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ptos" panose="020B0004020202020204" pitchFamily="34" charset="0"/>
                <a:cs typeface="Arial" panose="020B0604020202020204" pitchFamily="34" charset="0"/>
              </a:rPr>
              <a:t>Kwendi</a:t>
            </a:r>
            <a:r>
              <a:rPr lang="ru-RU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Aptos" panose="020B0004020202020204" pitchFamily="34" charset="0"/>
                <a:cs typeface="Arial" panose="020B0604020202020204" pitchFamily="34" charset="0"/>
              </a:rPr>
              <a:t> </a:t>
            </a:r>
            <a:br>
              <a:rPr lang="en-US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Aptos" panose="020B0004020202020204" pitchFamily="34" charset="0"/>
                <a:cs typeface="Arial" panose="020B0604020202020204" pitchFamily="34" charset="0"/>
              </a:rPr>
            </a:br>
            <a:r>
              <a:rPr lang="en-US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Aptos" panose="020B0004020202020204" pitchFamily="34" charset="0"/>
                <a:cs typeface="Arial" panose="020B0604020202020204" pitchFamily="34" charset="0"/>
              </a:rPr>
              <a:t>(https://www.facebook.com/share/p/18S8bkxWEG/</a:t>
            </a:r>
            <a:r>
              <a:rPr lang="ru-RU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Aptos" panose="020B0004020202020204" pitchFamily="34" charset="0"/>
                <a:cs typeface="Arial" panose="020B0604020202020204" pitchFamily="34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40922082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3348" y="195486"/>
            <a:ext cx="8179092" cy="857250"/>
          </a:xfrm>
        </p:spPr>
        <p:txBody>
          <a:bodyPr>
            <a:normAutofit/>
          </a:bodyPr>
          <a:lstStyle/>
          <a:p>
            <a:r>
              <a:rPr lang="uk-UA" dirty="0">
                <a:solidFill>
                  <a:schemeClr val="accent6">
                    <a:lumMod val="75000"/>
                  </a:schemeClr>
                </a:solidFill>
                <a:cs typeface="Arial" panose="020B0604020202020204" pitchFamily="34" charset="0"/>
              </a:rPr>
              <a:t>Розподіл </a:t>
            </a:r>
            <a:r>
              <a:rPr lang="uk-UA" dirty="0" err="1">
                <a:solidFill>
                  <a:schemeClr val="accent6">
                    <a:lumMod val="75000"/>
                  </a:schemeClr>
                </a:solidFill>
                <a:cs typeface="Arial" panose="020B0604020202020204" pitchFamily="34" charset="0"/>
              </a:rPr>
              <a:t>площин</a:t>
            </a:r>
            <a:r>
              <a:rPr lang="uk-UA" dirty="0">
                <a:solidFill>
                  <a:schemeClr val="accent6">
                    <a:lumMod val="75000"/>
                  </a:schemeClr>
                </a:solidFill>
                <a:cs typeface="Arial" panose="020B0604020202020204" pitchFamily="34" charset="0"/>
              </a:rPr>
              <a:t> по Містам та Форматам</a:t>
            </a:r>
            <a:endParaRPr lang="ru-RU" dirty="0">
              <a:solidFill>
                <a:schemeClr val="accent6">
                  <a:lumMod val="75000"/>
                </a:schemeClr>
              </a:solidFill>
              <a:cs typeface="Arial" panose="020B0604020202020204" pitchFamily="34" charset="0"/>
            </a:endParaRPr>
          </a:p>
        </p:txBody>
      </p:sp>
      <p:graphicFrame>
        <p:nvGraphicFramePr>
          <p:cNvPr id="3" name="Объект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46037182"/>
              </p:ext>
            </p:extLst>
          </p:nvPr>
        </p:nvGraphicFramePr>
        <p:xfrm>
          <a:off x="92365" y="843558"/>
          <a:ext cx="4551643" cy="39604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380626" y="4702170"/>
            <a:ext cx="56166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ptos" panose="020B0004020202020204" pitchFamily="34" charset="0"/>
                <a:cs typeface="Arial" panose="020B0604020202020204" pitchFamily="34" charset="0"/>
              </a:rPr>
              <a:t>Джерело</a:t>
            </a:r>
            <a:r>
              <a:rPr lang="ru-RU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Aptos" panose="020B0004020202020204" pitchFamily="34" charset="0"/>
                <a:cs typeface="Arial" panose="020B0604020202020204" pitchFamily="34" charset="0"/>
              </a:rPr>
              <a:t>: </a:t>
            </a:r>
            <a:r>
              <a:rPr lang="en-US" sz="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ptos" panose="020B0004020202020204" pitchFamily="34" charset="0"/>
                <a:cs typeface="Arial" panose="020B0604020202020204" pitchFamily="34" charset="0"/>
              </a:rPr>
              <a:t>Fotomonitor</a:t>
            </a:r>
            <a:r>
              <a:rPr lang="uk-UA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Aptos" panose="020B0004020202020204" pitchFamily="34" charset="0"/>
                <a:cs typeface="Arial" panose="020B0604020202020204" pitchFamily="34" charset="0"/>
              </a:rPr>
              <a:t> (16 міст: Київ, Одеса, Львів, Дніпро, Вінниця, Житомир, Івано-Франківськ, Кропивницький, Луцьк, Рівне, Суми, Тернопіль, Чернівці, Чернігів, Черкаси, Хмельницький)</a:t>
            </a:r>
          </a:p>
          <a:p>
            <a:endParaRPr lang="ru-RU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Объект 3">
            <a:extLst>
              <a:ext uri="{FF2B5EF4-FFF2-40B4-BE49-F238E27FC236}">
                <a16:creationId xmlns:a16="http://schemas.microsoft.com/office/drawing/2014/main" id="{4C49DA95-53AD-51C7-01D1-9BF849052DE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05604801"/>
              </p:ext>
            </p:extLst>
          </p:nvPr>
        </p:nvGraphicFramePr>
        <p:xfrm>
          <a:off x="4390529" y="830627"/>
          <a:ext cx="4400123" cy="36724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34088013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73228" y="195486"/>
            <a:ext cx="5916022" cy="857250"/>
          </a:xfrm>
        </p:spPr>
        <p:txBody>
          <a:bodyPr>
            <a:normAutofit/>
          </a:bodyPr>
          <a:lstStyle/>
          <a:p>
            <a:r>
              <a:rPr lang="uk-UA" dirty="0">
                <a:solidFill>
                  <a:schemeClr val="accent6">
                    <a:lumMod val="75000"/>
                  </a:schemeClr>
                </a:solidFill>
                <a:cs typeface="Arial" panose="020B0604020202020204" pitchFamily="34" charset="0"/>
              </a:rPr>
              <a:t>Топ 15 Категорій в </a:t>
            </a:r>
            <a:r>
              <a:rPr lang="en-US" dirty="0">
                <a:solidFill>
                  <a:schemeClr val="accent6">
                    <a:lumMod val="75000"/>
                  </a:schemeClr>
                </a:solidFill>
                <a:cs typeface="Arial" panose="020B0604020202020204" pitchFamily="34" charset="0"/>
              </a:rPr>
              <a:t>outdoor</a:t>
            </a:r>
            <a:endParaRPr lang="ru-RU" dirty="0">
              <a:solidFill>
                <a:schemeClr val="accent6">
                  <a:lumMod val="75000"/>
                </a:schemeClr>
              </a:solidFill>
              <a:cs typeface="Arial" panose="020B0604020202020204" pitchFamily="34" charset="0"/>
            </a:endParaRPr>
          </a:p>
        </p:txBody>
      </p:sp>
      <p:graphicFrame>
        <p:nvGraphicFramePr>
          <p:cNvPr id="3" name="Объект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03142921"/>
              </p:ext>
            </p:extLst>
          </p:nvPr>
        </p:nvGraphicFramePr>
        <p:xfrm>
          <a:off x="7514133" y="987573"/>
          <a:ext cx="1296144" cy="36640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4" name="Объект 3">
            <a:extLst>
              <a:ext uri="{FF2B5EF4-FFF2-40B4-BE49-F238E27FC236}">
                <a16:creationId xmlns:a16="http://schemas.microsoft.com/office/drawing/2014/main" id="{3AE2BCE5-7B47-FEF1-9B83-AB664A5A253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41136209"/>
              </p:ext>
            </p:extLst>
          </p:nvPr>
        </p:nvGraphicFramePr>
        <p:xfrm>
          <a:off x="0" y="987573"/>
          <a:ext cx="7812359" cy="36640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0ADBDE61-A7C1-DDD1-84D8-065629A8C719}"/>
              </a:ext>
            </a:extLst>
          </p:cNvPr>
          <p:cNvSpPr txBox="1"/>
          <p:nvPr/>
        </p:nvSpPr>
        <p:spPr>
          <a:xfrm>
            <a:off x="380626" y="4702170"/>
            <a:ext cx="561662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ptos" panose="020B0004020202020204" pitchFamily="34" charset="0"/>
                <a:cs typeface="Arial" panose="020B0604020202020204" pitchFamily="34" charset="0"/>
              </a:rPr>
              <a:t>Джерело</a:t>
            </a:r>
            <a:r>
              <a:rPr lang="ru-RU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Aptos" panose="020B0004020202020204" pitchFamily="34" charset="0"/>
                <a:cs typeface="Arial" panose="020B0604020202020204" pitchFamily="34" charset="0"/>
              </a:rPr>
              <a:t>: </a:t>
            </a:r>
            <a:r>
              <a:rPr lang="en-US" sz="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ptos" panose="020B0004020202020204" pitchFamily="34" charset="0"/>
                <a:cs typeface="Arial" panose="020B0604020202020204" pitchFamily="34" charset="0"/>
              </a:rPr>
              <a:t>Fotomonitor</a:t>
            </a:r>
            <a:r>
              <a:rPr lang="uk-UA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Aptos" panose="020B0004020202020204" pitchFamily="34" charset="0"/>
                <a:cs typeface="Arial" panose="020B0604020202020204" pitchFamily="34" charset="0"/>
              </a:rPr>
              <a:t> (16 міст: Київ, Одеса, Львів, Дніпро, Вінниця, Житомир, Івано-Франківськ, Кропивницький, Луцьк, Рівне, Суми, Тернопіль, Чернівці, Чернігів, Черкаси, Хмельницький)</a:t>
            </a:r>
            <a:endParaRPr lang="ru-RU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418112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73228" y="195486"/>
            <a:ext cx="5916022" cy="857250"/>
          </a:xfrm>
        </p:spPr>
        <p:txBody>
          <a:bodyPr>
            <a:normAutofit/>
          </a:bodyPr>
          <a:lstStyle/>
          <a:p>
            <a:r>
              <a:rPr lang="uk-UA" dirty="0">
                <a:solidFill>
                  <a:schemeClr val="accent6">
                    <a:lumMod val="75000"/>
                  </a:schemeClr>
                </a:solidFill>
                <a:cs typeface="Arial" panose="020B0604020202020204" pitchFamily="34" charset="0"/>
              </a:rPr>
              <a:t>Топ 20 Брендів в </a:t>
            </a:r>
            <a:r>
              <a:rPr lang="en-US" dirty="0">
                <a:solidFill>
                  <a:schemeClr val="accent6">
                    <a:lumMod val="75000"/>
                  </a:schemeClr>
                </a:solidFill>
                <a:cs typeface="Arial" panose="020B0604020202020204" pitchFamily="34" charset="0"/>
              </a:rPr>
              <a:t>outdoor</a:t>
            </a:r>
            <a:r>
              <a:rPr lang="uk-UA" dirty="0">
                <a:solidFill>
                  <a:schemeClr val="accent6">
                    <a:lumMod val="75000"/>
                  </a:schemeClr>
                </a:solidFill>
                <a:cs typeface="Arial" panose="020B0604020202020204" pitchFamily="34" charset="0"/>
              </a:rPr>
              <a:t> 2024-2025</a:t>
            </a:r>
            <a:endParaRPr lang="ru-RU" dirty="0">
              <a:solidFill>
                <a:schemeClr val="accent6">
                  <a:lumMod val="75000"/>
                </a:schemeClr>
              </a:solidFill>
              <a:cs typeface="Arial" panose="020B0604020202020204" pitchFamily="34" charset="0"/>
            </a:endParaRPr>
          </a:p>
        </p:txBody>
      </p:sp>
      <p:graphicFrame>
        <p:nvGraphicFramePr>
          <p:cNvPr id="4" name="Объект 3">
            <a:extLst>
              <a:ext uri="{FF2B5EF4-FFF2-40B4-BE49-F238E27FC236}">
                <a16:creationId xmlns:a16="http://schemas.microsoft.com/office/drawing/2014/main" id="{3AE2BCE5-7B47-FEF1-9B83-AB664A5A253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26162045"/>
              </p:ext>
            </p:extLst>
          </p:nvPr>
        </p:nvGraphicFramePr>
        <p:xfrm>
          <a:off x="0" y="987573"/>
          <a:ext cx="7812359" cy="36640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0ADBDE61-A7C1-DDD1-84D8-065629A8C719}"/>
              </a:ext>
            </a:extLst>
          </p:cNvPr>
          <p:cNvSpPr txBox="1"/>
          <p:nvPr/>
        </p:nvSpPr>
        <p:spPr>
          <a:xfrm>
            <a:off x="380626" y="4702170"/>
            <a:ext cx="561662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ptos" panose="020B0004020202020204" pitchFamily="34" charset="0"/>
                <a:cs typeface="Arial" panose="020B0604020202020204" pitchFamily="34" charset="0"/>
              </a:rPr>
              <a:t>Джерело</a:t>
            </a:r>
            <a:r>
              <a:rPr lang="ru-RU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Aptos" panose="020B0004020202020204" pitchFamily="34" charset="0"/>
                <a:cs typeface="Arial" panose="020B0604020202020204" pitchFamily="34" charset="0"/>
              </a:rPr>
              <a:t>: </a:t>
            </a:r>
            <a:r>
              <a:rPr lang="en-US" sz="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ptos" panose="020B0004020202020204" pitchFamily="34" charset="0"/>
                <a:cs typeface="Arial" panose="020B0604020202020204" pitchFamily="34" charset="0"/>
              </a:rPr>
              <a:t>Fotomonitor</a:t>
            </a:r>
            <a:r>
              <a:rPr lang="uk-UA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Aptos" panose="020B0004020202020204" pitchFamily="34" charset="0"/>
                <a:cs typeface="Arial" panose="020B0604020202020204" pitchFamily="34" charset="0"/>
              </a:rPr>
              <a:t> (16 міст: Київ, Одеса, Львів, Дніпро, Вінниця, Житомир, Івано-Франківськ, Кропивницький, Луцьк, Рівне, Суми, Тернопіль, Чернівці, Чернігів, Черкаси, Хмельницький)</a:t>
            </a:r>
          </a:p>
        </p:txBody>
      </p:sp>
    </p:spTree>
    <p:extLst>
      <p:ext uri="{BB962C8B-B14F-4D97-AF65-F5344CB8AC3E}">
        <p14:creationId xmlns:p14="http://schemas.microsoft.com/office/powerpoint/2010/main" val="427855105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73228" y="195486"/>
            <a:ext cx="5916022" cy="857250"/>
          </a:xfrm>
        </p:spPr>
        <p:txBody>
          <a:bodyPr>
            <a:normAutofit/>
          </a:bodyPr>
          <a:lstStyle/>
          <a:p>
            <a:r>
              <a:rPr lang="uk-UA" dirty="0">
                <a:solidFill>
                  <a:schemeClr val="accent6">
                    <a:lumMod val="75000"/>
                  </a:schemeClr>
                </a:solidFill>
                <a:cs typeface="Arial" panose="020B0604020202020204" pitchFamily="34" charset="0"/>
              </a:rPr>
              <a:t>Топ 20 Брендів в </a:t>
            </a:r>
            <a:r>
              <a:rPr lang="en-US" dirty="0">
                <a:solidFill>
                  <a:schemeClr val="accent6">
                    <a:lumMod val="75000"/>
                  </a:schemeClr>
                </a:solidFill>
                <a:cs typeface="Arial" panose="020B0604020202020204" pitchFamily="34" charset="0"/>
              </a:rPr>
              <a:t>outdoor</a:t>
            </a:r>
            <a:r>
              <a:rPr lang="uk-UA" dirty="0">
                <a:solidFill>
                  <a:schemeClr val="accent6">
                    <a:lumMod val="75000"/>
                  </a:schemeClr>
                </a:solidFill>
                <a:cs typeface="Arial" panose="020B0604020202020204" pitchFamily="34" charset="0"/>
              </a:rPr>
              <a:t> 1П2026</a:t>
            </a:r>
            <a:endParaRPr lang="ru-RU" dirty="0">
              <a:solidFill>
                <a:schemeClr val="accent6">
                  <a:lumMod val="75000"/>
                </a:schemeClr>
              </a:solidFill>
              <a:cs typeface="Arial" panose="020B0604020202020204" pitchFamily="34" charset="0"/>
            </a:endParaRPr>
          </a:p>
        </p:txBody>
      </p:sp>
      <p:graphicFrame>
        <p:nvGraphicFramePr>
          <p:cNvPr id="4" name="Объект 3">
            <a:extLst>
              <a:ext uri="{FF2B5EF4-FFF2-40B4-BE49-F238E27FC236}">
                <a16:creationId xmlns:a16="http://schemas.microsoft.com/office/drawing/2014/main" id="{3AE2BCE5-7B47-FEF1-9B83-AB664A5A253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35852643"/>
              </p:ext>
            </p:extLst>
          </p:nvPr>
        </p:nvGraphicFramePr>
        <p:xfrm>
          <a:off x="0" y="987573"/>
          <a:ext cx="7812359" cy="36640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0ADBDE61-A7C1-DDD1-84D8-065629A8C719}"/>
              </a:ext>
            </a:extLst>
          </p:cNvPr>
          <p:cNvSpPr txBox="1"/>
          <p:nvPr/>
        </p:nvSpPr>
        <p:spPr>
          <a:xfrm>
            <a:off x="380626" y="4702170"/>
            <a:ext cx="561662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ptos" panose="020B0004020202020204" pitchFamily="34" charset="0"/>
                <a:cs typeface="Arial" panose="020B0604020202020204" pitchFamily="34" charset="0"/>
              </a:rPr>
              <a:t>Джерело</a:t>
            </a:r>
            <a:r>
              <a:rPr lang="ru-RU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Aptos" panose="020B0004020202020204" pitchFamily="34" charset="0"/>
                <a:cs typeface="Arial" panose="020B0604020202020204" pitchFamily="34" charset="0"/>
              </a:rPr>
              <a:t>: </a:t>
            </a:r>
            <a:r>
              <a:rPr lang="en-US" sz="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ptos" panose="020B0004020202020204" pitchFamily="34" charset="0"/>
                <a:cs typeface="Arial" panose="020B0604020202020204" pitchFamily="34" charset="0"/>
              </a:rPr>
              <a:t>Fotomonitor</a:t>
            </a:r>
            <a:r>
              <a:rPr lang="uk-UA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Aptos" panose="020B0004020202020204" pitchFamily="34" charset="0"/>
                <a:cs typeface="Arial" panose="020B0604020202020204" pitchFamily="34" charset="0"/>
              </a:rPr>
              <a:t> (15 міст: Київ, Одеса, Львів, Дніпро, Вінниця, Житомир, Івано-Франківськ, Кропивницький, Луцьк, Рівне, Суми, Тернопіль, Чернівці, Чернігів, Хмельницький)</a:t>
            </a:r>
          </a:p>
        </p:txBody>
      </p:sp>
    </p:spTree>
    <p:extLst>
      <p:ext uri="{BB962C8B-B14F-4D97-AF65-F5344CB8AC3E}">
        <p14:creationId xmlns:p14="http://schemas.microsoft.com/office/powerpoint/2010/main" val="322916133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73228" y="195486"/>
            <a:ext cx="7367124" cy="857250"/>
          </a:xfrm>
        </p:spPr>
        <p:txBody>
          <a:bodyPr>
            <a:normAutofit/>
          </a:bodyPr>
          <a:lstStyle/>
          <a:p>
            <a:pPr defTabSz="685800">
              <a:lnSpc>
                <a:spcPct val="83333"/>
              </a:lnSpc>
              <a:defRPr/>
            </a:pPr>
            <a:r>
              <a:rPr lang="uk-UA" dirty="0">
                <a:solidFill>
                  <a:schemeClr val="accent6">
                    <a:lumMod val="75000"/>
                  </a:schemeClr>
                </a:solidFill>
                <a:cs typeface="Arial" panose="020B0604020202020204" pitchFamily="34" charset="0"/>
              </a:rPr>
              <a:t>Середня зайнятість статичного інвентарю 2026</a:t>
            </a:r>
          </a:p>
        </p:txBody>
      </p:sp>
      <p:grpSp>
        <p:nvGrpSpPr>
          <p:cNvPr id="6" name="Групувати 5">
            <a:extLst>
              <a:ext uri="{FF2B5EF4-FFF2-40B4-BE49-F238E27FC236}">
                <a16:creationId xmlns:a16="http://schemas.microsoft.com/office/drawing/2014/main" id="{096F26A4-5538-C54C-D438-687D2422E7C4}"/>
              </a:ext>
            </a:extLst>
          </p:cNvPr>
          <p:cNvGrpSpPr/>
          <p:nvPr/>
        </p:nvGrpSpPr>
        <p:grpSpPr>
          <a:xfrm>
            <a:off x="3180350" y="868526"/>
            <a:ext cx="5689476" cy="3801784"/>
            <a:chOff x="3991339" y="1182687"/>
            <a:chExt cx="4726001" cy="3157977"/>
          </a:xfrm>
        </p:grpSpPr>
        <p:pic>
          <p:nvPicPr>
            <p:cNvPr id="4" name="Графіка 3">
              <a:extLst>
                <a:ext uri="{FF2B5EF4-FFF2-40B4-BE49-F238E27FC236}">
                  <a16:creationId xmlns:a16="http://schemas.microsoft.com/office/drawing/2014/main" id="{6C131873-E3A5-F736-1195-25134F089D08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3991339" y="1182687"/>
              <a:ext cx="4726001" cy="3157977"/>
            </a:xfrm>
            <a:prstGeom prst="rect">
              <a:avLst/>
            </a:prstGeom>
          </p:spPr>
        </p:pic>
        <p:grpSp>
          <p:nvGrpSpPr>
            <p:cNvPr id="5" name="Групувати 4">
              <a:extLst>
                <a:ext uri="{FF2B5EF4-FFF2-40B4-BE49-F238E27FC236}">
                  <a16:creationId xmlns:a16="http://schemas.microsoft.com/office/drawing/2014/main" id="{39F68CA2-AA00-1F7F-B93C-4589D421848D}"/>
                </a:ext>
              </a:extLst>
            </p:cNvPr>
            <p:cNvGrpSpPr/>
            <p:nvPr/>
          </p:nvGrpSpPr>
          <p:grpSpPr>
            <a:xfrm>
              <a:off x="4018354" y="1514475"/>
              <a:ext cx="3947401" cy="2046541"/>
              <a:chOff x="4018354" y="1514475"/>
              <a:chExt cx="3947401" cy="2046541"/>
            </a:xfrm>
          </p:grpSpPr>
          <p:sp>
            <p:nvSpPr>
              <p:cNvPr id="18" name="name_84">
                <a:extLst>
                  <a:ext uri="{FF2B5EF4-FFF2-40B4-BE49-F238E27FC236}">
                    <a16:creationId xmlns:a16="http://schemas.microsoft.com/office/drawing/2014/main" id="{C22C187E-4212-D555-A6EF-4CC310630B62}"/>
                  </a:ext>
                </a:extLst>
              </p:cNvPr>
              <p:cNvSpPr/>
              <p:nvPr/>
            </p:nvSpPr>
            <p:spPr>
              <a:xfrm>
                <a:off x="4279104" y="2196306"/>
                <a:ext cx="364307" cy="192880"/>
              </a:xfrm>
              <a:prstGeom prst="rect">
                <a:avLst/>
              </a:prstGeom>
              <a:noFill/>
              <a:ln/>
            </p:spPr>
            <p:txBody>
              <a:bodyPr wrap="square" lIns="0" tIns="0" rIns="0" bIns="0" rtlCol="0" anchor="t"/>
              <a:lstStyle/>
              <a:p>
                <a:pPr algn="ctr" defTabSz="685800">
                  <a:lnSpc>
                    <a:spcPct val="83333"/>
                  </a:lnSpc>
                  <a:spcAft>
                    <a:spcPts val="343"/>
                  </a:spcAft>
                  <a:defRPr/>
                </a:pPr>
                <a:r>
                  <a:rPr lang="uk-UA" sz="675" kern="0" spc="-56" dirty="0">
                    <a:solidFill>
                      <a:srgbClr val="000000"/>
                    </a:solidFill>
                    <a:latin typeface="Aptos" panose="020B0004020202020204" pitchFamily="34" charset="0"/>
                    <a:ea typeface="Open Sans SemiBold"/>
                    <a:cs typeface="Open Sans SemiBold"/>
                  </a:rPr>
                  <a:t>Львів</a:t>
                </a:r>
                <a:br>
                  <a:rPr lang="uk-UA" sz="1350" dirty="0">
                    <a:solidFill>
                      <a:prstClr val="black"/>
                    </a:solidFill>
                    <a:latin typeface="Aptos" panose="020B0004020202020204" pitchFamily="34" charset="0"/>
                    <a:ea typeface="Open Sans SemiBold"/>
                    <a:cs typeface="Open Sans SemiBold"/>
                  </a:rPr>
                </a:br>
                <a:r>
                  <a:rPr lang="uk-UA" sz="900" b="1" kern="0" spc="-56" dirty="0">
                    <a:solidFill>
                      <a:srgbClr val="000000"/>
                    </a:solidFill>
                    <a:latin typeface="Aptos" panose="020B0004020202020204" pitchFamily="34" charset="0"/>
                    <a:ea typeface="Open Sans SemiBold"/>
                    <a:cs typeface="Open Sans SemiBold"/>
                  </a:rPr>
                  <a:t>78%</a:t>
                </a:r>
                <a:endParaRPr lang="uk-UA" sz="900" b="1" dirty="0">
                  <a:solidFill>
                    <a:prstClr val="black"/>
                  </a:solidFill>
                  <a:latin typeface="Aptos" panose="020B0004020202020204" pitchFamily="34" charset="0"/>
                  <a:ea typeface="Open Sans SemiBold"/>
                  <a:cs typeface="Open Sans SemiBold"/>
                </a:endParaRPr>
              </a:p>
            </p:txBody>
          </p:sp>
          <p:sp>
            <p:nvSpPr>
              <p:cNvPr id="20" name="name_92">
                <a:extLst>
                  <a:ext uri="{FF2B5EF4-FFF2-40B4-BE49-F238E27FC236}">
                    <a16:creationId xmlns:a16="http://schemas.microsoft.com/office/drawing/2014/main" id="{1CE99EA9-2ECB-D87E-8DF3-094D26154A0F}"/>
                  </a:ext>
                </a:extLst>
              </p:cNvPr>
              <p:cNvSpPr/>
              <p:nvPr/>
            </p:nvSpPr>
            <p:spPr>
              <a:xfrm>
                <a:off x="4018354" y="2691711"/>
                <a:ext cx="378594" cy="171450"/>
              </a:xfrm>
              <a:prstGeom prst="rect">
                <a:avLst/>
              </a:prstGeom>
              <a:noFill/>
              <a:ln/>
            </p:spPr>
            <p:txBody>
              <a:bodyPr wrap="square" lIns="0" tIns="0" rIns="0" bIns="0" rtlCol="0" anchor="t"/>
              <a:lstStyle/>
              <a:p>
                <a:pPr algn="ctr" defTabSz="685800">
                  <a:lnSpc>
                    <a:spcPct val="83333"/>
                  </a:lnSpc>
                  <a:spcAft>
                    <a:spcPts val="343"/>
                  </a:spcAft>
                  <a:defRPr/>
                </a:pPr>
                <a:r>
                  <a:rPr lang="uk-UA" sz="675" kern="0" spc="-56" dirty="0">
                    <a:solidFill>
                      <a:srgbClr val="000000"/>
                    </a:solidFill>
                    <a:latin typeface="Aptos" panose="020B0004020202020204" pitchFamily="34" charset="0"/>
                    <a:ea typeface="Open Sans SemiBold"/>
                    <a:cs typeface="Open Sans SemiBold"/>
                  </a:rPr>
                  <a:t>Ужгород</a:t>
                </a:r>
                <a:br>
                  <a:rPr lang="uk-UA" sz="1350" dirty="0">
                    <a:solidFill>
                      <a:prstClr val="black"/>
                    </a:solidFill>
                    <a:latin typeface="Aptos" panose="020B0004020202020204" pitchFamily="34" charset="0"/>
                    <a:ea typeface="Open Sans SemiBold"/>
                    <a:cs typeface="Open Sans SemiBold"/>
                  </a:rPr>
                </a:br>
                <a:r>
                  <a:rPr lang="uk-UA" sz="900" b="1" kern="0" spc="-56" dirty="0">
                    <a:solidFill>
                      <a:srgbClr val="000000"/>
                    </a:solidFill>
                    <a:latin typeface="Aptos" panose="020B0004020202020204" pitchFamily="34" charset="0"/>
                    <a:ea typeface="Open Sans SemiBold"/>
                    <a:cs typeface="Open Sans SemiBold"/>
                  </a:rPr>
                  <a:t>94%</a:t>
                </a:r>
                <a:endParaRPr lang="uk-UA" sz="675" b="1" dirty="0">
                  <a:solidFill>
                    <a:prstClr val="black"/>
                  </a:solidFill>
                  <a:latin typeface="Aptos" panose="020B0004020202020204" pitchFamily="34" charset="0"/>
                  <a:ea typeface="Open Sans SemiBold"/>
                  <a:cs typeface="Open Sans SemiBold"/>
                </a:endParaRPr>
              </a:p>
            </p:txBody>
          </p:sp>
          <p:sp>
            <p:nvSpPr>
              <p:cNvPr id="22" name="name_41">
                <a:extLst>
                  <a:ext uri="{FF2B5EF4-FFF2-40B4-BE49-F238E27FC236}">
                    <a16:creationId xmlns:a16="http://schemas.microsoft.com/office/drawing/2014/main" id="{DCA1F6D0-DFF7-ED05-8B76-0460A25B4CC7}"/>
                  </a:ext>
                </a:extLst>
              </p:cNvPr>
              <p:cNvSpPr/>
              <p:nvPr/>
            </p:nvSpPr>
            <p:spPr>
              <a:xfrm>
                <a:off x="4532711" y="1593056"/>
                <a:ext cx="364307" cy="192881"/>
              </a:xfrm>
              <a:prstGeom prst="rect">
                <a:avLst/>
              </a:prstGeom>
              <a:noFill/>
              <a:ln/>
            </p:spPr>
            <p:txBody>
              <a:bodyPr wrap="square" lIns="0" tIns="0" rIns="0" bIns="0" rtlCol="0" anchor="t"/>
              <a:lstStyle/>
              <a:p>
                <a:pPr algn="ctr" defTabSz="685800">
                  <a:lnSpc>
                    <a:spcPct val="83333"/>
                  </a:lnSpc>
                  <a:spcAft>
                    <a:spcPts val="343"/>
                  </a:spcAft>
                  <a:defRPr/>
                </a:pPr>
                <a:r>
                  <a:rPr lang="uk-UA" sz="675" kern="0" spc="-56" dirty="0">
                    <a:solidFill>
                      <a:srgbClr val="000000"/>
                    </a:solidFill>
                    <a:latin typeface="Aptos" panose="020B0004020202020204" pitchFamily="34" charset="0"/>
                    <a:ea typeface="Open Sans SemiBold"/>
                    <a:cs typeface="Open Sans SemiBold"/>
                  </a:rPr>
                  <a:t>Луцьк</a:t>
                </a:r>
                <a:br>
                  <a:rPr lang="uk-UA" sz="675" kern="0" spc="-56" dirty="0">
                    <a:solidFill>
                      <a:srgbClr val="000000"/>
                    </a:solidFill>
                    <a:latin typeface="Aptos" panose="020B0004020202020204" pitchFamily="34" charset="0"/>
                    <a:ea typeface="Open Sans SemiBold"/>
                    <a:cs typeface="Open Sans SemiBold"/>
                  </a:rPr>
                </a:br>
                <a:r>
                  <a:rPr lang="uk-UA" sz="900" b="1" kern="0" spc="-56" dirty="0">
                    <a:solidFill>
                      <a:srgbClr val="000000"/>
                    </a:solidFill>
                    <a:latin typeface="Aptos" panose="020B0004020202020204" pitchFamily="34" charset="0"/>
                    <a:ea typeface="Open Sans SemiBold"/>
                    <a:cs typeface="Open Sans SemiBold"/>
                  </a:rPr>
                  <a:t>92%</a:t>
                </a:r>
                <a:endParaRPr lang="uk-UA" sz="900" b="1" dirty="0">
                  <a:solidFill>
                    <a:prstClr val="black"/>
                  </a:solidFill>
                  <a:latin typeface="Aptos" panose="020B0004020202020204" pitchFamily="34" charset="0"/>
                  <a:ea typeface="Open Sans SemiBold"/>
                  <a:cs typeface="Open Sans SemiBold"/>
                </a:endParaRPr>
              </a:p>
            </p:txBody>
          </p:sp>
          <p:sp>
            <p:nvSpPr>
              <p:cNvPr id="24" name="name_67">
                <a:extLst>
                  <a:ext uri="{FF2B5EF4-FFF2-40B4-BE49-F238E27FC236}">
                    <a16:creationId xmlns:a16="http://schemas.microsoft.com/office/drawing/2014/main" id="{8C96F33E-2E77-5804-29C0-A4520D40CD6D}"/>
                  </a:ext>
                </a:extLst>
              </p:cNvPr>
              <p:cNvSpPr/>
              <p:nvPr/>
            </p:nvSpPr>
            <p:spPr>
              <a:xfrm>
                <a:off x="4975624" y="1514475"/>
                <a:ext cx="364307" cy="192881"/>
              </a:xfrm>
              <a:prstGeom prst="rect">
                <a:avLst/>
              </a:prstGeom>
              <a:noFill/>
              <a:ln/>
            </p:spPr>
            <p:txBody>
              <a:bodyPr wrap="square" lIns="0" tIns="0" rIns="0" bIns="0" rtlCol="0" anchor="t"/>
              <a:lstStyle/>
              <a:p>
                <a:pPr algn="ctr" defTabSz="685800">
                  <a:lnSpc>
                    <a:spcPct val="83333"/>
                  </a:lnSpc>
                  <a:spcAft>
                    <a:spcPts val="343"/>
                  </a:spcAft>
                  <a:defRPr/>
                </a:pPr>
                <a:r>
                  <a:rPr lang="uk-UA" sz="675" kern="0" spc="-56" dirty="0">
                    <a:solidFill>
                      <a:srgbClr val="000000"/>
                    </a:solidFill>
                    <a:latin typeface="Aptos" panose="020B0004020202020204" pitchFamily="34" charset="0"/>
                    <a:ea typeface="Open Sans SemiBold"/>
                    <a:cs typeface="Open Sans SemiBold"/>
                  </a:rPr>
                  <a:t>Рівне</a:t>
                </a:r>
                <a:br>
                  <a:rPr lang="uk-UA" sz="1350" dirty="0">
                    <a:solidFill>
                      <a:prstClr val="black"/>
                    </a:solidFill>
                    <a:latin typeface="Aptos" panose="020B0004020202020204" pitchFamily="34" charset="0"/>
                    <a:ea typeface="Open Sans SemiBold"/>
                    <a:cs typeface="Open Sans SemiBold"/>
                  </a:rPr>
                </a:br>
                <a:r>
                  <a:rPr lang="uk-UA" sz="900" b="1" kern="0" spc="-56" dirty="0">
                    <a:solidFill>
                      <a:srgbClr val="000000"/>
                    </a:solidFill>
                    <a:latin typeface="Aptos" panose="020B0004020202020204" pitchFamily="34" charset="0"/>
                    <a:ea typeface="Open Sans SemiBold"/>
                    <a:cs typeface="Open Sans SemiBold"/>
                  </a:rPr>
                  <a:t>82%</a:t>
                </a:r>
                <a:endParaRPr lang="uk-UA" sz="900" b="1" dirty="0">
                  <a:solidFill>
                    <a:prstClr val="black"/>
                  </a:solidFill>
                  <a:latin typeface="Aptos" panose="020B0004020202020204" pitchFamily="34" charset="0"/>
                  <a:ea typeface="Open Sans SemiBold"/>
                  <a:cs typeface="Open Sans SemiBold"/>
                </a:endParaRPr>
              </a:p>
            </p:txBody>
          </p:sp>
          <p:sp>
            <p:nvSpPr>
              <p:cNvPr id="26" name="name_55">
                <a:extLst>
                  <a:ext uri="{FF2B5EF4-FFF2-40B4-BE49-F238E27FC236}">
                    <a16:creationId xmlns:a16="http://schemas.microsoft.com/office/drawing/2014/main" id="{75AF03D0-18CA-FEFF-F5C9-29AFFD38C13F}"/>
                  </a:ext>
                </a:extLst>
              </p:cNvPr>
              <p:cNvSpPr/>
              <p:nvPr/>
            </p:nvSpPr>
            <p:spPr>
              <a:xfrm>
                <a:off x="4604124" y="2339850"/>
                <a:ext cx="550032" cy="192880"/>
              </a:xfrm>
              <a:prstGeom prst="rect">
                <a:avLst/>
              </a:prstGeom>
              <a:noFill/>
              <a:ln/>
            </p:spPr>
            <p:txBody>
              <a:bodyPr wrap="square" lIns="0" tIns="0" rIns="0" bIns="0" rtlCol="0" anchor="t"/>
              <a:lstStyle/>
              <a:p>
                <a:pPr algn="ctr" defTabSz="685800">
                  <a:lnSpc>
                    <a:spcPct val="83333"/>
                  </a:lnSpc>
                  <a:spcAft>
                    <a:spcPts val="343"/>
                  </a:spcAft>
                  <a:defRPr/>
                </a:pPr>
                <a:r>
                  <a:rPr lang="uk-UA" sz="675" kern="0" spc="-56" dirty="0">
                    <a:solidFill>
                      <a:srgbClr val="000000"/>
                    </a:solidFill>
                    <a:latin typeface="Aptos" panose="020B0004020202020204" pitchFamily="34" charset="0"/>
                    <a:ea typeface="Open Sans SemiBold"/>
                    <a:cs typeface="Open Sans SemiBold"/>
                  </a:rPr>
                  <a:t>Тернопіль</a:t>
                </a:r>
                <a:br>
                  <a:rPr lang="uk-UA" sz="1350" dirty="0">
                    <a:solidFill>
                      <a:prstClr val="black"/>
                    </a:solidFill>
                    <a:latin typeface="Aptos" panose="020B0004020202020204" pitchFamily="34" charset="0"/>
                    <a:ea typeface="Open Sans SemiBold"/>
                    <a:cs typeface="Open Sans SemiBold"/>
                  </a:rPr>
                </a:br>
                <a:r>
                  <a:rPr lang="uk-UA" sz="900" b="1" kern="0" spc="-56" dirty="0">
                    <a:solidFill>
                      <a:srgbClr val="000000"/>
                    </a:solidFill>
                    <a:latin typeface="Aptos" panose="020B0004020202020204" pitchFamily="34" charset="0"/>
                    <a:ea typeface="Open Sans SemiBold"/>
                    <a:cs typeface="Open Sans SemiBold"/>
                  </a:rPr>
                  <a:t>74%</a:t>
                </a:r>
                <a:endParaRPr lang="uk-UA" sz="675" b="1" dirty="0">
                  <a:solidFill>
                    <a:prstClr val="black"/>
                  </a:solidFill>
                  <a:latin typeface="Aptos" panose="020B0004020202020204" pitchFamily="34" charset="0"/>
                  <a:ea typeface="Open Sans SemiBold"/>
                  <a:cs typeface="Open Sans SemiBold"/>
                </a:endParaRPr>
              </a:p>
            </p:txBody>
          </p:sp>
          <p:sp>
            <p:nvSpPr>
              <p:cNvPr id="28" name="name_84">
                <a:extLst>
                  <a:ext uri="{FF2B5EF4-FFF2-40B4-BE49-F238E27FC236}">
                    <a16:creationId xmlns:a16="http://schemas.microsoft.com/office/drawing/2014/main" id="{BF78D41F-3A55-9F15-D9FF-314A054FED37}"/>
                  </a:ext>
                </a:extLst>
              </p:cNvPr>
              <p:cNvSpPr/>
              <p:nvPr/>
            </p:nvSpPr>
            <p:spPr>
              <a:xfrm>
                <a:off x="5432822" y="2607468"/>
                <a:ext cx="457170" cy="178594"/>
              </a:xfrm>
              <a:prstGeom prst="rect">
                <a:avLst/>
              </a:prstGeom>
              <a:noFill/>
              <a:ln/>
            </p:spPr>
            <p:txBody>
              <a:bodyPr wrap="square" lIns="0" tIns="0" rIns="0" bIns="0" rtlCol="0" anchor="t"/>
              <a:lstStyle/>
              <a:p>
                <a:pPr algn="ctr" defTabSz="685800">
                  <a:lnSpc>
                    <a:spcPct val="83333"/>
                  </a:lnSpc>
                  <a:spcAft>
                    <a:spcPts val="343"/>
                  </a:spcAft>
                  <a:defRPr/>
                </a:pPr>
                <a:r>
                  <a:rPr lang="uk-UA" sz="675" kern="0" spc="-56" dirty="0">
                    <a:solidFill>
                      <a:srgbClr val="000000"/>
                    </a:solidFill>
                    <a:latin typeface="Aptos" panose="020B0004020202020204" pitchFamily="34" charset="0"/>
                    <a:ea typeface="Open Sans SemiBold"/>
                    <a:cs typeface="Open Sans SemiBold"/>
                  </a:rPr>
                  <a:t>Вінниця</a:t>
                </a:r>
                <a:br>
                  <a:rPr lang="uk-UA" sz="1350" dirty="0">
                    <a:solidFill>
                      <a:prstClr val="black"/>
                    </a:solidFill>
                    <a:latin typeface="Aptos" panose="020B0004020202020204" pitchFamily="34" charset="0"/>
                    <a:ea typeface="Open Sans SemiBold"/>
                    <a:cs typeface="Open Sans SemiBold"/>
                  </a:rPr>
                </a:br>
                <a:r>
                  <a:rPr lang="uk-UA" sz="900" b="1" kern="0" spc="-56" dirty="0">
                    <a:solidFill>
                      <a:srgbClr val="000000"/>
                    </a:solidFill>
                    <a:latin typeface="Aptos" panose="020B0004020202020204" pitchFamily="34" charset="0"/>
                    <a:ea typeface="Open Sans SemiBold"/>
                    <a:cs typeface="Open Sans SemiBold"/>
                  </a:rPr>
                  <a:t>80%</a:t>
                </a:r>
                <a:endParaRPr lang="uk-UA" sz="675" b="1" dirty="0">
                  <a:solidFill>
                    <a:prstClr val="black"/>
                  </a:solidFill>
                  <a:latin typeface="Aptos" panose="020B0004020202020204" pitchFamily="34" charset="0"/>
                  <a:ea typeface="Open Sans SemiBold"/>
                  <a:cs typeface="Open Sans SemiBold"/>
                </a:endParaRPr>
              </a:p>
            </p:txBody>
          </p:sp>
          <p:sp>
            <p:nvSpPr>
              <p:cNvPr id="30" name="name_76">
                <a:extLst>
                  <a:ext uri="{FF2B5EF4-FFF2-40B4-BE49-F238E27FC236}">
                    <a16:creationId xmlns:a16="http://schemas.microsoft.com/office/drawing/2014/main" id="{93C68523-5E4A-1231-E67F-4F52ADA3CBB9}"/>
                  </a:ext>
                </a:extLst>
              </p:cNvPr>
              <p:cNvSpPr/>
              <p:nvPr/>
            </p:nvSpPr>
            <p:spPr>
              <a:xfrm>
                <a:off x="6125400" y="2707272"/>
                <a:ext cx="957198" cy="193092"/>
              </a:xfrm>
              <a:prstGeom prst="rect">
                <a:avLst/>
              </a:prstGeom>
              <a:noFill/>
              <a:ln/>
            </p:spPr>
            <p:txBody>
              <a:bodyPr wrap="square" lIns="0" tIns="0" rIns="0" bIns="0" rtlCol="0" anchor="t"/>
              <a:lstStyle/>
              <a:p>
                <a:pPr algn="ctr" defTabSz="685800">
                  <a:lnSpc>
                    <a:spcPct val="83333"/>
                  </a:lnSpc>
                  <a:spcAft>
                    <a:spcPts val="343"/>
                  </a:spcAft>
                  <a:defRPr/>
                </a:pPr>
                <a:r>
                  <a:rPr lang="uk-UA" sz="675" kern="0" spc="-56" dirty="0">
                    <a:solidFill>
                      <a:srgbClr val="000000"/>
                    </a:solidFill>
                    <a:latin typeface="Aptos" panose="020B0004020202020204" pitchFamily="34" charset="0"/>
                    <a:ea typeface="Open Sans SemiBold"/>
                    <a:cs typeface="Open Sans SemiBold"/>
                  </a:rPr>
                  <a:t>Кропивницький</a:t>
                </a:r>
                <a:br>
                  <a:rPr lang="uk-UA" sz="1350" dirty="0">
                    <a:solidFill>
                      <a:prstClr val="black"/>
                    </a:solidFill>
                    <a:latin typeface="Aptos" panose="020B0004020202020204" pitchFamily="34" charset="0"/>
                    <a:ea typeface="Open Sans SemiBold"/>
                    <a:cs typeface="Open Sans SemiBold"/>
                  </a:rPr>
                </a:br>
                <a:r>
                  <a:rPr lang="uk-UA" sz="900" b="1" kern="0" spc="-56" dirty="0">
                    <a:solidFill>
                      <a:srgbClr val="000000"/>
                    </a:solidFill>
                    <a:latin typeface="Aptos" panose="020B0004020202020204" pitchFamily="34" charset="0"/>
                    <a:ea typeface="Open Sans SemiBold"/>
                    <a:cs typeface="Open Sans SemiBold"/>
                  </a:rPr>
                  <a:t>81%</a:t>
                </a:r>
                <a:endParaRPr lang="uk-UA" sz="675" b="1" dirty="0">
                  <a:solidFill>
                    <a:prstClr val="black"/>
                  </a:solidFill>
                  <a:latin typeface="Aptos" panose="020B0004020202020204" pitchFamily="34" charset="0"/>
                  <a:ea typeface="Open Sans SemiBold"/>
                  <a:cs typeface="Open Sans SemiBold"/>
                </a:endParaRPr>
              </a:p>
            </p:txBody>
          </p:sp>
          <p:sp>
            <p:nvSpPr>
              <p:cNvPr id="32" name="name_39">
                <a:extLst>
                  <a:ext uri="{FF2B5EF4-FFF2-40B4-BE49-F238E27FC236}">
                    <a16:creationId xmlns:a16="http://schemas.microsoft.com/office/drawing/2014/main" id="{71FE3DC2-E96A-2B15-749E-E41FBA0EC5B8}"/>
                  </a:ext>
                </a:extLst>
              </p:cNvPr>
              <p:cNvSpPr/>
              <p:nvPr/>
            </p:nvSpPr>
            <p:spPr>
              <a:xfrm>
                <a:off x="6368655" y="1585913"/>
                <a:ext cx="364307" cy="171450"/>
              </a:xfrm>
              <a:prstGeom prst="rect">
                <a:avLst/>
              </a:prstGeom>
              <a:noFill/>
              <a:ln/>
            </p:spPr>
            <p:txBody>
              <a:bodyPr wrap="square" lIns="0" tIns="0" rIns="0" bIns="0" rtlCol="0" anchor="t"/>
              <a:lstStyle/>
              <a:p>
                <a:pPr algn="ctr" defTabSz="685800">
                  <a:lnSpc>
                    <a:spcPct val="83333"/>
                  </a:lnSpc>
                  <a:spcAft>
                    <a:spcPts val="343"/>
                  </a:spcAft>
                  <a:defRPr/>
                </a:pPr>
                <a:r>
                  <a:rPr lang="uk-UA" sz="675" kern="0" spc="-56" dirty="0">
                    <a:solidFill>
                      <a:srgbClr val="000000"/>
                    </a:solidFill>
                    <a:latin typeface="Aptos" panose="020B0004020202020204" pitchFamily="34" charset="0"/>
                    <a:ea typeface="Open Sans SemiBold"/>
                    <a:cs typeface="Open Sans SemiBold"/>
                  </a:rPr>
                  <a:t>Чернігів</a:t>
                </a:r>
                <a:br>
                  <a:rPr lang="uk-UA" sz="1350" dirty="0">
                    <a:solidFill>
                      <a:prstClr val="black"/>
                    </a:solidFill>
                    <a:latin typeface="Aptos" panose="020B0004020202020204" pitchFamily="34" charset="0"/>
                    <a:ea typeface="Open Sans SemiBold"/>
                    <a:cs typeface="Open Sans SemiBold"/>
                  </a:rPr>
                </a:br>
                <a:r>
                  <a:rPr lang="uk-UA" sz="900" b="1" kern="0" spc="-56" dirty="0">
                    <a:solidFill>
                      <a:srgbClr val="000000"/>
                    </a:solidFill>
                    <a:latin typeface="Aptos" panose="020B0004020202020204" pitchFamily="34" charset="0"/>
                    <a:ea typeface="Open Sans SemiBold"/>
                    <a:cs typeface="Open Sans SemiBold"/>
                  </a:rPr>
                  <a:t>56%</a:t>
                </a:r>
                <a:endParaRPr lang="uk-UA" sz="675" b="1" dirty="0">
                  <a:solidFill>
                    <a:prstClr val="black"/>
                  </a:solidFill>
                  <a:latin typeface="Aptos" panose="020B0004020202020204" pitchFamily="34" charset="0"/>
                  <a:ea typeface="Open Sans SemiBold"/>
                  <a:cs typeface="Open Sans SemiBold"/>
                </a:endParaRPr>
              </a:p>
            </p:txBody>
          </p:sp>
          <p:sp>
            <p:nvSpPr>
              <p:cNvPr id="34" name="name_49">
                <a:extLst>
                  <a:ext uri="{FF2B5EF4-FFF2-40B4-BE49-F238E27FC236}">
                    <a16:creationId xmlns:a16="http://schemas.microsoft.com/office/drawing/2014/main" id="{C4BAFBC2-F8BA-0ACC-F20D-1738991DB7FE}"/>
                  </a:ext>
                </a:extLst>
              </p:cNvPr>
              <p:cNvSpPr/>
              <p:nvPr/>
            </p:nvSpPr>
            <p:spPr>
              <a:xfrm>
                <a:off x="7033023" y="1700213"/>
                <a:ext cx="235729" cy="171450"/>
              </a:xfrm>
              <a:prstGeom prst="rect">
                <a:avLst/>
              </a:prstGeom>
              <a:noFill/>
              <a:ln/>
            </p:spPr>
            <p:txBody>
              <a:bodyPr wrap="square" lIns="0" tIns="0" rIns="0" bIns="0" rtlCol="0" anchor="t"/>
              <a:lstStyle/>
              <a:p>
                <a:pPr algn="ctr" defTabSz="685800">
                  <a:lnSpc>
                    <a:spcPct val="83333"/>
                  </a:lnSpc>
                  <a:spcAft>
                    <a:spcPts val="343"/>
                  </a:spcAft>
                  <a:defRPr/>
                </a:pPr>
                <a:r>
                  <a:rPr lang="uk-UA" sz="675" kern="0" spc="-56" dirty="0">
                    <a:solidFill>
                      <a:srgbClr val="000000"/>
                    </a:solidFill>
                    <a:latin typeface="Aptos" panose="020B0004020202020204" pitchFamily="34" charset="0"/>
                    <a:ea typeface="Open Sans SemiBold"/>
                    <a:cs typeface="Open Sans SemiBold"/>
                  </a:rPr>
                  <a:t>Суми</a:t>
                </a:r>
                <a:br>
                  <a:rPr lang="uk-UA" sz="1350" dirty="0">
                    <a:solidFill>
                      <a:prstClr val="black"/>
                    </a:solidFill>
                    <a:latin typeface="Aptos" panose="020B0004020202020204" pitchFamily="34" charset="0"/>
                    <a:ea typeface="Open Sans SemiBold"/>
                    <a:cs typeface="Open Sans SemiBold"/>
                  </a:rPr>
                </a:br>
                <a:r>
                  <a:rPr lang="uk-UA" sz="900" b="1" kern="0" spc="-56" dirty="0">
                    <a:solidFill>
                      <a:srgbClr val="000000"/>
                    </a:solidFill>
                    <a:latin typeface="Aptos" panose="020B0004020202020204" pitchFamily="34" charset="0"/>
                    <a:ea typeface="Open Sans SemiBold"/>
                    <a:cs typeface="Open Sans SemiBold"/>
                  </a:rPr>
                  <a:t>58%</a:t>
                </a:r>
                <a:endParaRPr lang="uk-UA" sz="675" b="1" dirty="0">
                  <a:solidFill>
                    <a:prstClr val="black"/>
                  </a:solidFill>
                  <a:latin typeface="Aptos" panose="020B0004020202020204" pitchFamily="34" charset="0"/>
                  <a:ea typeface="Open Sans SemiBold"/>
                  <a:cs typeface="Open Sans SemiBold"/>
                </a:endParaRPr>
              </a:p>
            </p:txBody>
          </p:sp>
          <p:sp>
            <p:nvSpPr>
              <p:cNvPr id="36" name="name_72">
                <a:extLst>
                  <a:ext uri="{FF2B5EF4-FFF2-40B4-BE49-F238E27FC236}">
                    <a16:creationId xmlns:a16="http://schemas.microsoft.com/office/drawing/2014/main" id="{45D4070A-C325-C2CD-AF81-BEBBC7C797C4}"/>
                  </a:ext>
                </a:extLst>
              </p:cNvPr>
              <p:cNvSpPr/>
              <p:nvPr/>
            </p:nvSpPr>
            <p:spPr>
              <a:xfrm>
                <a:off x="4639866" y="2821781"/>
                <a:ext cx="500030" cy="171449"/>
              </a:xfrm>
              <a:prstGeom prst="rect">
                <a:avLst/>
              </a:prstGeom>
              <a:noFill/>
              <a:ln/>
            </p:spPr>
            <p:txBody>
              <a:bodyPr wrap="square" lIns="0" tIns="0" rIns="0" bIns="0" rtlCol="0" anchor="t"/>
              <a:lstStyle/>
              <a:p>
                <a:pPr algn="ctr" defTabSz="685800">
                  <a:lnSpc>
                    <a:spcPct val="83333"/>
                  </a:lnSpc>
                  <a:spcAft>
                    <a:spcPts val="343"/>
                  </a:spcAft>
                  <a:defRPr/>
                </a:pPr>
                <a:r>
                  <a:rPr lang="uk-UA" sz="675" kern="0" spc="-56" dirty="0">
                    <a:solidFill>
                      <a:srgbClr val="000000"/>
                    </a:solidFill>
                    <a:latin typeface="Aptos" panose="020B0004020202020204" pitchFamily="34" charset="0"/>
                    <a:ea typeface="Open Sans SemiBold"/>
                    <a:cs typeface="Open Sans SemiBold"/>
                  </a:rPr>
                  <a:t>Чернівці</a:t>
                </a:r>
                <a:br>
                  <a:rPr lang="uk-UA" sz="1350" dirty="0">
                    <a:solidFill>
                      <a:prstClr val="black"/>
                    </a:solidFill>
                    <a:latin typeface="Aptos" panose="020B0004020202020204" pitchFamily="34" charset="0"/>
                    <a:ea typeface="Open Sans SemiBold"/>
                    <a:cs typeface="Open Sans SemiBold"/>
                  </a:rPr>
                </a:br>
                <a:r>
                  <a:rPr lang="uk-UA" sz="900" b="1" kern="0" spc="-56" dirty="0">
                    <a:solidFill>
                      <a:srgbClr val="000000"/>
                    </a:solidFill>
                    <a:latin typeface="Aptos" panose="020B0004020202020204" pitchFamily="34" charset="0"/>
                    <a:ea typeface="Open Sans SemiBold"/>
                    <a:cs typeface="Open Sans SemiBold"/>
                  </a:rPr>
                  <a:t>80%</a:t>
                </a:r>
                <a:endParaRPr lang="uk-UA" sz="675" b="1" dirty="0">
                  <a:solidFill>
                    <a:prstClr val="black"/>
                  </a:solidFill>
                  <a:latin typeface="Aptos" panose="020B0004020202020204" pitchFamily="34" charset="0"/>
                  <a:ea typeface="Open Sans SemiBold"/>
                  <a:cs typeface="Open Sans SemiBold"/>
                </a:endParaRPr>
              </a:p>
            </p:txBody>
          </p:sp>
          <p:sp>
            <p:nvSpPr>
              <p:cNvPr id="38" name="name_63">
                <a:extLst>
                  <a:ext uri="{FF2B5EF4-FFF2-40B4-BE49-F238E27FC236}">
                    <a16:creationId xmlns:a16="http://schemas.microsoft.com/office/drawing/2014/main" id="{8620463D-EEC6-DE09-E1F5-7E497D1BBB31}"/>
                  </a:ext>
                </a:extLst>
              </p:cNvPr>
              <p:cNvSpPr/>
              <p:nvPr/>
            </p:nvSpPr>
            <p:spPr>
              <a:xfrm>
                <a:off x="4868475" y="2228851"/>
                <a:ext cx="692898" cy="192879"/>
              </a:xfrm>
              <a:prstGeom prst="rect">
                <a:avLst/>
              </a:prstGeom>
              <a:noFill/>
              <a:ln/>
            </p:spPr>
            <p:txBody>
              <a:bodyPr wrap="square" lIns="0" tIns="0" rIns="0" bIns="0" rtlCol="0" anchor="t"/>
              <a:lstStyle/>
              <a:p>
                <a:pPr algn="ctr" defTabSz="685800">
                  <a:lnSpc>
                    <a:spcPct val="83333"/>
                  </a:lnSpc>
                  <a:spcAft>
                    <a:spcPts val="343"/>
                  </a:spcAft>
                  <a:defRPr/>
                </a:pPr>
                <a:r>
                  <a:rPr lang="uk-UA" sz="675" kern="0" spc="-56" dirty="0">
                    <a:solidFill>
                      <a:srgbClr val="000000"/>
                    </a:solidFill>
                    <a:latin typeface="Aptos" panose="020B0004020202020204" pitchFamily="34" charset="0"/>
                    <a:ea typeface="Open Sans SemiBold"/>
                    <a:cs typeface="Open Sans SemiBold"/>
                  </a:rPr>
                  <a:t>Хмельницький</a:t>
                </a:r>
                <a:br>
                  <a:rPr lang="uk-UA" sz="1350" dirty="0">
                    <a:solidFill>
                      <a:prstClr val="black"/>
                    </a:solidFill>
                    <a:latin typeface="Aptos" panose="020B0004020202020204" pitchFamily="34" charset="0"/>
                    <a:ea typeface="Open Sans SemiBold"/>
                    <a:cs typeface="Open Sans SemiBold"/>
                  </a:rPr>
                </a:br>
                <a:r>
                  <a:rPr lang="uk-UA" sz="900" b="1" kern="0" spc="-56" dirty="0">
                    <a:solidFill>
                      <a:srgbClr val="000000"/>
                    </a:solidFill>
                    <a:latin typeface="Aptos" panose="020B0004020202020204" pitchFamily="34" charset="0"/>
                    <a:ea typeface="Open Sans SemiBold"/>
                    <a:cs typeface="Open Sans SemiBold"/>
                  </a:rPr>
                  <a:t>72%</a:t>
                </a:r>
                <a:endParaRPr lang="uk-UA" sz="675" b="1" dirty="0">
                  <a:solidFill>
                    <a:prstClr val="black"/>
                  </a:solidFill>
                  <a:latin typeface="Aptos" panose="020B0004020202020204" pitchFamily="34" charset="0"/>
                  <a:ea typeface="Open Sans SemiBold"/>
                  <a:cs typeface="Open Sans SemiBold"/>
                </a:endParaRPr>
              </a:p>
            </p:txBody>
          </p:sp>
          <p:sp>
            <p:nvSpPr>
              <p:cNvPr id="40" name="name_68">
                <a:extLst>
                  <a:ext uri="{FF2B5EF4-FFF2-40B4-BE49-F238E27FC236}">
                    <a16:creationId xmlns:a16="http://schemas.microsoft.com/office/drawing/2014/main" id="{6482FDE4-39D7-8895-00AD-78580B687709}"/>
                  </a:ext>
                </a:extLst>
              </p:cNvPr>
              <p:cNvSpPr/>
              <p:nvPr/>
            </p:nvSpPr>
            <p:spPr>
              <a:xfrm>
                <a:off x="5311380" y="1850231"/>
                <a:ext cx="614321" cy="178594"/>
              </a:xfrm>
              <a:prstGeom prst="rect">
                <a:avLst/>
              </a:prstGeom>
              <a:noFill/>
              <a:ln/>
            </p:spPr>
            <p:txBody>
              <a:bodyPr wrap="square" lIns="0" tIns="0" rIns="0" bIns="0" rtlCol="0" anchor="t"/>
              <a:lstStyle/>
              <a:p>
                <a:pPr algn="ctr" defTabSz="685800">
                  <a:lnSpc>
                    <a:spcPct val="83333"/>
                  </a:lnSpc>
                  <a:spcAft>
                    <a:spcPts val="343"/>
                  </a:spcAft>
                  <a:defRPr/>
                </a:pPr>
                <a:r>
                  <a:rPr lang="uk-UA" sz="675" kern="0" spc="-56" dirty="0">
                    <a:solidFill>
                      <a:srgbClr val="000000"/>
                    </a:solidFill>
                    <a:latin typeface="Aptos" panose="020B0004020202020204" pitchFamily="34" charset="0"/>
                    <a:ea typeface="Open Sans SemiBold"/>
                    <a:cs typeface="Open Sans SemiBold"/>
                  </a:rPr>
                  <a:t>Житомир</a:t>
                </a:r>
                <a:br>
                  <a:rPr lang="uk-UA" sz="1350" dirty="0">
                    <a:solidFill>
                      <a:prstClr val="black"/>
                    </a:solidFill>
                    <a:latin typeface="Aptos" panose="020B0004020202020204" pitchFamily="34" charset="0"/>
                    <a:ea typeface="Open Sans SemiBold"/>
                    <a:cs typeface="Open Sans SemiBold"/>
                  </a:rPr>
                </a:br>
                <a:r>
                  <a:rPr lang="uk-UA" sz="900" b="1" kern="0" spc="-56" dirty="0">
                    <a:solidFill>
                      <a:srgbClr val="000000"/>
                    </a:solidFill>
                    <a:latin typeface="Aptos" panose="020B0004020202020204" pitchFamily="34" charset="0"/>
                    <a:ea typeface="Open Sans SemiBold"/>
                    <a:cs typeface="Open Sans SemiBold"/>
                  </a:rPr>
                  <a:t>74%</a:t>
                </a:r>
                <a:endParaRPr lang="uk-UA" sz="675" b="1" dirty="0">
                  <a:solidFill>
                    <a:prstClr val="black"/>
                  </a:solidFill>
                  <a:latin typeface="Aptos" panose="020B0004020202020204" pitchFamily="34" charset="0"/>
                  <a:ea typeface="Open Sans SemiBold"/>
                  <a:cs typeface="Open Sans SemiBold"/>
                </a:endParaRPr>
              </a:p>
            </p:txBody>
          </p:sp>
          <p:sp>
            <p:nvSpPr>
              <p:cNvPr id="42" name="-93">
                <a:extLst>
                  <a:ext uri="{FF2B5EF4-FFF2-40B4-BE49-F238E27FC236}">
                    <a16:creationId xmlns:a16="http://schemas.microsoft.com/office/drawing/2014/main" id="{4AACF059-C345-47ED-FDD7-EBB040D19DDC}"/>
                  </a:ext>
                </a:extLst>
              </p:cNvPr>
              <p:cNvSpPr/>
              <p:nvPr/>
            </p:nvSpPr>
            <p:spPr>
              <a:xfrm>
                <a:off x="4333422" y="2614610"/>
                <a:ext cx="706862" cy="206374"/>
              </a:xfrm>
              <a:prstGeom prst="rect">
                <a:avLst/>
              </a:prstGeom>
              <a:noFill/>
              <a:ln/>
            </p:spPr>
            <p:txBody>
              <a:bodyPr wrap="square" lIns="0" tIns="0" rIns="0" bIns="0" rtlCol="0" anchor="t"/>
              <a:lstStyle/>
              <a:p>
                <a:pPr algn="ctr" defTabSz="685800">
                  <a:lnSpc>
                    <a:spcPct val="83333"/>
                  </a:lnSpc>
                  <a:spcAft>
                    <a:spcPts val="343"/>
                  </a:spcAft>
                  <a:defRPr/>
                </a:pPr>
                <a:r>
                  <a:rPr lang="uk-UA" sz="675" kern="0" spc="-56" dirty="0">
                    <a:solidFill>
                      <a:srgbClr val="000000"/>
                    </a:solidFill>
                    <a:latin typeface="Aptos" panose="020B0004020202020204" pitchFamily="34" charset="0"/>
                    <a:ea typeface="Open Sans SemiBold"/>
                    <a:cs typeface="Open Sans SemiBold"/>
                  </a:rPr>
                  <a:t>Івано-Франківськ</a:t>
                </a:r>
                <a:br>
                  <a:rPr lang="uk-UA" sz="1350" dirty="0">
                    <a:solidFill>
                      <a:prstClr val="black"/>
                    </a:solidFill>
                    <a:latin typeface="Aptos" panose="020B0004020202020204" pitchFamily="34" charset="0"/>
                    <a:ea typeface="Open Sans SemiBold"/>
                    <a:cs typeface="Open Sans SemiBold"/>
                  </a:rPr>
                </a:br>
                <a:r>
                  <a:rPr lang="uk-UA" sz="900" b="1" kern="0" spc="-56" dirty="0">
                    <a:solidFill>
                      <a:srgbClr val="000000"/>
                    </a:solidFill>
                    <a:latin typeface="Aptos" panose="020B0004020202020204" pitchFamily="34" charset="0"/>
                    <a:ea typeface="Open Sans SemiBold"/>
                    <a:cs typeface="Open Sans SemiBold"/>
                  </a:rPr>
                  <a:t>94%</a:t>
                </a:r>
                <a:endParaRPr lang="uk-UA" sz="675" b="1" dirty="0">
                  <a:solidFill>
                    <a:prstClr val="black"/>
                  </a:solidFill>
                  <a:latin typeface="Aptos" panose="020B0004020202020204" pitchFamily="34" charset="0"/>
                  <a:ea typeface="Open Sans SemiBold"/>
                  <a:cs typeface="Open Sans SemiBold"/>
                </a:endParaRPr>
              </a:p>
            </p:txBody>
          </p:sp>
          <p:sp>
            <p:nvSpPr>
              <p:cNvPr id="44" name="name_54">
                <a:extLst>
                  <a:ext uri="{FF2B5EF4-FFF2-40B4-BE49-F238E27FC236}">
                    <a16:creationId xmlns:a16="http://schemas.microsoft.com/office/drawing/2014/main" id="{56DB5A72-AB1A-8E93-4C9A-731418B764FF}"/>
                  </a:ext>
                </a:extLst>
              </p:cNvPr>
              <p:cNvSpPr/>
              <p:nvPr/>
            </p:nvSpPr>
            <p:spPr>
              <a:xfrm>
                <a:off x="5984718" y="1938950"/>
                <a:ext cx="407167" cy="193093"/>
              </a:xfrm>
              <a:prstGeom prst="rect">
                <a:avLst/>
              </a:prstGeom>
              <a:noFill/>
              <a:ln/>
            </p:spPr>
            <p:txBody>
              <a:bodyPr wrap="square" lIns="0" tIns="0" rIns="0" bIns="0" rtlCol="0" anchor="t"/>
              <a:lstStyle/>
              <a:p>
                <a:pPr algn="ctr" defTabSz="685800">
                  <a:lnSpc>
                    <a:spcPct val="83333"/>
                  </a:lnSpc>
                  <a:spcAft>
                    <a:spcPts val="343"/>
                  </a:spcAft>
                  <a:defRPr/>
                </a:pPr>
                <a:r>
                  <a:rPr lang="uk-UA" sz="675" kern="0" spc="-56" dirty="0">
                    <a:solidFill>
                      <a:srgbClr val="000000"/>
                    </a:solidFill>
                    <a:latin typeface="Aptos" panose="020B0004020202020204" pitchFamily="34" charset="0"/>
                    <a:ea typeface="Open Sans SemiBold"/>
                    <a:cs typeface="Open Sans SemiBold"/>
                  </a:rPr>
                  <a:t>Київ</a:t>
                </a:r>
                <a:br>
                  <a:rPr lang="uk-UA" sz="1350" dirty="0">
                    <a:solidFill>
                      <a:prstClr val="black"/>
                    </a:solidFill>
                    <a:latin typeface="Aptos" panose="020B0004020202020204" pitchFamily="34" charset="0"/>
                    <a:ea typeface="Open Sans SemiBold"/>
                    <a:cs typeface="Open Sans SemiBold"/>
                  </a:rPr>
                </a:br>
                <a:r>
                  <a:rPr lang="uk-UA" sz="900" b="1" kern="0" spc="-56" dirty="0">
                    <a:solidFill>
                      <a:srgbClr val="000000"/>
                    </a:solidFill>
                    <a:latin typeface="Aptos" panose="020B0004020202020204" pitchFamily="34" charset="0"/>
                    <a:ea typeface="Open Sans SemiBold"/>
                    <a:cs typeface="Open Sans SemiBold"/>
                  </a:rPr>
                  <a:t>57%</a:t>
                </a:r>
                <a:endParaRPr lang="uk-UA" sz="675" b="1" dirty="0">
                  <a:solidFill>
                    <a:prstClr val="black"/>
                  </a:solidFill>
                  <a:latin typeface="Aptos" panose="020B0004020202020204" pitchFamily="34" charset="0"/>
                  <a:ea typeface="Open Sans SemiBold"/>
                  <a:cs typeface="Open Sans SemiBold"/>
                </a:endParaRPr>
              </a:p>
            </p:txBody>
          </p:sp>
          <p:sp>
            <p:nvSpPr>
              <p:cNvPr id="46" name="name_47">
                <a:extLst>
                  <a:ext uri="{FF2B5EF4-FFF2-40B4-BE49-F238E27FC236}">
                    <a16:creationId xmlns:a16="http://schemas.microsoft.com/office/drawing/2014/main" id="{BDCF8D92-CA0F-BB89-71B2-E620AB0C5192}"/>
                  </a:ext>
                </a:extLst>
              </p:cNvPr>
              <p:cNvSpPr/>
              <p:nvPr/>
            </p:nvSpPr>
            <p:spPr>
              <a:xfrm>
                <a:off x="7178011" y="2698855"/>
                <a:ext cx="392880" cy="164306"/>
              </a:xfrm>
              <a:prstGeom prst="rect">
                <a:avLst/>
              </a:prstGeom>
              <a:noFill/>
              <a:ln/>
            </p:spPr>
            <p:txBody>
              <a:bodyPr wrap="square" lIns="0" tIns="0" rIns="0" bIns="0" rtlCol="0" anchor="t"/>
              <a:lstStyle/>
              <a:p>
                <a:pPr algn="ctr" defTabSz="685800">
                  <a:lnSpc>
                    <a:spcPct val="83333"/>
                  </a:lnSpc>
                  <a:spcAft>
                    <a:spcPts val="343"/>
                  </a:spcAft>
                  <a:defRPr/>
                </a:pPr>
                <a:r>
                  <a:rPr lang="uk-UA" sz="675" kern="0" spc="-56" dirty="0">
                    <a:solidFill>
                      <a:srgbClr val="000000"/>
                    </a:solidFill>
                    <a:latin typeface="Aptos" panose="020B0004020202020204" pitchFamily="34" charset="0"/>
                    <a:ea typeface="Open Sans SemiBold"/>
                    <a:cs typeface="Open Sans SemiBold"/>
                  </a:rPr>
                  <a:t>Дніпро</a:t>
                </a:r>
                <a:br>
                  <a:rPr lang="uk-UA" sz="1350" dirty="0">
                    <a:solidFill>
                      <a:prstClr val="black"/>
                    </a:solidFill>
                    <a:latin typeface="Aptos" panose="020B0004020202020204" pitchFamily="34" charset="0"/>
                    <a:ea typeface="Open Sans SemiBold"/>
                    <a:cs typeface="Open Sans SemiBold"/>
                  </a:rPr>
                </a:br>
                <a:r>
                  <a:rPr lang="uk-UA" sz="900" b="1" kern="0" spc="-56" dirty="0">
                    <a:solidFill>
                      <a:srgbClr val="000000"/>
                    </a:solidFill>
                    <a:latin typeface="Aptos" panose="020B0004020202020204" pitchFamily="34" charset="0"/>
                    <a:ea typeface="Open Sans SemiBold"/>
                    <a:cs typeface="Open Sans SemiBold"/>
                  </a:rPr>
                  <a:t>47%</a:t>
                </a:r>
                <a:endParaRPr lang="uk-UA" sz="675" b="1" dirty="0">
                  <a:solidFill>
                    <a:prstClr val="black"/>
                  </a:solidFill>
                  <a:latin typeface="Aptos" panose="020B0004020202020204" pitchFamily="34" charset="0"/>
                  <a:ea typeface="Open Sans SemiBold"/>
                  <a:cs typeface="Open Sans SemiBold"/>
                </a:endParaRPr>
              </a:p>
            </p:txBody>
          </p:sp>
          <p:sp>
            <p:nvSpPr>
              <p:cNvPr id="48" name="name_65">
                <a:extLst>
                  <a:ext uri="{FF2B5EF4-FFF2-40B4-BE49-F238E27FC236}">
                    <a16:creationId xmlns:a16="http://schemas.microsoft.com/office/drawing/2014/main" id="{3205AC2D-BDA4-4CAA-B749-9B75739753BF}"/>
                  </a:ext>
                </a:extLst>
              </p:cNvPr>
              <p:cNvSpPr/>
              <p:nvPr/>
            </p:nvSpPr>
            <p:spPr>
              <a:xfrm>
                <a:off x="6335330" y="3128167"/>
                <a:ext cx="564323" cy="193092"/>
              </a:xfrm>
              <a:prstGeom prst="rect">
                <a:avLst/>
              </a:prstGeom>
              <a:noFill/>
              <a:ln/>
            </p:spPr>
            <p:txBody>
              <a:bodyPr wrap="square" lIns="0" tIns="0" rIns="0" bIns="0" rtlCol="0" anchor="t"/>
              <a:lstStyle/>
              <a:p>
                <a:pPr algn="ctr" defTabSz="685800">
                  <a:lnSpc>
                    <a:spcPct val="83333"/>
                  </a:lnSpc>
                  <a:spcAft>
                    <a:spcPts val="343"/>
                  </a:spcAft>
                  <a:defRPr/>
                </a:pPr>
                <a:r>
                  <a:rPr lang="uk-UA" sz="675" kern="0" spc="-56" dirty="0">
                    <a:solidFill>
                      <a:srgbClr val="000000"/>
                    </a:solidFill>
                    <a:latin typeface="Aptos" panose="020B0004020202020204" pitchFamily="34" charset="0"/>
                    <a:ea typeface="Open Sans SemiBold"/>
                    <a:cs typeface="Open Sans SemiBold"/>
                  </a:rPr>
                  <a:t>Миколаїв</a:t>
                </a:r>
                <a:br>
                  <a:rPr lang="uk-UA" sz="1350" dirty="0">
                    <a:solidFill>
                      <a:prstClr val="black"/>
                    </a:solidFill>
                    <a:latin typeface="Aptos" panose="020B0004020202020204" pitchFamily="34" charset="0"/>
                    <a:ea typeface="Open Sans SemiBold"/>
                    <a:cs typeface="Open Sans SemiBold"/>
                  </a:rPr>
                </a:br>
                <a:r>
                  <a:rPr lang="uk-UA" sz="900" b="1" kern="0" spc="-56" dirty="0">
                    <a:solidFill>
                      <a:srgbClr val="000000"/>
                    </a:solidFill>
                    <a:latin typeface="Aptos" panose="020B0004020202020204" pitchFamily="34" charset="0"/>
                    <a:ea typeface="Open Sans SemiBold"/>
                    <a:cs typeface="Open Sans SemiBold"/>
                  </a:rPr>
                  <a:t>75%</a:t>
                </a:r>
                <a:endParaRPr lang="uk-UA" sz="675" b="1" dirty="0">
                  <a:solidFill>
                    <a:prstClr val="black"/>
                  </a:solidFill>
                  <a:latin typeface="Aptos" panose="020B0004020202020204" pitchFamily="34" charset="0"/>
                  <a:ea typeface="Open Sans SemiBold"/>
                  <a:cs typeface="Open Sans SemiBold"/>
                </a:endParaRPr>
              </a:p>
            </p:txBody>
          </p:sp>
          <p:sp>
            <p:nvSpPr>
              <p:cNvPr id="50" name="name_78">
                <a:extLst>
                  <a:ext uri="{FF2B5EF4-FFF2-40B4-BE49-F238E27FC236}">
                    <a16:creationId xmlns:a16="http://schemas.microsoft.com/office/drawing/2014/main" id="{28C16C94-A4D3-B638-78EA-FF0CBB79BF2C}"/>
                  </a:ext>
                </a:extLst>
              </p:cNvPr>
              <p:cNvSpPr/>
              <p:nvPr/>
            </p:nvSpPr>
            <p:spPr>
              <a:xfrm>
                <a:off x="6850810" y="2196306"/>
                <a:ext cx="392880" cy="164306"/>
              </a:xfrm>
              <a:prstGeom prst="rect">
                <a:avLst/>
              </a:prstGeom>
              <a:noFill/>
              <a:ln/>
            </p:spPr>
            <p:txBody>
              <a:bodyPr wrap="square" lIns="0" tIns="0" rIns="0" bIns="0" rtlCol="0" anchor="t"/>
              <a:lstStyle/>
              <a:p>
                <a:pPr algn="ctr" defTabSz="685800">
                  <a:lnSpc>
                    <a:spcPct val="83333"/>
                  </a:lnSpc>
                  <a:spcAft>
                    <a:spcPts val="343"/>
                  </a:spcAft>
                  <a:defRPr/>
                </a:pPr>
                <a:r>
                  <a:rPr lang="uk-UA" sz="675" kern="0" spc="-56" dirty="0">
                    <a:solidFill>
                      <a:srgbClr val="000000"/>
                    </a:solidFill>
                    <a:latin typeface="Aptos" panose="020B0004020202020204" pitchFamily="34" charset="0"/>
                    <a:ea typeface="Open Sans SemiBold"/>
                    <a:cs typeface="Open Sans SemiBold"/>
                  </a:rPr>
                  <a:t>Полтава</a:t>
                </a:r>
                <a:br>
                  <a:rPr lang="uk-UA" sz="1350" dirty="0">
                    <a:solidFill>
                      <a:prstClr val="black"/>
                    </a:solidFill>
                    <a:latin typeface="Aptos" panose="020B0004020202020204" pitchFamily="34" charset="0"/>
                    <a:ea typeface="Open Sans SemiBold"/>
                    <a:cs typeface="Open Sans SemiBold"/>
                  </a:rPr>
                </a:br>
                <a:r>
                  <a:rPr lang="uk-UA" sz="900" b="1" kern="0" spc="-56" dirty="0">
                    <a:solidFill>
                      <a:srgbClr val="000000"/>
                    </a:solidFill>
                    <a:latin typeface="Aptos" panose="020B0004020202020204" pitchFamily="34" charset="0"/>
                    <a:ea typeface="Open Sans SemiBold"/>
                    <a:cs typeface="Open Sans SemiBold"/>
                  </a:rPr>
                  <a:t>90%</a:t>
                </a:r>
                <a:endParaRPr lang="uk-UA" sz="675" b="1" dirty="0">
                  <a:solidFill>
                    <a:prstClr val="black"/>
                  </a:solidFill>
                  <a:latin typeface="Aptos" panose="020B0004020202020204" pitchFamily="34" charset="0"/>
                  <a:ea typeface="Open Sans SemiBold"/>
                  <a:cs typeface="Open Sans SemiBold"/>
                </a:endParaRPr>
              </a:p>
            </p:txBody>
          </p:sp>
          <p:sp>
            <p:nvSpPr>
              <p:cNvPr id="52" name="name_61">
                <a:extLst>
                  <a:ext uri="{FF2B5EF4-FFF2-40B4-BE49-F238E27FC236}">
                    <a16:creationId xmlns:a16="http://schemas.microsoft.com/office/drawing/2014/main" id="{320B6727-8BB7-F7C9-4ADF-C4214B6E7577}"/>
                  </a:ext>
                </a:extLst>
              </p:cNvPr>
              <p:cNvSpPr/>
              <p:nvPr/>
            </p:nvSpPr>
            <p:spPr>
              <a:xfrm>
                <a:off x="6304360" y="2360612"/>
                <a:ext cx="392880" cy="164306"/>
              </a:xfrm>
              <a:prstGeom prst="rect">
                <a:avLst/>
              </a:prstGeom>
              <a:noFill/>
              <a:ln/>
            </p:spPr>
            <p:txBody>
              <a:bodyPr wrap="square" lIns="0" tIns="0" rIns="0" bIns="0" rtlCol="0" anchor="t"/>
              <a:lstStyle/>
              <a:p>
                <a:pPr algn="ctr" defTabSz="685800">
                  <a:lnSpc>
                    <a:spcPct val="83333"/>
                  </a:lnSpc>
                  <a:spcAft>
                    <a:spcPts val="343"/>
                  </a:spcAft>
                  <a:defRPr/>
                </a:pPr>
                <a:r>
                  <a:rPr lang="uk-UA" sz="675" kern="0" spc="-56" dirty="0">
                    <a:solidFill>
                      <a:srgbClr val="000000"/>
                    </a:solidFill>
                    <a:latin typeface="Aptos" panose="020B0004020202020204" pitchFamily="34" charset="0"/>
                    <a:ea typeface="Open Sans SemiBold"/>
                    <a:cs typeface="Open Sans SemiBold"/>
                  </a:rPr>
                  <a:t>Черкаси</a:t>
                </a:r>
                <a:br>
                  <a:rPr lang="uk-UA" sz="1350" dirty="0">
                    <a:solidFill>
                      <a:prstClr val="black"/>
                    </a:solidFill>
                    <a:latin typeface="Aptos" panose="020B0004020202020204" pitchFamily="34" charset="0"/>
                    <a:ea typeface="Open Sans SemiBold"/>
                    <a:cs typeface="Open Sans SemiBold"/>
                  </a:rPr>
                </a:br>
                <a:r>
                  <a:rPr lang="uk-UA" sz="900" b="1" kern="0" spc="-56" dirty="0">
                    <a:solidFill>
                      <a:srgbClr val="000000"/>
                    </a:solidFill>
                    <a:latin typeface="Aptos" panose="020B0004020202020204" pitchFamily="34" charset="0"/>
                    <a:ea typeface="Open Sans SemiBold"/>
                    <a:cs typeface="Open Sans SemiBold"/>
                  </a:rPr>
                  <a:t>73%</a:t>
                </a:r>
                <a:endParaRPr lang="uk-UA" sz="675" b="1" dirty="0">
                  <a:solidFill>
                    <a:prstClr val="black"/>
                  </a:solidFill>
                  <a:latin typeface="Aptos" panose="020B0004020202020204" pitchFamily="34" charset="0"/>
                  <a:ea typeface="Open Sans SemiBold"/>
                  <a:cs typeface="Open Sans SemiBold"/>
                </a:endParaRPr>
              </a:p>
            </p:txBody>
          </p:sp>
          <p:sp>
            <p:nvSpPr>
              <p:cNvPr id="54" name="name_59">
                <a:extLst>
                  <a:ext uri="{FF2B5EF4-FFF2-40B4-BE49-F238E27FC236}">
                    <a16:creationId xmlns:a16="http://schemas.microsoft.com/office/drawing/2014/main" id="{20B8F09A-6B1C-420D-C989-FD8A89757916}"/>
                  </a:ext>
                </a:extLst>
              </p:cNvPr>
              <p:cNvSpPr/>
              <p:nvPr/>
            </p:nvSpPr>
            <p:spPr>
              <a:xfrm>
                <a:off x="5965868" y="3355573"/>
                <a:ext cx="407167" cy="164306"/>
              </a:xfrm>
              <a:prstGeom prst="rect">
                <a:avLst/>
              </a:prstGeom>
              <a:noFill/>
              <a:ln/>
            </p:spPr>
            <p:txBody>
              <a:bodyPr wrap="square" lIns="0" tIns="0" rIns="0" bIns="0" rtlCol="0" anchor="t"/>
              <a:lstStyle/>
              <a:p>
                <a:pPr algn="ctr" defTabSz="685800">
                  <a:lnSpc>
                    <a:spcPct val="83333"/>
                  </a:lnSpc>
                  <a:spcAft>
                    <a:spcPts val="343"/>
                  </a:spcAft>
                  <a:defRPr/>
                </a:pPr>
                <a:r>
                  <a:rPr lang="uk-UA" sz="675" kern="0" spc="-56" dirty="0">
                    <a:solidFill>
                      <a:srgbClr val="000000"/>
                    </a:solidFill>
                    <a:latin typeface="Aptos" panose="020B0004020202020204" pitchFamily="34" charset="0"/>
                    <a:ea typeface="Open Sans SemiBold"/>
                    <a:cs typeface="Open Sans SemiBold"/>
                  </a:rPr>
                  <a:t>Одеса</a:t>
                </a:r>
                <a:br>
                  <a:rPr lang="uk-UA" sz="1350" dirty="0">
                    <a:solidFill>
                      <a:prstClr val="black"/>
                    </a:solidFill>
                    <a:latin typeface="Aptos" panose="020B0004020202020204" pitchFamily="34" charset="0"/>
                    <a:ea typeface="Open Sans SemiBold"/>
                    <a:cs typeface="Open Sans SemiBold"/>
                  </a:rPr>
                </a:br>
                <a:r>
                  <a:rPr lang="uk-UA" sz="900" b="1" kern="0" spc="-56" dirty="0">
                    <a:solidFill>
                      <a:srgbClr val="000000"/>
                    </a:solidFill>
                    <a:latin typeface="Aptos" panose="020B0004020202020204" pitchFamily="34" charset="0"/>
                    <a:ea typeface="Open Sans SemiBold"/>
                    <a:cs typeface="Open Sans SemiBold"/>
                  </a:rPr>
                  <a:t>68%</a:t>
                </a:r>
                <a:endParaRPr lang="uk-UA" sz="675" b="1" dirty="0">
                  <a:solidFill>
                    <a:prstClr val="black"/>
                  </a:solidFill>
                  <a:latin typeface="Aptos" panose="020B0004020202020204" pitchFamily="34" charset="0"/>
                  <a:ea typeface="Open Sans SemiBold"/>
                  <a:cs typeface="Open Sans SemiBold"/>
                </a:endParaRPr>
              </a:p>
            </p:txBody>
          </p:sp>
          <p:sp>
            <p:nvSpPr>
              <p:cNvPr id="56" name="name_78">
                <a:extLst>
                  <a:ext uri="{FF2B5EF4-FFF2-40B4-BE49-F238E27FC236}">
                    <a16:creationId xmlns:a16="http://schemas.microsoft.com/office/drawing/2014/main" id="{80F8807C-D2E0-33FC-A90B-1984EB9DFF2A}"/>
                  </a:ext>
                </a:extLst>
              </p:cNvPr>
              <p:cNvSpPr/>
              <p:nvPr/>
            </p:nvSpPr>
            <p:spPr>
              <a:xfrm>
                <a:off x="7572875" y="2224880"/>
                <a:ext cx="392880" cy="164306"/>
              </a:xfrm>
              <a:prstGeom prst="rect">
                <a:avLst/>
              </a:prstGeom>
              <a:noFill/>
              <a:ln/>
            </p:spPr>
            <p:txBody>
              <a:bodyPr wrap="square" lIns="0" tIns="0" rIns="0" bIns="0" rtlCol="0" anchor="t"/>
              <a:lstStyle/>
              <a:p>
                <a:pPr algn="ctr" defTabSz="685800">
                  <a:lnSpc>
                    <a:spcPct val="83333"/>
                  </a:lnSpc>
                  <a:spcAft>
                    <a:spcPts val="343"/>
                  </a:spcAft>
                  <a:defRPr/>
                </a:pPr>
                <a:r>
                  <a:rPr lang="uk-UA" sz="675" kern="0" spc="-56" dirty="0">
                    <a:solidFill>
                      <a:srgbClr val="000000"/>
                    </a:solidFill>
                    <a:latin typeface="Aptos" panose="020B0004020202020204" pitchFamily="34" charset="0"/>
                    <a:ea typeface="Open Sans SemiBold"/>
                    <a:cs typeface="Open Sans SemiBold"/>
                  </a:rPr>
                  <a:t>Харків</a:t>
                </a:r>
                <a:br>
                  <a:rPr lang="uk-UA" sz="1350" dirty="0">
                    <a:solidFill>
                      <a:prstClr val="black"/>
                    </a:solidFill>
                    <a:latin typeface="Aptos" panose="020B0004020202020204" pitchFamily="34" charset="0"/>
                    <a:ea typeface="Open Sans SemiBold"/>
                    <a:cs typeface="Open Sans SemiBold"/>
                  </a:rPr>
                </a:br>
                <a:r>
                  <a:rPr lang="uk-UA" sz="900" b="1" kern="0" spc="-56" dirty="0">
                    <a:solidFill>
                      <a:srgbClr val="000000"/>
                    </a:solidFill>
                    <a:latin typeface="Aptos" panose="020B0004020202020204" pitchFamily="34" charset="0"/>
                    <a:ea typeface="Open Sans SemiBold"/>
                    <a:cs typeface="Open Sans SemiBold"/>
                  </a:rPr>
                  <a:t>69%</a:t>
                </a:r>
                <a:endParaRPr lang="uk-UA" sz="675" b="1" dirty="0">
                  <a:solidFill>
                    <a:prstClr val="black"/>
                  </a:solidFill>
                  <a:latin typeface="Aptos" panose="020B0004020202020204" pitchFamily="34" charset="0"/>
                  <a:ea typeface="Open Sans SemiBold"/>
                  <a:cs typeface="Open Sans SemiBold"/>
                </a:endParaRPr>
              </a:p>
            </p:txBody>
          </p:sp>
          <p:sp>
            <p:nvSpPr>
              <p:cNvPr id="58" name="name_78">
                <a:extLst>
                  <a:ext uri="{FF2B5EF4-FFF2-40B4-BE49-F238E27FC236}">
                    <a16:creationId xmlns:a16="http://schemas.microsoft.com/office/drawing/2014/main" id="{706A811C-CDE7-F95E-9019-64CE8B169AFB}"/>
                  </a:ext>
                </a:extLst>
              </p:cNvPr>
              <p:cNvSpPr/>
              <p:nvPr/>
            </p:nvSpPr>
            <p:spPr>
              <a:xfrm>
                <a:off x="6885788" y="3396710"/>
                <a:ext cx="392880" cy="164306"/>
              </a:xfrm>
              <a:prstGeom prst="rect">
                <a:avLst/>
              </a:prstGeom>
              <a:noFill/>
              <a:ln/>
            </p:spPr>
            <p:txBody>
              <a:bodyPr wrap="square" lIns="0" tIns="0" rIns="0" bIns="0" rtlCol="0" anchor="t"/>
              <a:lstStyle/>
              <a:p>
                <a:pPr algn="ctr" defTabSz="685800">
                  <a:lnSpc>
                    <a:spcPct val="83333"/>
                  </a:lnSpc>
                  <a:spcAft>
                    <a:spcPts val="343"/>
                  </a:spcAft>
                  <a:defRPr/>
                </a:pPr>
                <a:r>
                  <a:rPr lang="uk-UA" sz="675" kern="0" spc="-56" dirty="0">
                    <a:solidFill>
                      <a:srgbClr val="000000"/>
                    </a:solidFill>
                    <a:latin typeface="Aptos" panose="020B0004020202020204" pitchFamily="34" charset="0"/>
                    <a:ea typeface="Open Sans SemiBold"/>
                    <a:cs typeface="Open Sans SemiBold"/>
                  </a:rPr>
                  <a:t>Херсон</a:t>
                </a:r>
                <a:br>
                  <a:rPr lang="uk-UA" sz="1350" dirty="0">
                    <a:solidFill>
                      <a:prstClr val="black"/>
                    </a:solidFill>
                    <a:latin typeface="Aptos" panose="020B0004020202020204" pitchFamily="34" charset="0"/>
                    <a:ea typeface="Open Sans SemiBold"/>
                    <a:cs typeface="Open Sans SemiBold"/>
                  </a:rPr>
                </a:br>
                <a:r>
                  <a:rPr lang="uk-UA" sz="900" b="1" kern="0" spc="-56" dirty="0">
                    <a:solidFill>
                      <a:srgbClr val="000000"/>
                    </a:solidFill>
                    <a:latin typeface="Aptos" panose="020B0004020202020204" pitchFamily="34" charset="0"/>
                    <a:ea typeface="Open Sans SemiBold"/>
                    <a:cs typeface="Open Sans SemiBold"/>
                  </a:rPr>
                  <a:t>72%</a:t>
                </a:r>
                <a:endParaRPr lang="uk-UA" sz="675" b="1" dirty="0">
                  <a:solidFill>
                    <a:prstClr val="black"/>
                  </a:solidFill>
                  <a:latin typeface="Aptos" panose="020B0004020202020204" pitchFamily="34" charset="0"/>
                  <a:ea typeface="Open Sans SemiBold"/>
                  <a:cs typeface="Open Sans SemiBold"/>
                </a:endParaRPr>
              </a:p>
            </p:txBody>
          </p:sp>
          <p:sp>
            <p:nvSpPr>
              <p:cNvPr id="60" name="name_47">
                <a:extLst>
                  <a:ext uri="{FF2B5EF4-FFF2-40B4-BE49-F238E27FC236}">
                    <a16:creationId xmlns:a16="http://schemas.microsoft.com/office/drawing/2014/main" id="{B8FCD42D-1B9B-B1AB-91A8-A897D8FCB8BD}"/>
                  </a:ext>
                </a:extLst>
              </p:cNvPr>
              <p:cNvSpPr/>
              <p:nvPr/>
            </p:nvSpPr>
            <p:spPr>
              <a:xfrm>
                <a:off x="7268752" y="3184606"/>
                <a:ext cx="637284" cy="164306"/>
              </a:xfrm>
              <a:prstGeom prst="rect">
                <a:avLst/>
              </a:prstGeom>
              <a:noFill/>
              <a:ln/>
            </p:spPr>
            <p:txBody>
              <a:bodyPr wrap="square" lIns="0" tIns="0" rIns="0" bIns="0" rtlCol="0" anchor="t"/>
              <a:lstStyle/>
              <a:p>
                <a:pPr algn="ctr" defTabSz="685800">
                  <a:lnSpc>
                    <a:spcPct val="83333"/>
                  </a:lnSpc>
                  <a:spcAft>
                    <a:spcPts val="343"/>
                  </a:spcAft>
                  <a:defRPr/>
                </a:pPr>
                <a:r>
                  <a:rPr lang="uk-UA" sz="675" kern="0" spc="-56" dirty="0">
                    <a:solidFill>
                      <a:srgbClr val="000000"/>
                    </a:solidFill>
                    <a:latin typeface="Aptos" panose="020B0004020202020204" pitchFamily="34" charset="0"/>
                    <a:ea typeface="Open Sans SemiBold"/>
                    <a:cs typeface="Open Sans SemiBold"/>
                  </a:rPr>
                  <a:t>Запоріжжя</a:t>
                </a:r>
                <a:br>
                  <a:rPr lang="uk-UA" sz="1350" dirty="0">
                    <a:solidFill>
                      <a:prstClr val="black"/>
                    </a:solidFill>
                    <a:latin typeface="Aptos" panose="020B0004020202020204" pitchFamily="34" charset="0"/>
                    <a:ea typeface="Open Sans SemiBold"/>
                    <a:cs typeface="Open Sans SemiBold"/>
                  </a:rPr>
                </a:br>
                <a:r>
                  <a:rPr lang="uk-UA" sz="900" b="1" kern="0" spc="-56" dirty="0">
                    <a:solidFill>
                      <a:srgbClr val="000000"/>
                    </a:solidFill>
                    <a:latin typeface="Aptos" panose="020B0004020202020204" pitchFamily="34" charset="0"/>
                    <a:ea typeface="Open Sans SemiBold"/>
                    <a:cs typeface="Open Sans SemiBold"/>
                  </a:rPr>
                  <a:t>79%</a:t>
                </a:r>
                <a:endParaRPr lang="uk-UA" sz="675" b="1" dirty="0">
                  <a:solidFill>
                    <a:prstClr val="black"/>
                  </a:solidFill>
                  <a:latin typeface="Aptos" panose="020B0004020202020204" pitchFamily="34" charset="0"/>
                  <a:ea typeface="Open Sans SemiBold"/>
                  <a:cs typeface="Open Sans SemiBold"/>
                </a:endParaRPr>
              </a:p>
            </p:txBody>
          </p:sp>
        </p:grpSp>
      </p:grpSp>
      <p:sp>
        <p:nvSpPr>
          <p:cNvPr id="62" name="Text 1">
            <a:extLst>
              <a:ext uri="{FF2B5EF4-FFF2-40B4-BE49-F238E27FC236}">
                <a16:creationId xmlns:a16="http://schemas.microsoft.com/office/drawing/2014/main" id="{82811EF7-0203-3744-185C-D3A0E9EB6249}"/>
              </a:ext>
            </a:extLst>
          </p:cNvPr>
          <p:cNvSpPr/>
          <p:nvPr/>
        </p:nvSpPr>
        <p:spPr>
          <a:xfrm>
            <a:off x="453608" y="1769311"/>
            <a:ext cx="1984774" cy="1659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defTabSz="685800">
              <a:lnSpc>
                <a:spcPct val="108332"/>
              </a:lnSpc>
              <a:defRPr/>
            </a:pPr>
            <a:r>
              <a:rPr lang="uk-UA" sz="1100" dirty="0">
                <a:solidFill>
                  <a:prstClr val="black">
                    <a:lumMod val="65000"/>
                    <a:lumOff val="35000"/>
                  </a:prstClr>
                </a:solidFill>
                <a:latin typeface="Aptos" panose="020B0004020202020204" pitchFamily="34" charset="0"/>
                <a:cs typeface="Arial" panose="020B0604020202020204" pitchFamily="34" charset="0"/>
              </a:rPr>
              <a:t>Найвища зайнятість статичного інвентарю зовнішньої реклами спостерігається переважно в західних областях, де попит підтримують </a:t>
            </a:r>
            <a:r>
              <a:rPr lang="uk-UA" sz="1100" dirty="0" err="1">
                <a:solidFill>
                  <a:prstClr val="black">
                    <a:lumMod val="65000"/>
                    <a:lumOff val="35000"/>
                  </a:prstClr>
                </a:solidFill>
                <a:latin typeface="Aptos" panose="020B0004020202020204" pitchFamily="34" charset="0"/>
                <a:cs typeface="Arial" panose="020B0604020202020204" pitchFamily="34" charset="0"/>
              </a:rPr>
              <a:t>релокація</a:t>
            </a:r>
            <a:r>
              <a:rPr lang="uk-UA" sz="1100" dirty="0">
                <a:solidFill>
                  <a:prstClr val="black">
                    <a:lumMod val="65000"/>
                    <a:lumOff val="35000"/>
                  </a:prstClr>
                </a:solidFill>
                <a:latin typeface="Aptos" panose="020B0004020202020204" pitchFamily="34" charset="0"/>
                <a:cs typeface="Arial" panose="020B0604020202020204" pitchFamily="34" charset="0"/>
              </a:rPr>
              <a:t> бізнесу, внутрішня міграція населення та нижчі безпекові ризики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8238DEB-B554-351D-16B7-7FFC31A67806}"/>
              </a:ext>
            </a:extLst>
          </p:cNvPr>
          <p:cNvSpPr txBox="1"/>
          <p:nvPr/>
        </p:nvSpPr>
        <p:spPr>
          <a:xfrm>
            <a:off x="380626" y="4443958"/>
            <a:ext cx="56166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Aptos" panose="020B0004020202020204" pitchFamily="34" charset="0"/>
                <a:cs typeface="Arial" panose="020B0604020202020204" pitchFamily="34" charset="0"/>
              </a:rPr>
              <a:t>Дані: </a:t>
            </a:r>
            <a:r>
              <a:rPr lang="en-US" sz="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ptos" panose="020B0004020202020204" pitchFamily="34" charset="0"/>
                <a:cs typeface="Arial" panose="020B0604020202020204" pitchFamily="34" charset="0"/>
              </a:rPr>
              <a:t>Fotomonitor</a:t>
            </a:r>
            <a:r>
              <a:rPr lang="en-US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Aptos" panose="020B0004020202020204" pitchFamily="34" charset="0"/>
                <a:cs typeface="Arial" panose="020B0604020202020204" pitchFamily="34" charset="0"/>
              </a:rPr>
              <a:t>, Prime Group, </a:t>
            </a:r>
            <a:r>
              <a:rPr lang="uk-UA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Aptos" panose="020B0004020202020204" pitchFamily="34" charset="0"/>
                <a:cs typeface="Arial" panose="020B0604020202020204" pitchFamily="34" charset="0"/>
              </a:rPr>
              <a:t>аналіз охоплює статичний інвентар (щит/призма 6</a:t>
            </a:r>
            <a:r>
              <a:rPr lang="en-US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Aptos" panose="020B0004020202020204" pitchFamily="34" charset="0"/>
                <a:cs typeface="Arial" panose="020B0604020202020204" pitchFamily="34" charset="0"/>
              </a:rPr>
              <a:t>x3, </a:t>
            </a:r>
            <a:r>
              <a:rPr lang="uk-UA" sz="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ptos" panose="020B0004020202020204" pitchFamily="34" charset="0"/>
                <a:cs typeface="Arial" panose="020B0604020202020204" pitchFamily="34" charset="0"/>
              </a:rPr>
              <a:t>скрол</a:t>
            </a:r>
            <a:r>
              <a:rPr lang="uk-UA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Aptos" panose="020B0004020202020204" pitchFamily="34" charset="0"/>
                <a:cs typeface="Arial" panose="020B0604020202020204" pitchFamily="34" charset="0"/>
              </a:rPr>
              <a:t>/</a:t>
            </a:r>
            <a:r>
              <a:rPr lang="uk-UA" sz="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ptos" panose="020B0004020202020204" pitchFamily="34" charset="0"/>
                <a:cs typeface="Arial" panose="020B0604020202020204" pitchFamily="34" charset="0"/>
              </a:rPr>
              <a:t>беклайт</a:t>
            </a:r>
            <a:r>
              <a:rPr lang="uk-UA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Aptos" panose="020B0004020202020204" pitchFamily="34" charset="0"/>
                <a:cs typeface="Arial" panose="020B0604020202020204" pitchFamily="34" charset="0"/>
              </a:rPr>
              <a:t> </a:t>
            </a:r>
            <a:r>
              <a:rPr lang="en-US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Aptos" panose="020B0004020202020204" pitchFamily="34" charset="0"/>
                <a:cs typeface="Arial" panose="020B0604020202020204" pitchFamily="34" charset="0"/>
              </a:rPr>
              <a:t>3.14</a:t>
            </a:r>
            <a:r>
              <a:rPr lang="uk-UA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Aptos" panose="020B0004020202020204" pitchFamily="34" charset="0"/>
                <a:cs typeface="Arial" panose="020B0604020202020204" pitchFamily="34" charset="0"/>
              </a:rPr>
              <a:t>х2.3</a:t>
            </a:r>
            <a:r>
              <a:rPr lang="en-US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Aptos" panose="020B0004020202020204" pitchFamily="34" charset="0"/>
                <a:cs typeface="Arial" panose="020B0604020202020204" pitchFamily="34" charset="0"/>
              </a:rPr>
              <a:t>, </a:t>
            </a:r>
            <a:r>
              <a:rPr lang="uk-UA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Aptos" panose="020B0004020202020204" pitchFamily="34" charset="0"/>
                <a:cs typeface="Arial" panose="020B0604020202020204" pitchFamily="34" charset="0"/>
              </a:rPr>
              <a:t>сіті-формат 1.2</a:t>
            </a:r>
            <a:r>
              <a:rPr lang="en-US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Aptos" panose="020B0004020202020204" pitchFamily="34" charset="0"/>
                <a:cs typeface="Arial" panose="020B0604020202020204" pitchFamily="34" charset="0"/>
              </a:rPr>
              <a:t>x1.8). </a:t>
            </a:r>
            <a:r>
              <a:rPr lang="uk-UA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Aptos" panose="020B0004020202020204" pitchFamily="34" charset="0"/>
                <a:cs typeface="Arial" panose="020B0604020202020204" pitchFamily="34" charset="0"/>
              </a:rPr>
              <a:t>Наведено </a:t>
            </a:r>
            <a:r>
              <a:rPr lang="ru-RU" sz="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ptos" panose="020B0004020202020204" pitchFamily="34" charset="0"/>
                <a:cs typeface="Arial" panose="020B0604020202020204" pitchFamily="34" charset="0"/>
              </a:rPr>
              <a:t>оціночні</a:t>
            </a:r>
            <a:r>
              <a:rPr lang="ru-RU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Aptos" panose="020B0004020202020204" pitchFamily="34" charset="0"/>
                <a:cs typeface="Arial" panose="020B0604020202020204" pitchFamily="34" charset="0"/>
              </a:rPr>
              <a:t> </a:t>
            </a:r>
            <a:r>
              <a:rPr lang="ru-RU" sz="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ptos" panose="020B0004020202020204" pitchFamily="34" charset="0"/>
                <a:cs typeface="Arial" panose="020B0604020202020204" pitchFamily="34" charset="0"/>
              </a:rPr>
              <a:t>середньорічні</a:t>
            </a:r>
            <a:r>
              <a:rPr lang="ru-RU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Aptos" panose="020B0004020202020204" pitchFamily="34" charset="0"/>
                <a:cs typeface="Arial" panose="020B0604020202020204" pitchFamily="34" charset="0"/>
              </a:rPr>
              <a:t> </a:t>
            </a:r>
            <a:r>
              <a:rPr lang="ru-RU" sz="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ptos" panose="020B0004020202020204" pitchFamily="34" charset="0"/>
                <a:cs typeface="Arial" panose="020B0604020202020204" pitchFamily="34" charset="0"/>
              </a:rPr>
              <a:t>дані</a:t>
            </a:r>
            <a:r>
              <a:rPr lang="ru-RU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Aptos" panose="020B0004020202020204" pitchFamily="34" charset="0"/>
                <a:cs typeface="Arial" panose="020B0604020202020204" pitchFamily="34" charset="0"/>
              </a:rPr>
              <a:t> станом на </a:t>
            </a:r>
            <a:r>
              <a:rPr lang="ru-RU" sz="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ptos" panose="020B0004020202020204" pitchFamily="34" charset="0"/>
                <a:cs typeface="Arial" panose="020B0604020202020204" pitchFamily="34" charset="0"/>
              </a:rPr>
              <a:t>серпень</a:t>
            </a:r>
            <a:r>
              <a:rPr lang="ru-RU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Aptos" panose="020B0004020202020204" pitchFamily="34" charset="0"/>
                <a:cs typeface="Arial" panose="020B0604020202020204" pitchFamily="34" charset="0"/>
              </a:rPr>
              <a:t> 2026 року</a:t>
            </a:r>
            <a:r>
              <a:rPr lang="uk-UA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Aptos" panose="020B0004020202020204" pitchFamily="34" charset="0"/>
                <a:cs typeface="Arial" panose="020B0604020202020204" pitchFamily="34" charset="0"/>
              </a:rPr>
              <a:t>. Зайнятість у різних операторів може відрізнятися. На показники зайнятості впливають, зокрема, соціальні/військові розміщення та безпекова ситуація. У прифронтових регіонах додатковим фактором є обмежена доступність інвентарю</a:t>
            </a:r>
          </a:p>
        </p:txBody>
      </p:sp>
    </p:spTree>
    <p:extLst>
      <p:ext uri="{BB962C8B-B14F-4D97-AF65-F5344CB8AC3E}">
        <p14:creationId xmlns:p14="http://schemas.microsoft.com/office/powerpoint/2010/main" val="243214920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350" row="0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8E7D443F-2946-4C0D-9260-9399DAF844F0}">
  <we:reference id="WA200010001" version="1.0.0.0" store="Omex" storeType="OMEX"/>
  <we:alternateReferences>
    <we:reference id="WA200010001" version="1.0.0.0" store="WA200010001" storeType="OMEX"/>
  </we:alternateReferences>
  <we:properties>
    <we:property name="Office.AutoShowTaskpaneWithDocument" value="true"/>
  </we:properties>
  <we:bindings/>
  <we:snapshot xmlns:r="http://schemas.openxmlformats.org/officeDocument/2006/relationships"/>
</we:webextension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Документ" ma:contentTypeID="0x010100026D2CCC66A0E447AE81B9FC20732FBE" ma:contentTypeVersion="11" ma:contentTypeDescription="Створення нового документа." ma:contentTypeScope="" ma:versionID="763e77e0ce07871255b21d763cef759f">
  <xsd:schema xmlns:xsd="http://www.w3.org/2001/XMLSchema" xmlns:xs="http://www.w3.org/2001/XMLSchema" xmlns:p="http://schemas.microsoft.com/office/2006/metadata/properties" xmlns:ns3="5403c1b5-ca6e-4d42-8322-efe7c4f9a641" xmlns:ns4="2d38fc7f-f6b6-4125-b6db-26662ba43f92" targetNamespace="http://schemas.microsoft.com/office/2006/metadata/properties" ma:root="true" ma:fieldsID="9024f2567b9002f7e289e5541a648f1b" ns3:_="" ns4:_="">
    <xsd:import namespace="5403c1b5-ca6e-4d42-8322-efe7c4f9a641"/>
    <xsd:import namespace="2d38fc7f-f6b6-4125-b6db-26662ba43f92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OCR" minOccurs="0"/>
                <xsd:element ref="ns3:MediaServiceEventHashCode" minOccurs="0"/>
                <xsd:element ref="ns3:MediaServiceGenerationTime" minOccurs="0"/>
                <xsd:element ref="ns3:MediaServiceLocation" minOccurs="0"/>
                <xsd:element ref="ns4:SharedWithUsers" minOccurs="0"/>
                <xsd:element ref="ns4:SharedWithDetails" minOccurs="0"/>
                <xsd:element ref="ns4:SharingHintHash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403c1b5-ca6e-4d42-8322-efe7c4f9a64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OCR" ma:index="12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Location" ma:index="15" nillable="true" ma:displayName="Location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d38fc7f-f6b6-4125-b6db-26662ba43f92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Спільний доступ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Відомості про тих, хто має доступ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8" nillable="true" ma:displayName="Геш підказки про спільний доступ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Тип вмісту"/>
        <xsd:element ref="dc:title" minOccurs="0" maxOccurs="1" ma:index="4" ma:displayName="Заголовок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58B99306-71A3-496F-BF0E-5B188A879B1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5403c1b5-ca6e-4d42-8322-efe7c4f9a641"/>
    <ds:schemaRef ds:uri="2d38fc7f-f6b6-4125-b6db-26662ba43f9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DA39FD90-1812-49AF-B11A-D25802085F78}">
  <ds:schemaRefs>
    <ds:schemaRef ds:uri="http://schemas.openxmlformats.org/package/2006/metadata/core-properties"/>
    <ds:schemaRef ds:uri="http://schemas.microsoft.com/office/2006/documentManagement/types"/>
    <ds:schemaRef ds:uri="http://purl.org/dc/terms/"/>
    <ds:schemaRef ds:uri="http://schemas.microsoft.com/office/2006/metadata/properties"/>
    <ds:schemaRef ds:uri="http://schemas.microsoft.com/office/infopath/2007/PartnerControls"/>
    <ds:schemaRef ds:uri="http://www.w3.org/XML/1998/namespace"/>
    <ds:schemaRef ds:uri="http://purl.org/dc/dcmitype/"/>
    <ds:schemaRef ds:uri="2d38fc7f-f6b6-4125-b6db-26662ba43f92"/>
    <ds:schemaRef ds:uri="5403c1b5-ca6e-4d42-8322-efe7c4f9a641"/>
    <ds:schemaRef ds:uri="http://purl.org/dc/elements/1.1/"/>
  </ds:schemaRefs>
</ds:datastoreItem>
</file>

<file path=customXml/itemProps3.xml><?xml version="1.0" encoding="utf-8"?>
<ds:datastoreItem xmlns:ds="http://schemas.openxmlformats.org/officeDocument/2006/customXml" ds:itemID="{19CAA70B-D3C5-4D5B-BEF3-6774DF0A335B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19667</TotalTime>
  <Words>866</Words>
  <Application>Microsoft Office PowerPoint</Application>
  <PresentationFormat>Екран (16:9)</PresentationFormat>
  <Paragraphs>104</Paragraphs>
  <Slides>12</Slides>
  <Notes>10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12</vt:i4>
      </vt:variant>
    </vt:vector>
  </HeadingPairs>
  <TitlesOfParts>
    <vt:vector size="16" baseType="lpstr">
      <vt:lpstr>Aptos</vt:lpstr>
      <vt:lpstr>Calibri</vt:lpstr>
      <vt:lpstr>Arial</vt:lpstr>
      <vt:lpstr>Тема Office</vt:lpstr>
      <vt:lpstr>Огляд галузі Out-of-Home Оновлений прогноз на 2026 рік</vt:lpstr>
      <vt:lpstr>Динаміка всього медіаринку</vt:lpstr>
      <vt:lpstr>Динаміка галузі зовнішньої реклами</vt:lpstr>
      <vt:lpstr>Інфляція по форматах</vt:lpstr>
      <vt:lpstr>Розподіл площин по Містам та Форматам</vt:lpstr>
      <vt:lpstr>Топ 15 Категорій в outdoor</vt:lpstr>
      <vt:lpstr>Топ 20 Брендів в outdoor 2024-2025</vt:lpstr>
      <vt:lpstr>Топ 20 Брендів в outdoor 1П2026</vt:lpstr>
      <vt:lpstr>Середня зайнятість статичного інвентарю 2026</vt:lpstr>
      <vt:lpstr>Зайнятість статичного інвентарю: деталізація по містам і місяцям</vt:lpstr>
      <vt:lpstr>Висновки</vt:lpstr>
      <vt:lpstr> Дякуємо за увагу!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Oleksii Dotsenko</dc:creator>
  <cp:lastModifiedBy>Oleksii Dotsenko</cp:lastModifiedBy>
  <cp:revision>4</cp:revision>
  <cp:lastPrinted>2018-07-19T13:55:22Z</cp:lastPrinted>
  <dcterms:created xsi:type="dcterms:W3CDTF">2014-08-08T10:27:35Z</dcterms:created>
  <dcterms:modified xsi:type="dcterms:W3CDTF">2026-09-04T17:31:32Z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0x010100026D2CCC66A0E447AE81B9FC20732FBE</vt:lpwstr>
  </property>
</Properties>
</file>